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57" r:id="rId4"/>
    <p:sldId id="280" r:id="rId5"/>
    <p:sldId id="278" r:id="rId6"/>
    <p:sldId id="272" r:id="rId7"/>
    <p:sldId id="259" r:id="rId8"/>
    <p:sldId id="260" r:id="rId9"/>
    <p:sldId id="261" r:id="rId10"/>
    <p:sldId id="263" r:id="rId11"/>
    <p:sldId id="282" r:id="rId12"/>
    <p:sldId id="264" r:id="rId13"/>
    <p:sldId id="265" r:id="rId14"/>
    <p:sldId id="266" r:id="rId15"/>
    <p:sldId id="273" r:id="rId16"/>
    <p:sldId id="274" r:id="rId17"/>
    <p:sldId id="279" r:id="rId18"/>
    <p:sldId id="276" r:id="rId19"/>
    <p:sldId id="281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ористувач" initials="К" lastIdx="1" clrIdx="0">
    <p:extLst>
      <p:ext uri="{19B8F6BF-5375-455C-9EA6-DF929625EA0E}">
        <p15:presenceInfo xmlns:p15="http://schemas.microsoft.com/office/powerpoint/2012/main" userId="Користувач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mon.gov.ua/storage/app/media/rizne/2021/12.01/Pro_novu_redaktsiyu%20Bazovoho%20komponenta%20doshkilnoyi%20osvity.pdf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zakon.rada.gov.ua/laws/show/z0563-16#Text" TargetMode="External"/><Relationship Id="rId4" Type="http://schemas.openxmlformats.org/officeDocument/2006/relationships/hyperlink" Target="https://mon.gov.ua/ua/npa/shodo-metodichnih-rekomendacij-do-onovlenogo-bazovogo-komponenta-doshkilnoyi-osviti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vseosvita.ua/private/blog/113860-5089" TargetMode="External"/><Relationship Id="rId3" Type="http://schemas.openxmlformats.org/officeDocument/2006/relationships/hyperlink" Target="https://www.youtube.com/channel/UC-c7LAadvBqcf6uqVyBa4fw" TargetMode="External"/><Relationship Id="rId7" Type="http://schemas.openxmlformats.org/officeDocument/2006/relationships/hyperlink" Target="https://vseosvita.ua/blogs/z-v-i-t-za-2023-2024-nr-profesiinoi-diialnosti-pedahohichnoho-pratsivnyka-za-profesiinym-standartom-vykhovatel-zakladu-doshkilnoi-osvity-103692.html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facebook.com/groups/469566153599151" TargetMode="External"/><Relationship Id="rId5" Type="http://schemas.openxmlformats.org/officeDocument/2006/relationships/hyperlink" Target="https://vseosvita.ua/user/id1012204/blog" TargetMode="External"/><Relationship Id="rId4" Type="http://schemas.openxmlformats.org/officeDocument/2006/relationships/hyperlink" Target="https://vseosvita.ua/user/id1012204/library" TargetMode="External"/><Relationship Id="rId9" Type="http://schemas.openxmlformats.org/officeDocument/2006/relationships/hyperlink" Target="https://vseosvita.ua/blogs/indyvidualna-osvitnia-traiektoriia-96369.html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vseosvita.ua/private/blog/118627-c8a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HP\Desktop\фон\1585776086_9-p-foni-dlya-pozdravlenii-na-temu-muziki-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79"/>
            <a:ext cx="9144000" cy="7053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07443" y="881955"/>
            <a:ext cx="482453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err="1">
                <a:solidFill>
                  <a:srgbClr val="002060"/>
                </a:solidFill>
                <a:latin typeface="Monotype Corsiva" pitchFamily="66" charset="0"/>
              </a:rPr>
              <a:t>Портфоліо</a:t>
            </a:r>
            <a:r>
              <a:rPr lang="uk-UA" sz="2800" b="1" dirty="0">
                <a:solidFill>
                  <a:srgbClr val="002060"/>
                </a:solidFill>
                <a:latin typeface="Monotype Corsiva" pitchFamily="66" charset="0"/>
              </a:rPr>
              <a:t> </a:t>
            </a:r>
          </a:p>
          <a:p>
            <a:pPr algn="ctr"/>
            <a:r>
              <a:rPr lang="uk-UA" sz="2800" b="1" dirty="0">
                <a:solidFill>
                  <a:srgbClr val="002060"/>
                </a:solidFill>
                <a:latin typeface="Monotype Corsiva" pitchFamily="66" charset="0"/>
              </a:rPr>
              <a:t>керівника музичного </a:t>
            </a:r>
            <a:endParaRPr lang="en-US" sz="28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r>
              <a:rPr lang="uk-UA" sz="2800" b="1" dirty="0">
                <a:solidFill>
                  <a:srgbClr val="002060"/>
                </a:solidFill>
                <a:latin typeface="Monotype Corsiva" pitchFamily="66" charset="0"/>
              </a:rPr>
              <a:t> Шинкаренко Лариси Василівни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19672" y="27683"/>
            <a:ext cx="53285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Прилуцький заклад дошкільної освіти (ясла-садок) </a:t>
            </a:r>
          </a:p>
          <a:p>
            <a:pPr algn="ctr"/>
            <a:r>
              <a:rPr lang="uk-UA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комбінованого типу №26</a:t>
            </a:r>
          </a:p>
          <a:p>
            <a:pPr algn="ctr"/>
            <a:r>
              <a:rPr lang="uk-UA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Прилуцької міської ради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Чернігівської області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266950"/>
            <a:ext cx="3475037" cy="459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79990" y="2546538"/>
            <a:ext cx="498409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i="1" dirty="0">
                <a:latin typeface="Monotype Corsiva" pitchFamily="66" charset="0"/>
              </a:rPr>
              <a:t>Професійне кредо:</a:t>
            </a:r>
            <a:endParaRPr lang="en-US" sz="2000" b="1" i="1" dirty="0">
              <a:latin typeface="Monotype Corsiva" pitchFamily="66" charset="0"/>
            </a:endParaRPr>
          </a:p>
          <a:p>
            <a:pPr algn="ctr"/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«Вміння знаходити обдарованих та здібних дітей – талант, вміння їх вирощувати – мистецтво. Але найважливішим є любов до дитини. Дитина – це не посудина, яку потрібно заповнити, дитина – факел, який треба запалити»</a:t>
            </a:r>
            <a:endParaRPr lang="ru-RU" i="1" dirty="0"/>
          </a:p>
          <a:p>
            <a:pPr algn="ctr"/>
            <a:endParaRPr lang="en-US" b="1" i="1" dirty="0">
              <a:latin typeface="Monotype Corsiva" pitchFamily="66" charset="0"/>
            </a:endParaRPr>
          </a:p>
          <a:p>
            <a:pPr algn="ctr"/>
            <a:r>
              <a:rPr lang="uk-UA" sz="2000" b="1" dirty="0">
                <a:latin typeface="Monotype Corsiva" pitchFamily="66" charset="0"/>
              </a:rPr>
              <a:t>Життєве кредо:</a:t>
            </a:r>
            <a:endParaRPr lang="en-US" sz="2000" b="1" dirty="0">
              <a:latin typeface="Monotype Corsiva" pitchFamily="66" charset="0"/>
            </a:endParaRPr>
          </a:p>
          <a:p>
            <a:pPr algn="ctr"/>
            <a:r>
              <a:rPr lang="uk-UA" i="1" dirty="0">
                <a:latin typeface="Times New Roman" pitchFamily="18" charset="0"/>
                <a:cs typeface="Times New Roman" pitchFamily="18" charset="0"/>
              </a:rPr>
              <a:t>«Любити життя, і цінувати кожну його хвилину, нести радість, у книгах - шукати істину, у людях – мудрість» 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latin typeface="Monotype Corsiva" pitchFamily="66" charset="0"/>
            </a:endParaRPr>
          </a:p>
          <a:p>
            <a:pPr algn="ctr"/>
            <a:endParaRPr lang="ru-RU" b="1" i="1" dirty="0">
              <a:latin typeface="Monotype Corsiva" pitchFamily="66" charset="0"/>
            </a:endParaRPr>
          </a:p>
        </p:txBody>
      </p:sp>
      <p:sp>
        <p:nvSpPr>
          <p:cNvPr id="4" name="Дуга 3">
            <a:extLst>
              <a:ext uri="{FF2B5EF4-FFF2-40B4-BE49-F238E27FC236}">
                <a16:creationId xmlns:a16="http://schemas.microsoft.com/office/drawing/2014/main" id="{2B83E52A-D428-4069-B253-24722A151479}"/>
              </a:ext>
            </a:extLst>
          </p:cNvPr>
          <p:cNvSpPr/>
          <p:nvPr/>
        </p:nvSpPr>
        <p:spPr>
          <a:xfrm>
            <a:off x="611560" y="1844824"/>
            <a:ext cx="45719" cy="72008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941242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HP\Desktop\фон\1585776086_9-p-foni-dlya-pozdravlenii-na-temu-muziki-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5720"/>
            <a:ext cx="9161604" cy="6994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8087AD7-ACE2-4489-AD55-5550A541709C}"/>
              </a:ext>
            </a:extLst>
          </p:cNvPr>
          <p:cNvSpPr txBox="1"/>
          <p:nvPr/>
        </p:nvSpPr>
        <p:spPr>
          <a:xfrm>
            <a:off x="251520" y="404664"/>
            <a:ext cx="78042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Музичне народознавче дійство – </a:t>
            </a: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«Щедрий вечір, добрий вечір»</a:t>
            </a:r>
          </a:p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Музичне дійство </a:t>
            </a: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– «</a:t>
            </a:r>
            <a:r>
              <a:rPr lang="uk-UA" b="1" i="1" dirty="0" err="1">
                <a:latin typeface="Times New Roman" pitchFamily="18" charset="0"/>
                <a:cs typeface="Times New Roman" pitchFamily="18" charset="0"/>
              </a:rPr>
              <a:t>Батл</a:t>
            </a: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 Зими і Весни!»</a:t>
            </a:r>
          </a:p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Музично-літературна година </a:t>
            </a: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– «Кольорова весна!»</a:t>
            </a:r>
          </a:p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Музично-літературна година </a:t>
            </a: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-  «Міжнародний день Сім’ї»</a:t>
            </a:r>
            <a:endParaRPr lang="uk-UA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Музично-літературна година </a:t>
            </a:r>
            <a:r>
              <a:rPr lang="uk-UA" b="1" dirty="0" err="1">
                <a:latin typeface="Times New Roman" pitchFamily="18" charset="0"/>
                <a:cs typeface="Times New Roman" pitchFamily="18" charset="0"/>
              </a:rPr>
              <a:t>година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 – «Садочок, прощавай!»</a:t>
            </a:r>
          </a:p>
          <a:p>
            <a:endParaRPr lang="uk-UA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037213-9CA8-4B0E-A1FF-159195CE2A44}"/>
              </a:ext>
            </a:extLst>
          </p:cNvPr>
          <p:cNvSpPr txBox="1"/>
          <p:nvPr/>
        </p:nvSpPr>
        <p:spPr>
          <a:xfrm>
            <a:off x="7020273" y="6597353"/>
            <a:ext cx="21413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Шинкаренко Л.В.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endParaRPr lang="uk-UA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59D4F2C-49A1-4C48-A06B-E01CBE109B05}"/>
              </a:ext>
            </a:extLst>
          </p:cNvPr>
          <p:cNvSpPr/>
          <p:nvPr/>
        </p:nvSpPr>
        <p:spPr>
          <a:xfrm>
            <a:off x="323528" y="1988839"/>
            <a:ext cx="820891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16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1600" b="1" dirty="0">
                <a:latin typeface="Times New Roman" pitchFamily="18" charset="0"/>
                <a:cs typeface="Times New Roman" pitchFamily="18" charset="0"/>
              </a:rPr>
              <a:t>2024-2025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b="1" dirty="0" err="1">
                <a:latin typeface="Times New Roman" pitchFamily="18" charset="0"/>
                <a:cs typeface="Times New Roman" pitchFamily="18" charset="0"/>
              </a:rPr>
              <a:t>н.р</a:t>
            </a:r>
            <a:r>
              <a:rPr lang="uk-UA" sz="16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uk-UA" b="1" dirty="0">
                <a:latin typeface="Times New Roman" pitchFamily="18" charset="0"/>
                <a:cs typeface="Times New Roman" pitchFamily="18" charset="0"/>
              </a:rPr>
              <a:t>Свята і розваги – протягом року</a:t>
            </a:r>
          </a:p>
          <a:p>
            <a:pPr>
              <a:buFont typeface="Wingdings" pitchFamily="2" charset="2"/>
              <a:buChar char="Ø"/>
            </a:pPr>
            <a:r>
              <a:rPr lang="uk-UA" b="1" dirty="0">
                <a:latin typeface="Times New Roman" pitchFamily="18" charset="0"/>
                <a:cs typeface="Times New Roman" pitchFamily="18" charset="0"/>
              </a:rPr>
              <a:t>Музичне дозвілля. День Яйця.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жовтень 2024р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uk-UA" b="1" dirty="0">
                <a:latin typeface="Times New Roman" pitchFamily="18" charset="0"/>
                <a:cs typeface="Times New Roman" pitchFamily="18" charset="0"/>
              </a:rPr>
              <a:t>Інтерактивна вистава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«Ріпка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XX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жовтень 2024 р.</a:t>
            </a:r>
          </a:p>
          <a:p>
            <a:pPr>
              <a:buFont typeface="Wingdings" pitchFamily="2" charset="2"/>
              <a:buChar char="Ø"/>
            </a:pPr>
            <a:r>
              <a:rPr lang="uk-UA" b="1" dirty="0">
                <a:latin typeface="Times New Roman" pitchFamily="18" charset="0"/>
                <a:cs typeface="Times New Roman" pitchFamily="18" charset="0"/>
              </a:rPr>
              <a:t>Музично-театралізоване дійство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“ Як звірята свято Миколая зустрічали” – Грудень 2024р.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uk-UA" b="1" dirty="0">
                <a:latin typeface="Times New Roman" pitchFamily="18" charset="0"/>
                <a:cs typeface="Times New Roman" pitchFamily="18" charset="0"/>
              </a:rPr>
              <a:t>Музичний </a:t>
            </a:r>
            <a:r>
              <a:rPr lang="uk-UA" b="1" dirty="0" err="1">
                <a:latin typeface="Times New Roman" pitchFamily="18" charset="0"/>
                <a:cs typeface="Times New Roman" pitchFamily="18" charset="0"/>
              </a:rPr>
              <a:t>батл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 Зими з Весною до свята </a:t>
            </a:r>
            <a:r>
              <a:rPr lang="uk-UA" b="1" dirty="0" err="1">
                <a:latin typeface="Times New Roman" pitchFamily="18" charset="0"/>
                <a:cs typeface="Times New Roman" pitchFamily="18" charset="0"/>
              </a:rPr>
              <a:t>Стрічення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Лютий 2025р</a:t>
            </a:r>
          </a:p>
          <a:p>
            <a:pPr>
              <a:buFont typeface="Wingdings" pitchFamily="2" charset="2"/>
              <a:buChar char="Ø"/>
            </a:pPr>
            <a:r>
              <a:rPr lang="uk-UA" b="1" dirty="0">
                <a:latin typeface="Times New Roman" pitchFamily="18" charset="0"/>
                <a:cs typeface="Times New Roman" pitchFamily="18" charset="0"/>
              </a:rPr>
              <a:t>Лялькова вистава . День Землі.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- “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Як Їжачок з друзями ліс рятував” – Квітень 2025р</a:t>
            </a:r>
          </a:p>
          <a:p>
            <a:pPr>
              <a:buFont typeface="Wingdings" pitchFamily="2" charset="2"/>
              <a:buChar char="Ø"/>
            </a:pPr>
            <a:r>
              <a:rPr lang="uk-UA" b="1" dirty="0">
                <a:latin typeface="Times New Roman" pitchFamily="18" charset="0"/>
                <a:cs typeface="Times New Roman" pitchFamily="18" charset="0"/>
              </a:rPr>
              <a:t>Музична розвага до Великоднього свята 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“Пригоди Курчатка Ціп” – Квітень 2025р</a:t>
            </a:r>
          </a:p>
          <a:p>
            <a:pPr>
              <a:buFont typeface="Wingdings" pitchFamily="2" charset="2"/>
              <a:buChar char="Ø"/>
            </a:pPr>
            <a:r>
              <a:rPr lang="uk-UA" b="1" dirty="0">
                <a:latin typeface="Times New Roman" pitchFamily="18" charset="0"/>
                <a:cs typeface="Times New Roman" pitchFamily="18" charset="0"/>
              </a:rPr>
              <a:t>Захід до Дня Вишиванки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травень 2024 р.</a:t>
            </a:r>
          </a:p>
          <a:p>
            <a:pPr>
              <a:buFont typeface="Wingdings" pitchFamily="2" charset="2"/>
              <a:buChar char="Ø"/>
            </a:pPr>
            <a:r>
              <a:rPr lang="uk-UA" b="1" dirty="0">
                <a:latin typeface="Times New Roman" pitchFamily="18" charset="0"/>
                <a:cs typeface="Times New Roman" pitchFamily="18" charset="0"/>
              </a:rPr>
              <a:t>Музично-літературна година  - «Випуск 2026»</a:t>
            </a:r>
          </a:p>
          <a:p>
            <a:pPr>
              <a:buFont typeface="Wingdings" pitchFamily="2" charset="2"/>
              <a:buChar char="Ø"/>
            </a:pPr>
            <a:endParaRPr lang="uk-UA" sz="1600" i="1" dirty="0">
              <a:latin typeface="Times New Roman" pitchFamily="18" charset="0"/>
              <a:cs typeface="Times New Roman" pitchFamily="18" charset="0"/>
            </a:endParaRPr>
          </a:p>
          <a:p>
            <a:endParaRPr lang="uk-UA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3072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HP\Desktop\фон\1585776086_9-p-foni-dlya-pozdravlenii-na-temu-muziki-35.jpg">
            <a:extLst>
              <a:ext uri="{FF2B5EF4-FFF2-40B4-BE49-F238E27FC236}">
                <a16:creationId xmlns:a16="http://schemas.microsoft.com/office/drawing/2014/main" id="{4952DED9-BEBF-431E-A40B-C0F20FE71D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5720"/>
            <a:ext cx="9161604" cy="6994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B8DEFC3-4742-4A65-94F3-2452E1ABD1A3}"/>
              </a:ext>
            </a:extLst>
          </p:cNvPr>
          <p:cNvSpPr txBox="1"/>
          <p:nvPr/>
        </p:nvSpPr>
        <p:spPr>
          <a:xfrm>
            <a:off x="323528" y="548680"/>
            <a:ext cx="835292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2025-2026 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н.р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Свята і розваги – протягом року</a:t>
            </a:r>
          </a:p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Музичне дозвілля. День Яйця.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Жовтень 2025р.</a:t>
            </a:r>
          </a:p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Відкритий показ. Музично-</a:t>
            </a:r>
            <a:r>
              <a:rPr lang="uk-UA" b="1" dirty="0" err="1">
                <a:latin typeface="Times New Roman" pitchFamily="18" charset="0"/>
                <a:cs typeface="Times New Roman" pitchFamily="18" charset="0"/>
              </a:rPr>
              <a:t>валеологічне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 заняття-</a:t>
            </a:r>
            <a:r>
              <a:rPr lang="uk-UA" b="1" dirty="0" err="1">
                <a:latin typeface="Times New Roman" pitchFamily="18" charset="0"/>
                <a:cs typeface="Times New Roman" pitchFamily="18" charset="0"/>
              </a:rPr>
              <a:t>релакс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«Подорож осінніх листочків до чарівного лісу» (спрямованого на </a:t>
            </a:r>
            <a:r>
              <a:rPr lang="uk-UA" b="1" i="1" dirty="0" err="1">
                <a:latin typeface="Times New Roman" pitchFamily="18" charset="0"/>
                <a:cs typeface="Times New Roman" pitchFamily="18" charset="0"/>
              </a:rPr>
              <a:t>валеологічну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освіту та підтримку ментального здоров’я через музику, рух і уяву).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Листопад 2025 р.</a:t>
            </a:r>
          </a:p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Музично-театральне дійство </a:t>
            </a: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– «Чарівна рукавичка Святого Миколая»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Грудень 2025 р.</a:t>
            </a:r>
          </a:p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 Майстер-клас для педагогів дошкільників.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Теорія вільних матеріалів у музичній діяльності та оркестрова терапія.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Січень 2026 р.</a:t>
            </a:r>
          </a:p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Музичне дійство </a:t>
            </a: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– «</a:t>
            </a:r>
            <a:r>
              <a:rPr lang="uk-UA" b="1" i="1" dirty="0" err="1">
                <a:latin typeface="Times New Roman" pitchFamily="18" charset="0"/>
                <a:cs typeface="Times New Roman" pitchFamily="18" charset="0"/>
              </a:rPr>
              <a:t>Батл</a:t>
            </a: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 Зими і Весни!»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Лютий 2026 р.</a:t>
            </a:r>
          </a:p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Музична розвага до Великоднього свята 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“Пригоди Великоднього яйця” – Квітень 2026 р.</a:t>
            </a:r>
          </a:p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Музично-літературна година </a:t>
            </a:r>
            <a:r>
              <a:rPr lang="uk-UA" b="1" dirty="0" err="1">
                <a:latin typeface="Times New Roman" pitchFamily="18" charset="0"/>
                <a:cs typeface="Times New Roman" pitchFamily="18" charset="0"/>
              </a:rPr>
              <a:t>година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 – «Садочок, прощавай!»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Травень 2026 р.</a:t>
            </a:r>
          </a:p>
          <a:p>
            <a:endParaRPr lang="uk-UA" i="1" dirty="0">
              <a:latin typeface="Times New Roman" pitchFamily="18" charset="0"/>
              <a:cs typeface="Times New Roman" pitchFamily="18" charset="0"/>
            </a:endParaRPr>
          </a:p>
          <a:p>
            <a:endParaRPr lang="uk-UA" b="1" i="1" dirty="0">
              <a:latin typeface="Times New Roman" pitchFamily="18" charset="0"/>
              <a:cs typeface="Times New Roman" pitchFamily="18" charset="0"/>
            </a:endParaRPr>
          </a:p>
          <a:p>
            <a:endParaRPr lang="uk-UA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0BF9F2-2385-4B58-A8AC-9DDEA9406171}"/>
              </a:ext>
            </a:extLst>
          </p:cNvPr>
          <p:cNvSpPr txBox="1"/>
          <p:nvPr/>
        </p:nvSpPr>
        <p:spPr>
          <a:xfrm>
            <a:off x="7092280" y="6453336"/>
            <a:ext cx="1925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i="1">
                <a:latin typeface="Times New Roman" pitchFamily="18" charset="0"/>
                <a:cs typeface="Times New Roman" pitchFamily="18" charset="0"/>
              </a:rPr>
              <a:t>Шинкаренко Л.В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902023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HP\Desktop\фон\1585776086_9-p-foni-dlya-pozdravlenii-na-temu-muziki-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8" y="0"/>
            <a:ext cx="918824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A3D7F72-82DB-4CF2-BD23-85936B310100}"/>
              </a:ext>
            </a:extLst>
          </p:cNvPr>
          <p:cNvSpPr txBox="1"/>
          <p:nvPr/>
        </p:nvSpPr>
        <p:spPr>
          <a:xfrm>
            <a:off x="107505" y="1340768"/>
            <a:ext cx="1656183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Осіннє свято «Щедра Осінь-господиня</a:t>
            </a:r>
            <a:r>
              <a:rPr lang="uk-UA" sz="2000" dirty="0">
                <a:solidFill>
                  <a:srgbClr val="002060"/>
                </a:solidFill>
              </a:rPr>
              <a:t>»</a:t>
            </a:r>
            <a:endParaRPr lang="ru-RU" sz="2000" dirty="0">
              <a:solidFill>
                <a:srgbClr val="002060"/>
              </a:solidFill>
            </a:endParaRPr>
          </a:p>
          <a:p>
            <a:endParaRPr lang="uk-UA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DB6289-2D2D-448E-86C6-F3EBD0FA8F04}"/>
              </a:ext>
            </a:extLst>
          </p:cNvPr>
          <p:cNvSpPr txBox="1"/>
          <p:nvPr/>
        </p:nvSpPr>
        <p:spPr>
          <a:xfrm>
            <a:off x="7133877" y="4437112"/>
            <a:ext cx="19874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Новорічне свято </a:t>
            </a:r>
            <a:endParaRPr lang="en-US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«Новорічний карнавал»</a:t>
            </a:r>
            <a:endParaRPr lang="uk-UA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6294F7-5CA7-46C1-93AF-28152BC43590}"/>
              </a:ext>
            </a:extLst>
          </p:cNvPr>
          <p:cNvSpPr txBox="1"/>
          <p:nvPr/>
        </p:nvSpPr>
        <p:spPr>
          <a:xfrm>
            <a:off x="7133877" y="6191593"/>
            <a:ext cx="1987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Шинкаренко Л.В.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endParaRPr lang="uk-UA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581B62-9124-4059-A54D-B93D88CFB68A}"/>
              </a:ext>
            </a:extLst>
          </p:cNvPr>
          <p:cNvSpPr txBox="1"/>
          <p:nvPr/>
        </p:nvSpPr>
        <p:spPr>
          <a:xfrm>
            <a:off x="2555776" y="168276"/>
            <a:ext cx="42939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latin typeface="Monotype Corsiva" panose="03010101010201010101" pitchFamily="66" charset="0"/>
              </a:rPr>
              <a:t>Фото колаж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BD99074-F917-426D-8009-A34DE37891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7642" y="1105993"/>
            <a:ext cx="4571443" cy="261103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8B6D820-3E0C-4FD5-BD47-F99C825357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9712" y="4211574"/>
            <a:ext cx="4464496" cy="2478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2568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HP\Desktop\фон\1585776086_9-p-foni-dlya-pozdravlenii-na-temu-muziki-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652"/>
            <a:ext cx="9161604" cy="6994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>
            <a:extLst>
              <a:ext uri="{FF2B5EF4-FFF2-40B4-BE49-F238E27FC236}">
                <a16:creationId xmlns:a16="http://schemas.microsoft.com/office/drawing/2014/main" id="{E52BDB51-4207-4F62-B661-36BAB7CC4120}"/>
              </a:ext>
            </a:extLst>
          </p:cNvPr>
          <p:cNvSpPr/>
          <p:nvPr/>
        </p:nvSpPr>
        <p:spPr>
          <a:xfrm>
            <a:off x="2123728" y="1268760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A744B538-BCD7-4118-8BC6-E3BF319C69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9621"/>
            <a:ext cx="5638478" cy="3171387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Овал 3">
            <a:extLst>
              <a:ext uri="{FF2B5EF4-FFF2-40B4-BE49-F238E27FC236}">
                <a16:creationId xmlns:a16="http://schemas.microsoft.com/office/drawing/2014/main" id="{4BD8AD66-3DDE-4307-AA37-0D5BC51CD85B}"/>
              </a:ext>
            </a:extLst>
          </p:cNvPr>
          <p:cNvSpPr/>
          <p:nvPr/>
        </p:nvSpPr>
        <p:spPr>
          <a:xfrm>
            <a:off x="5652120" y="5013176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FE488BAE-A48B-4C3B-AFD2-4CF64A96D7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356992"/>
            <a:ext cx="6048672" cy="317138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096D5B5-4A2C-4815-9251-785038C7FA61}"/>
              </a:ext>
            </a:extLst>
          </p:cNvPr>
          <p:cNvSpPr txBox="1"/>
          <p:nvPr/>
        </p:nvSpPr>
        <p:spPr>
          <a:xfrm>
            <a:off x="6141519" y="1268760"/>
            <a:ext cx="275096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Музичне</a:t>
            </a:r>
          </a:p>
          <a:p>
            <a:pPr algn="ctr"/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дійство </a:t>
            </a:r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– «</a:t>
            </a:r>
            <a:r>
              <a:rPr lang="uk-UA" sz="2800" b="1" i="1" dirty="0" err="1">
                <a:latin typeface="Times New Roman" pitchFamily="18" charset="0"/>
                <a:cs typeface="Times New Roman" pitchFamily="18" charset="0"/>
              </a:rPr>
              <a:t>Батл</a:t>
            </a:r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 Зими і Весни!»</a:t>
            </a:r>
          </a:p>
          <a:p>
            <a:endParaRPr lang="uk-UA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351E85-B617-45B8-9E83-E3C5E7344260}"/>
              </a:ext>
            </a:extLst>
          </p:cNvPr>
          <p:cNvSpPr txBox="1"/>
          <p:nvPr/>
        </p:nvSpPr>
        <p:spPr>
          <a:xfrm>
            <a:off x="6660232" y="6389012"/>
            <a:ext cx="25013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Шинкаренко Л.В.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616551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HP\Desktop\фон\1585776086_9-p-foni-dlya-pozdravlenii-na-temu-muziki-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23798"/>
            <a:ext cx="9324528" cy="6994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DFC5F45-B06B-42A6-8BCB-CFC0B6245935}"/>
              </a:ext>
            </a:extLst>
          </p:cNvPr>
          <p:cNvSpPr txBox="1"/>
          <p:nvPr/>
        </p:nvSpPr>
        <p:spPr>
          <a:xfrm>
            <a:off x="107504" y="404664"/>
            <a:ext cx="8784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Майстер-клас для педагогів дошкільників.</a:t>
            </a:r>
          </a:p>
          <a:p>
            <a:pPr algn="ctr"/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Теорія вільних матеріалів у музичній діяльності та оркестрова терапія</a:t>
            </a:r>
            <a:endParaRPr lang="uk-UA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8BBCAD-80A6-4D35-BF02-661C514066C0}"/>
              </a:ext>
            </a:extLst>
          </p:cNvPr>
          <p:cNvSpPr txBox="1"/>
          <p:nvPr/>
        </p:nvSpPr>
        <p:spPr>
          <a:xfrm>
            <a:off x="6948265" y="6525344"/>
            <a:ext cx="2195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Шинкаренко Л.В.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endParaRPr lang="uk-UA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09A624B-B389-49C8-8D1E-7A4A902E9D26}"/>
              </a:ext>
            </a:extLst>
          </p:cNvPr>
          <p:cNvSpPr/>
          <p:nvPr/>
        </p:nvSpPr>
        <p:spPr>
          <a:xfrm>
            <a:off x="1331640" y="2276872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D4EC68E-3E06-40BD-9D1D-405C15A170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0759"/>
            <a:ext cx="4572000" cy="274032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2C17FE2-8182-4DCF-A218-590C186797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260710"/>
            <a:ext cx="4059772" cy="228003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39FC6A9-E99F-44EB-BE6B-EE920E1D7FF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91" y="4725144"/>
            <a:ext cx="4602169" cy="2050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8664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HP\Desktop\фон\1585776086_9-p-foni-dlya-pozdravlenii-na-temu-muziki-35.jpg">
            <a:extLst>
              <a:ext uri="{FF2B5EF4-FFF2-40B4-BE49-F238E27FC236}">
                <a16:creationId xmlns:a16="http://schemas.microsoft.com/office/drawing/2014/main" id="{3B6879A4-51DD-4EAE-A2EE-FCBBFC9F5F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652"/>
            <a:ext cx="9161604" cy="6994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вал 5">
            <a:extLst>
              <a:ext uri="{FF2B5EF4-FFF2-40B4-BE49-F238E27FC236}">
                <a16:creationId xmlns:a16="http://schemas.microsoft.com/office/drawing/2014/main" id="{26E4DE56-3FBF-4A47-92FD-C11F6A1463B8}"/>
              </a:ext>
            </a:extLst>
          </p:cNvPr>
          <p:cNvSpPr/>
          <p:nvPr/>
        </p:nvSpPr>
        <p:spPr>
          <a:xfrm>
            <a:off x="2051720" y="1484784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A30C37-4CF9-40D0-99D9-A8C9540B6575}"/>
              </a:ext>
            </a:extLst>
          </p:cNvPr>
          <p:cNvSpPr txBox="1"/>
          <p:nvPr/>
        </p:nvSpPr>
        <p:spPr>
          <a:xfrm>
            <a:off x="4725583" y="476672"/>
            <a:ext cx="44184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Відкритий показ </a:t>
            </a:r>
          </a:p>
          <a:p>
            <a:pPr algn="ctr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Музично-</a:t>
            </a:r>
            <a:r>
              <a:rPr lang="uk-UA" sz="2400" b="1" dirty="0" err="1">
                <a:latin typeface="Times New Roman" pitchFamily="18" charset="0"/>
                <a:cs typeface="Times New Roman" pitchFamily="18" charset="0"/>
              </a:rPr>
              <a:t>валеологічне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заняття-</a:t>
            </a:r>
            <a:r>
              <a:rPr lang="uk-UA" sz="2400" b="1" dirty="0" err="1">
                <a:latin typeface="Times New Roman" pitchFamily="18" charset="0"/>
                <a:cs typeface="Times New Roman" pitchFamily="18" charset="0"/>
              </a:rPr>
              <a:t>релакс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«Подорож осінніх листочків до </a:t>
            </a:r>
          </a:p>
          <a:p>
            <a:pPr algn="ctr"/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чарівного лісу»</a:t>
            </a:r>
            <a:endParaRPr lang="uk-UA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5C4D84-C47E-41A7-AB84-FD161F754297}"/>
              </a:ext>
            </a:extLst>
          </p:cNvPr>
          <p:cNvSpPr txBox="1"/>
          <p:nvPr/>
        </p:nvSpPr>
        <p:spPr>
          <a:xfrm>
            <a:off x="292258" y="3543888"/>
            <a:ext cx="291159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релаксаційні вправи під природні звуки</a:t>
            </a:r>
            <a:endParaRPr lang="uk-UA" b="1" dirty="0"/>
          </a:p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Мелодекламація з пластичною імпровізацією</a:t>
            </a:r>
          </a:p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 Казка про осінній листочок»</a:t>
            </a:r>
            <a:endParaRPr lang="uk-UA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A8F05A-00E6-414D-9C0E-715E0FF46798}"/>
              </a:ext>
            </a:extLst>
          </p:cNvPr>
          <p:cNvSpPr txBox="1"/>
          <p:nvPr/>
        </p:nvSpPr>
        <p:spPr>
          <a:xfrm>
            <a:off x="292258" y="6093297"/>
            <a:ext cx="44333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Ритмо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-вправа «Хор рук листочків, </a:t>
            </a:r>
          </a:p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хор рук крапельок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DB907909-5E25-4C68-80E5-DC0E116EDEB4}"/>
              </a:ext>
            </a:extLst>
          </p:cNvPr>
          <p:cNvSpPr/>
          <p:nvPr/>
        </p:nvSpPr>
        <p:spPr>
          <a:xfrm>
            <a:off x="6660232" y="4653136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9D47514-8B55-4E40-AAEE-960C021258A9}"/>
              </a:ext>
            </a:extLst>
          </p:cNvPr>
          <p:cNvSpPr txBox="1"/>
          <p:nvPr/>
        </p:nvSpPr>
        <p:spPr>
          <a:xfrm>
            <a:off x="7020272" y="6401292"/>
            <a:ext cx="2537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Шинкаренко Л.В.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endParaRPr lang="uk-UA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87480C5-E7F4-4F1B-A573-B87EA1CA56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259" y="476673"/>
            <a:ext cx="4567773" cy="280657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C9BB9CF-4446-4EEA-8A87-AAA1D682A3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0645" y="3543889"/>
            <a:ext cx="4715852" cy="267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2970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HP\Desktop\фон\1585776086_9-p-foni-dlya-pozdravlenii-na-temu-muziki-35.jpg">
            <a:extLst>
              <a:ext uri="{FF2B5EF4-FFF2-40B4-BE49-F238E27FC236}">
                <a16:creationId xmlns:a16="http://schemas.microsoft.com/office/drawing/2014/main" id="{4897A07A-E1DA-4E25-B2D4-8C986386DD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23798"/>
            <a:ext cx="9324528" cy="6994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72710AE-70AF-4F76-82F5-46FD22816B74}"/>
              </a:ext>
            </a:extLst>
          </p:cNvPr>
          <p:cNvSpPr txBox="1"/>
          <p:nvPr/>
        </p:nvSpPr>
        <p:spPr>
          <a:xfrm>
            <a:off x="3974645" y="692696"/>
            <a:ext cx="503826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>
                <a:latin typeface="Monotype Corsiva" panose="03010101010201010101" pitchFamily="66" charset="0"/>
                <a:cs typeface="Times New Roman" pitchFamily="18" charset="0"/>
              </a:rPr>
              <a:t>Використання «вільних матеріалів» під час музичної діяльності</a:t>
            </a:r>
            <a:endParaRPr lang="ru-RU" sz="3200" b="1" dirty="0">
              <a:latin typeface="Monotype Corsiva" panose="03010101010201010101" pitchFamily="66" charset="0"/>
              <a:cs typeface="Times New Roman" pitchFamily="18" charset="0"/>
            </a:endParaRPr>
          </a:p>
          <a:p>
            <a:endParaRPr lang="uk-UA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80D77A4-9090-4119-993D-FC264B7B433A}"/>
              </a:ext>
            </a:extLst>
          </p:cNvPr>
          <p:cNvSpPr txBox="1"/>
          <p:nvPr/>
        </p:nvSpPr>
        <p:spPr>
          <a:xfrm>
            <a:off x="6804248" y="6543375"/>
            <a:ext cx="23397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Шинкаренко Л.В.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endParaRPr lang="uk-UA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4CC1FC6-81BE-464F-8E1A-09A7B26664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61" y="314627"/>
            <a:ext cx="3229897" cy="441051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43141D8-CF2D-44F4-A8A9-3781BE922CCC}"/>
              </a:ext>
            </a:extLst>
          </p:cNvPr>
          <p:cNvSpPr txBox="1"/>
          <p:nvPr/>
        </p:nvSpPr>
        <p:spPr>
          <a:xfrm>
            <a:off x="272519" y="5063570"/>
            <a:ext cx="32298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Імітаційна 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руханка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-гра </a:t>
            </a:r>
          </a:p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«Ми з горішками пограли»</a:t>
            </a:r>
          </a:p>
          <a:p>
            <a:endParaRPr lang="uk-UA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45564FF-7DB4-4763-A4DB-D77E288316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0200" y="3645024"/>
            <a:ext cx="5038263" cy="289835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2340EB9-76B2-43FB-8D3A-BA17902CF93A}"/>
              </a:ext>
            </a:extLst>
          </p:cNvPr>
          <p:cNvSpPr txBox="1"/>
          <p:nvPr/>
        </p:nvSpPr>
        <p:spPr>
          <a:xfrm>
            <a:off x="3710200" y="2852936"/>
            <a:ext cx="46522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Ритмо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-вправа з дерев’яними палицями</a:t>
            </a:r>
          </a:p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фітболах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140772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HP\Desktop\фон\1585776086_9-p-foni-dlya-pozdravlenii-na-temu-muziki-35.jpg">
            <a:extLst>
              <a:ext uri="{FF2B5EF4-FFF2-40B4-BE49-F238E27FC236}">
                <a16:creationId xmlns:a16="http://schemas.microsoft.com/office/drawing/2014/main" id="{36CDFA1F-B93F-4607-9EA4-9CDE2CFC2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5720"/>
            <a:ext cx="9161604" cy="6994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AC98B69-7C84-47C8-B427-0C5D5C4BECB1}"/>
              </a:ext>
            </a:extLst>
          </p:cNvPr>
          <p:cNvSpPr txBox="1"/>
          <p:nvPr/>
        </p:nvSpPr>
        <p:spPr>
          <a:xfrm flipH="1">
            <a:off x="1835695" y="430953"/>
            <a:ext cx="59766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i="1" dirty="0">
                <a:solidFill>
                  <a:schemeClr val="tx2">
                    <a:lumMod val="75000"/>
                  </a:schemeClr>
                </a:solidFill>
                <a:latin typeface="Monotype Corsiva" panose="03010101010201010101" pitchFamily="66" charset="0"/>
                <a:ea typeface="Times New Roman"/>
                <a:cs typeface="Times New Roman" pitchFamily="18" charset="0"/>
                <a:sym typeface="Times New Roman"/>
              </a:rPr>
              <a:t>НОРМАТИВНІ ДОКУМЕНТИ</a:t>
            </a:r>
            <a:endParaRPr lang="ru-RU" sz="2000" i="1" dirty="0">
              <a:solidFill>
                <a:schemeClr val="tx2">
                  <a:lumMod val="75000"/>
                </a:schemeClr>
              </a:solidFill>
              <a:latin typeface="Monotype Corsiva" panose="03010101010201010101" pitchFamily="66" charset="0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F0375F-7BE2-407B-B3B9-D8A42954ED1F}"/>
              </a:ext>
            </a:extLst>
          </p:cNvPr>
          <p:cNvSpPr txBox="1"/>
          <p:nvPr/>
        </p:nvSpPr>
        <p:spPr>
          <a:xfrm flipH="1">
            <a:off x="539552" y="1124744"/>
            <a:ext cx="8352928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-114300" algn="just">
              <a:buClr>
                <a:schemeClr val="dk1"/>
              </a:buClr>
              <a:buSzPts val="1800"/>
              <a:buFont typeface="Wingdings" pitchFamily="2" charset="2"/>
              <a:buChar char="Ø"/>
            </a:pPr>
            <a:r>
              <a:rPr lang="ru-RU" sz="16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Базовий</a:t>
            </a: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компонент </a:t>
            </a:r>
            <a:r>
              <a:rPr lang="ru-RU" sz="16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дошкільної</a:t>
            </a: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6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освіти</a:t>
            </a: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(наказ МОН </a:t>
            </a:r>
            <a:r>
              <a:rPr lang="ru-RU" sz="16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від</a:t>
            </a: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12.01.2021 № 33) </a:t>
            </a:r>
            <a:endParaRPr lang="ru-RU" sz="1600" dirty="0"/>
          </a:p>
          <a:p>
            <a:pPr lvl="0" algn="just"/>
            <a:r>
              <a:rPr lang="ru-RU" sz="1600" u="sng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3"/>
              </a:rPr>
              <a:t>https://mon.gov.ua/storage/app/media/rizne/2021/12.01/Pro_novu_redaktsiyu%20Bazovoho%20komponenta%20doshkilnoyi%20osvity.pdf</a:t>
            </a:r>
            <a:endParaRPr lang="ru-RU" sz="16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 algn="just"/>
            <a:endParaRPr lang="ru-RU" sz="16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 indent="-114300" algn="just">
              <a:buClr>
                <a:schemeClr val="dk1"/>
              </a:buClr>
              <a:buSzPts val="1800"/>
              <a:buFont typeface="Wingdings" pitchFamily="2" charset="2"/>
              <a:buChar char="Ø"/>
            </a:pPr>
            <a:r>
              <a:rPr lang="ru-RU" sz="16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Щодо</a:t>
            </a: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6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методичних</a:t>
            </a: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6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рекомендацій</a:t>
            </a: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до </a:t>
            </a:r>
            <a:r>
              <a:rPr lang="ru-RU" sz="16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оновленого</a:t>
            </a: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Базового компонента </a:t>
            </a:r>
            <a:r>
              <a:rPr lang="ru-RU" sz="16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дошкільної</a:t>
            </a: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6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освіти</a:t>
            </a: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(лист МОН </a:t>
            </a:r>
            <a:r>
              <a:rPr lang="ru-RU" sz="16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від</a:t>
            </a: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16.03.2021 № 1/9-148) </a:t>
            </a:r>
            <a:endParaRPr lang="ru-RU" sz="1600" dirty="0"/>
          </a:p>
          <a:p>
            <a:pPr lvl="0" algn="just"/>
            <a:r>
              <a:rPr lang="ru-RU" sz="1600" u="sng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4"/>
              </a:rPr>
              <a:t>https://mon.gov.ua/ua/npa/shodo-metodichnih-rekomendacij-do-onovlenogo-bazovogo-komponenta-doshkilnoyi-osviti</a:t>
            </a:r>
            <a:endParaRPr lang="en-US" sz="1600" u="sng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 algn="just"/>
            <a:endParaRPr lang="en-US" sz="1600" u="sng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just" eaLnBrk="0" fontAlgn="base" hangingPunct="0">
              <a:buFont typeface="Wingdings" pitchFamily="2" charset="2"/>
              <a:buChar char="Ø"/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«Про </a:t>
            </a:r>
            <a:r>
              <a:rPr lang="ru-RU" sz="1600" dirty="0" err="1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забезпечення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психологічного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супроводу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учасників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освітнього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процесу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</a:t>
            </a:r>
            <a:r>
              <a:rPr lang="ru-RU" sz="1600" dirty="0" err="1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умовах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воєнного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стану </a:t>
            </a:r>
            <a:r>
              <a:rPr lang="ru-RU" sz="1600" dirty="0" err="1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вУкраїні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 </a:t>
            </a:r>
            <a:endParaRPr lang="en-US" sz="1600" dirty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 eaLnBrk="0" fontAlgn="base" hangingPunct="0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600" u="sng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лист МОН N 1/3737-22 </a:t>
            </a:r>
            <a:r>
              <a:rPr lang="ru-RU" sz="1600" u="sng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від</a:t>
            </a:r>
            <a:r>
              <a:rPr lang="ru-RU" sz="1600" u="sng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29.03. 2022</a:t>
            </a:r>
          </a:p>
          <a:p>
            <a:pPr algn="just" eaLnBrk="0" fontAlgn="base" hangingPunct="0"/>
            <a:endParaRPr lang="en-US" sz="1600" u="sng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 eaLnBrk="0" fontAlgn="base" hangingPunct="0">
              <a:buFont typeface="Wingdings" pitchFamily="2" charset="2"/>
              <a:buChar char="Ø"/>
            </a:pP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Лист від 28.08.2025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н.р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. МОН щодо організації дошкільної освіти дітей у 2025 – 2026н.р.</a:t>
            </a:r>
          </a:p>
          <a:p>
            <a:pPr algn="just" eaLnBrk="0" fontAlgn="base" hangingPunct="0">
              <a:buFont typeface="Wingdings" pitchFamily="2" charset="2"/>
              <a:buChar char="Ø"/>
            </a:pPr>
            <a:endParaRPr lang="uk-UA" sz="1600" b="1" dirty="0"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buFont typeface="Wingdings" pitchFamily="2" charset="2"/>
              <a:buChar char="Ø"/>
            </a:pP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Санітарний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регламент для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дошкільних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навчальних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закладів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/>
            <a:r>
              <a:rPr lang="en-US" sz="1600" dirty="0">
                <a:latin typeface="Times New Roman" pitchFamily="18" charset="0"/>
                <a:cs typeface="Times New Roman" pitchFamily="18" charset="0"/>
                <a:hlinkClick r:id="rId5"/>
              </a:rPr>
              <a:t>https://zakon.rada.gov.ua/laws/show/z0563-16#Text</a:t>
            </a:r>
            <a:endParaRPr lang="uk-UA" sz="1600" dirty="0"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buFont typeface="Wingdings" pitchFamily="2" charset="2"/>
              <a:buChar char="Ø"/>
            </a:pPr>
            <a:endParaRPr lang="uk-UA" sz="1600" dirty="0"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buFont typeface="Wingdings" pitchFamily="2" charset="2"/>
              <a:buChar char="Ø"/>
            </a:pP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Програма  Дитина . Освітня програма для дітей від 2 до 7 років. 2020 р.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u="sng" dirty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A6DE35-213C-493F-A883-E5DC83C3C644}"/>
              </a:ext>
            </a:extLst>
          </p:cNvPr>
          <p:cNvSpPr txBox="1"/>
          <p:nvPr/>
        </p:nvSpPr>
        <p:spPr>
          <a:xfrm>
            <a:off x="6588224" y="6465961"/>
            <a:ext cx="2085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Шинкаренко Л.В</a:t>
            </a:r>
            <a:r>
              <a:rPr lang="uk-UA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314094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HP\Desktop\фон\1585776086_9-p-foni-dlya-pozdravlenii-na-temu-muziki-35.jpg">
            <a:extLst>
              <a:ext uri="{FF2B5EF4-FFF2-40B4-BE49-F238E27FC236}">
                <a16:creationId xmlns:a16="http://schemas.microsoft.com/office/drawing/2014/main" id="{71AC9730-A847-4713-9AF9-02A036D3D4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6937" y="-68022"/>
            <a:ext cx="9324528" cy="6994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FA00602-7E2D-4432-8D95-FC620B40E5A0}"/>
              </a:ext>
            </a:extLst>
          </p:cNvPr>
          <p:cNvSpPr txBox="1"/>
          <p:nvPr/>
        </p:nvSpPr>
        <p:spPr>
          <a:xfrm>
            <a:off x="1043608" y="-68022"/>
            <a:ext cx="7200799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Система заходів з метою презентації </a:t>
            </a:r>
          </a:p>
          <a:p>
            <a:pPr algn="ctr"/>
            <a:r>
              <a:rPr lang="uk-UA" sz="3200" b="1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практичної діяльності</a:t>
            </a:r>
          </a:p>
          <a:p>
            <a:endParaRPr lang="uk-UA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8FEDDB-4FEF-4CB8-95C1-D021C2CCD96C}"/>
              </a:ext>
            </a:extLst>
          </p:cNvPr>
          <p:cNvSpPr txBox="1"/>
          <p:nvPr/>
        </p:nvSpPr>
        <p:spPr>
          <a:xfrm>
            <a:off x="120424" y="1053898"/>
            <a:ext cx="877205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>
                <a:latin typeface="Times New Roman" pitchFamily="18" charset="0"/>
                <a:cs typeface="Times New Roman" pitchFamily="18" charset="0"/>
              </a:rPr>
              <a:t>Мій 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YouTube </a:t>
            </a:r>
            <a:r>
              <a:rPr lang="uk-UA" sz="16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b="1" dirty="0">
                <a:latin typeface="Times New Roman" pitchFamily="18" charset="0"/>
                <a:cs typeface="Times New Roman" pitchFamily="18" charset="0"/>
              </a:rPr>
              <a:t>канал: 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  <a:hlinkClick r:id="rId3"/>
              </a:rPr>
              <a:t>https://www.youtube.com/channel/UC-c7LAadvBqcf6uqVyBa4fw</a:t>
            </a:r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b="1" dirty="0" err="1">
                <a:latin typeface="Monotype Corsiva" panose="03010101010201010101" pitchFamily="66" charset="0"/>
              </a:rPr>
              <a:t>Всеосвіта</a:t>
            </a:r>
            <a:r>
              <a:rPr lang="uk-UA" b="1" dirty="0">
                <a:latin typeface="Monotype Corsiva" panose="03010101010201010101" pitchFamily="66" charset="0"/>
              </a:rPr>
              <a:t> – сайт:</a:t>
            </a:r>
          </a:p>
          <a:p>
            <a:r>
              <a:rPr lang="en-US" b="1" dirty="0">
                <a:latin typeface="Monotype Corsiva" panose="03010101010201010101" pitchFamily="66" charset="0"/>
                <a:hlinkClick r:id="rId4"/>
              </a:rPr>
              <a:t>https://vseosvita.ua/user/id1012204/library</a:t>
            </a:r>
            <a:endParaRPr lang="uk-UA" b="1" dirty="0">
              <a:latin typeface="Monotype Corsiva" panose="03010101010201010101" pitchFamily="66" charset="0"/>
            </a:endParaRPr>
          </a:p>
          <a:p>
            <a:endParaRPr lang="uk-UA" sz="2400" b="1" dirty="0">
              <a:latin typeface="Monotype Corsiva" panose="03010101010201010101" pitchFamily="66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D8FE9-82A9-4519-A05E-01B156681729}"/>
              </a:ext>
            </a:extLst>
          </p:cNvPr>
          <p:cNvSpPr txBox="1"/>
          <p:nvPr/>
        </p:nvSpPr>
        <p:spPr>
          <a:xfrm>
            <a:off x="120423" y="2011680"/>
            <a:ext cx="6971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>
                <a:latin typeface="Times New Roman" pitchFamily="18" charset="0"/>
                <a:cs typeface="Times New Roman" pitchFamily="18" charset="0"/>
              </a:rPr>
              <a:t>Особистий блог: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  <a:hlinkClick r:id="rId5"/>
              </a:rPr>
              <a:t>https://vseosvita.ua/user/id1012204/blog</a:t>
            </a:r>
            <a:endParaRPr lang="uk-UA" sz="1600" b="1" dirty="0">
              <a:latin typeface="Times New Roman" pitchFamily="18" charset="0"/>
              <a:cs typeface="Times New Roman" pitchFamily="18" charset="0"/>
            </a:endParaRPr>
          </a:p>
          <a:p>
            <a:endParaRPr lang="uk-UA" sz="1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/>
              <a:t> </a:t>
            </a:r>
            <a:endParaRPr lang="ru-RU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E8E671-EBD0-4149-8CFF-BE2BEE95D9D8}"/>
              </a:ext>
            </a:extLst>
          </p:cNvPr>
          <p:cNvSpPr txBox="1"/>
          <p:nvPr/>
        </p:nvSpPr>
        <p:spPr>
          <a:xfrm>
            <a:off x="120423" y="2243977"/>
            <a:ext cx="8412017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>
                <a:latin typeface="Times New Roman" pitchFamily="18" charset="0"/>
                <a:cs typeface="Times New Roman" pitchFamily="18" charset="0"/>
              </a:rPr>
              <a:t>Група ЗДО КТ № 26:</a:t>
            </a:r>
          </a:p>
          <a:p>
            <a:r>
              <a:rPr lang="en-US" sz="1600" b="1" dirty="0">
                <a:latin typeface="Times New Roman" pitchFamily="18" charset="0"/>
                <a:cs typeface="Times New Roman" pitchFamily="18" charset="0"/>
                <a:hlinkClick r:id="rId6"/>
              </a:rPr>
              <a:t>https://www.facebook.com/groups/469566153599151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uk-UA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В І Т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2023-2024 </a:t>
            </a:r>
            <a:r>
              <a:rPr lang="uk-UA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н.р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професійної діяльності  педагогічного працівника за професійним стандартом «Вихователь закладу дошкільної освіти»</a:t>
            </a:r>
          </a:p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https://vseosvita.ua/blogs/z-v-i-t-za-2023-2024-nr-profesiinoi-diialnosti-pedahohichnoho-pratsivnyka-za-profesiinym-standartom-vykhovatel-zakladu-doshkilnoi-osvity-103692.html</a:t>
            </a:r>
            <a:endParaRPr lang="uk-UA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5B8544-00C1-4424-87FD-1D99F8CD6568}"/>
              </a:ext>
            </a:extLst>
          </p:cNvPr>
          <p:cNvSpPr txBox="1"/>
          <p:nvPr/>
        </p:nvSpPr>
        <p:spPr>
          <a:xfrm>
            <a:off x="6948264" y="6453336"/>
            <a:ext cx="23431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Шинкаренко Л.В.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endParaRPr lang="uk-UA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1E2318-9FC6-473E-996E-9871FACA3F3D}"/>
              </a:ext>
            </a:extLst>
          </p:cNvPr>
          <p:cNvSpPr txBox="1"/>
          <p:nvPr/>
        </p:nvSpPr>
        <p:spPr>
          <a:xfrm>
            <a:off x="120423" y="4542219"/>
            <a:ext cx="84120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В І Т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2024-2025 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н.р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професійної діяльності  педагогічного працівника за професійним стандартом «Вихователь закладу дошкільної освіти»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https://vseosvita.ua/private/blog/113860-5089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Індивідуальна освітня траєкторія 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профрозвитку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педагога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https://vseosvita.ua/blogs/indyvidualna-osvitnia-traiektoriia-96369.html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8430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HP\Desktop\фон\1585776086_9-p-foni-dlya-pozdravlenii-na-temu-muziki-35.jpg">
            <a:extLst>
              <a:ext uri="{FF2B5EF4-FFF2-40B4-BE49-F238E27FC236}">
                <a16:creationId xmlns:a16="http://schemas.microsoft.com/office/drawing/2014/main" id="{C0DE67C4-9044-468C-A59E-C247582394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23798"/>
            <a:ext cx="9324528" cy="6994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67B0A76-EF88-428E-A377-EED23A3DB3B2}"/>
              </a:ext>
            </a:extLst>
          </p:cNvPr>
          <p:cNvSpPr txBox="1"/>
          <p:nvPr/>
        </p:nvSpPr>
        <p:spPr>
          <a:xfrm>
            <a:off x="107504" y="620689"/>
            <a:ext cx="89289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В І Т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2025-202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н.р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професійної діяльності  педагогічного працівника за професійним стандартом «Вихователь закладу дошкільної освіти»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https://vseosvita.ua/private/blog/118627-c8a0</a:t>
            </a:r>
            <a:endParaRPr lang="uk-UA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E13EF8-3790-449A-AE1B-59FD2A35FDBA}"/>
              </a:ext>
            </a:extLst>
          </p:cNvPr>
          <p:cNvSpPr txBox="1"/>
          <p:nvPr/>
        </p:nvSpPr>
        <p:spPr>
          <a:xfrm>
            <a:off x="6876256" y="6525344"/>
            <a:ext cx="1925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Шинкаренко Л.В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34998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HP\Desktop\фон\1585776086_9-p-foni-dlya-pozdravlenii-na-temu-muziki-35.jpg">
            <a:extLst>
              <a:ext uri="{FF2B5EF4-FFF2-40B4-BE49-F238E27FC236}">
                <a16:creationId xmlns:a16="http://schemas.microsoft.com/office/drawing/2014/main" id="{54F76DFF-2614-41C7-A778-5AC144BA85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08"/>
            <a:ext cx="9161604" cy="6994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D600403-0341-470F-837D-7DB7D2B8F623}"/>
              </a:ext>
            </a:extLst>
          </p:cNvPr>
          <p:cNvSpPr txBox="1"/>
          <p:nvPr/>
        </p:nvSpPr>
        <p:spPr>
          <a:xfrm>
            <a:off x="2195736" y="188640"/>
            <a:ext cx="468052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40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r>
              <a:rPr lang="uk-UA" sz="4000" b="1" dirty="0">
                <a:solidFill>
                  <a:srgbClr val="002060"/>
                </a:solidFill>
                <a:latin typeface="Monotype Corsiva" pitchFamily="66" charset="0"/>
              </a:rPr>
              <a:t>Моє педагогічне есе</a:t>
            </a:r>
            <a:endParaRPr lang="ru-RU" sz="4000" b="1" dirty="0">
              <a:solidFill>
                <a:srgbClr val="002060"/>
              </a:solidFill>
              <a:latin typeface="Monotype Corsiva" pitchFamily="66" charset="0"/>
            </a:endParaRPr>
          </a:p>
          <a:p>
            <a:endParaRPr lang="uk-UA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597F82-51C2-4520-BD79-CD963205386C}"/>
              </a:ext>
            </a:extLst>
          </p:cNvPr>
          <p:cNvSpPr txBox="1"/>
          <p:nvPr/>
        </p:nvSpPr>
        <p:spPr>
          <a:xfrm>
            <a:off x="107504" y="1556792"/>
            <a:ext cx="903649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Щоб дитина виросла чуйною, милосердною, відвертою, могла творити добрі вчинки та співпереживати, радіти від щирого серця, ми, дорослі, оточуємо її любов’ю та красою.  Джерелом такої краси є мистецтво – живопис, театр, музика, які існують ще з давніх часів.   Музика володіє можливостями дії  на дітей . Саме Вона знаходить дорогу до душі дитини, спонукає її до самовираження, знайомить з навколишнім світом. Музична діяльність – це не лише засіб забезпечення виконання естетичних та освітніх завдань, а й спосіб укріплення психічного та фізичного здоров’я  та  розвитку здібностей дитини.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Я, музичний керівник, повинна гордо нести своє  звання і займатися музичним розвитком кожної дитини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цілеспрямовано, пам’ятаючи про її вік та можливості.  Музичні здібності дітей виявляються у кожного по-різному. У деяких вже на першому році життя всі три основні здібності - відчуття ладу, музично-слухові уявлення і відчуття ритму - виражаються достатньо яскраво, швидко і легко розвиваються, це свідчить про музичність; у інших пізніше, важче.  Але відсутність раннього прояву здібностей не є показником слабкості або тим більше відсутність здібностей. Велике значення має те оточення, в якому росте дитина (особливо в перші роки життя). Ранні прояви музичних здібностей спостерігаються, як правило, саме у дітей, які одержують достатньо збагачених музичних вражень. </a:t>
            </a:r>
          </a:p>
        </p:txBody>
      </p:sp>
    </p:spTree>
    <p:extLst>
      <p:ext uri="{BB962C8B-B14F-4D97-AF65-F5344CB8AC3E}">
        <p14:creationId xmlns:p14="http://schemas.microsoft.com/office/powerpoint/2010/main" val="44576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HP\Desktop\фон\1585776086_9-p-foni-dlya-pozdravlenii-na-temu-muziki-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269" y="0"/>
            <a:ext cx="91616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467544" y="548680"/>
            <a:ext cx="8280920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400" b="1" dirty="0">
                <a:solidFill>
                  <a:srgbClr val="002060"/>
                </a:solidFill>
                <a:latin typeface="Monotype Corsiva" pitchFamily="66" charset="0"/>
              </a:rPr>
              <a:t>Візитка педагога</a:t>
            </a:r>
          </a:p>
          <a:p>
            <a:r>
              <a:rPr lang="uk-UA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Дата народження</a:t>
            </a:r>
            <a:r>
              <a:rPr lang="uk-UA" sz="3200" b="1" dirty="0">
                <a:solidFill>
                  <a:srgbClr val="002060"/>
                </a:solidFill>
                <a:latin typeface="Monotype Corsiva" pitchFamily="66" charset="0"/>
              </a:rPr>
              <a:t>: </a:t>
            </a:r>
            <a:r>
              <a:rPr lang="en-US" sz="3200" b="1" dirty="0">
                <a:solidFill>
                  <a:srgbClr val="002060"/>
                </a:solidFill>
                <a:latin typeface="Monotype Corsiva" pitchFamily="66" charset="0"/>
              </a:rPr>
              <a:t>13</a:t>
            </a:r>
            <a:r>
              <a:rPr lang="uk-UA" sz="3200" b="1" dirty="0">
                <a:solidFill>
                  <a:srgbClr val="002060"/>
                </a:solidFill>
                <a:latin typeface="Monotype Corsiva" pitchFamily="66" charset="0"/>
              </a:rPr>
              <a:t>.0</a:t>
            </a:r>
            <a:r>
              <a:rPr lang="en-US" sz="3200" b="1" dirty="0">
                <a:solidFill>
                  <a:srgbClr val="002060"/>
                </a:solidFill>
                <a:latin typeface="Monotype Corsiva" pitchFamily="66" charset="0"/>
              </a:rPr>
              <a:t>3</a:t>
            </a:r>
            <a:r>
              <a:rPr lang="uk-UA" sz="3200" b="1" dirty="0">
                <a:solidFill>
                  <a:srgbClr val="002060"/>
                </a:solidFill>
                <a:latin typeface="Monotype Corsiva" pitchFamily="66" charset="0"/>
              </a:rPr>
              <a:t>. 19</a:t>
            </a:r>
            <a:r>
              <a:rPr lang="en-US" sz="3200" b="1" dirty="0">
                <a:solidFill>
                  <a:srgbClr val="002060"/>
                </a:solidFill>
                <a:latin typeface="Monotype Corsiva" pitchFamily="66" charset="0"/>
              </a:rPr>
              <a:t>75</a:t>
            </a:r>
            <a:r>
              <a:rPr lang="uk-UA" sz="3200" b="1" dirty="0">
                <a:solidFill>
                  <a:srgbClr val="002060"/>
                </a:solidFill>
                <a:latin typeface="Monotype Corsiva" pitchFamily="66" charset="0"/>
              </a:rPr>
              <a:t>р.</a:t>
            </a:r>
          </a:p>
          <a:p>
            <a:r>
              <a:rPr lang="uk-UA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Педагогічний стаж : </a:t>
            </a:r>
            <a:r>
              <a:rPr lang="en-US" sz="3200" b="1" dirty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31</a:t>
            </a:r>
            <a:r>
              <a:rPr lang="uk-UA" sz="3200" b="1" dirty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uk-UA" sz="3200" b="1" dirty="0">
                <a:solidFill>
                  <a:srgbClr val="002060"/>
                </a:solidFill>
                <a:latin typeface="Monotype Corsiva" pitchFamily="66" charset="0"/>
              </a:rPr>
              <a:t>р;</a:t>
            </a:r>
          </a:p>
          <a:p>
            <a:r>
              <a:rPr lang="uk-UA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Педагогічний стаж роботи у ЗДО КТ  №26</a:t>
            </a:r>
            <a:r>
              <a:rPr lang="uk-UA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3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3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років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3200" b="1" dirty="0">
              <a:solidFill>
                <a:srgbClr val="002060"/>
              </a:solidFill>
              <a:latin typeface="Monotype Corsiva" pitchFamily="66" charset="0"/>
            </a:endParaRPr>
          </a:p>
          <a:p>
            <a:r>
              <a:rPr lang="uk-UA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Посада:</a:t>
            </a:r>
            <a:r>
              <a:rPr lang="uk-UA" sz="3200" b="1" dirty="0">
                <a:solidFill>
                  <a:srgbClr val="002060"/>
                </a:solidFill>
                <a:latin typeface="Monotype Corsiva" pitchFamily="66" charset="0"/>
              </a:rPr>
              <a:t> керівник  музичний</a:t>
            </a:r>
          </a:p>
          <a:p>
            <a:r>
              <a:rPr lang="uk-UA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Кваліфікаційна категорія:</a:t>
            </a:r>
            <a:r>
              <a:rPr lang="uk-UA" sz="3200" b="1" dirty="0">
                <a:solidFill>
                  <a:srgbClr val="002060"/>
                </a:solidFill>
                <a:latin typeface="Monotype Corsiva" pitchFamily="66" charset="0"/>
              </a:rPr>
              <a:t>  спеціаліст </a:t>
            </a:r>
          </a:p>
          <a:p>
            <a:r>
              <a:rPr lang="uk-UA" sz="3200" b="1" dirty="0">
                <a:solidFill>
                  <a:srgbClr val="002060"/>
                </a:solidFill>
                <a:latin typeface="Monotype Corsiva" pitchFamily="66" charset="0"/>
              </a:rPr>
              <a:t> І категорії</a:t>
            </a:r>
          </a:p>
          <a:p>
            <a:r>
              <a:rPr lang="uk-UA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Освіта:</a:t>
            </a:r>
            <a:r>
              <a:rPr lang="uk-UA" sz="3200" b="1" dirty="0">
                <a:solidFill>
                  <a:srgbClr val="002060"/>
                </a:solidFill>
                <a:latin typeface="Monotype Corsiva" pitchFamily="66" charset="0"/>
              </a:rPr>
              <a:t> вища повна, </a:t>
            </a:r>
          </a:p>
          <a:p>
            <a:r>
              <a:rPr lang="uk-UA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2005 рік</a:t>
            </a:r>
            <a:r>
              <a:rPr lang="uk-UA" sz="3200" dirty="0">
                <a:solidFill>
                  <a:srgbClr val="002060"/>
                </a:solidFill>
              </a:rPr>
              <a:t> – </a:t>
            </a:r>
            <a:r>
              <a:rPr lang="uk-UA" sz="3200" b="1" dirty="0">
                <a:solidFill>
                  <a:srgbClr val="002060"/>
                </a:solidFill>
                <a:latin typeface="Monotype Corsiva" pitchFamily="66" charset="0"/>
              </a:rPr>
              <a:t>Ніжинський Державний Університет імені Миколи Гоголя по спеціальності «Дошкільне виховання»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6A49C0-5EB8-4F79-92A7-E54FD7E39283}"/>
              </a:ext>
            </a:extLst>
          </p:cNvPr>
          <p:cNvSpPr txBox="1"/>
          <p:nvPr/>
        </p:nvSpPr>
        <p:spPr>
          <a:xfrm>
            <a:off x="6804248" y="6309320"/>
            <a:ext cx="27031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Шинкаренко Л.В.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48413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HP\Desktop\фон\1585776086_9-p-foni-dlya-pozdravlenii-na-temu-muziki-35.jpg">
            <a:extLst>
              <a:ext uri="{FF2B5EF4-FFF2-40B4-BE49-F238E27FC236}">
                <a16:creationId xmlns:a16="http://schemas.microsoft.com/office/drawing/2014/main" id="{66502ABF-7258-4EED-AFD3-FB96E32CD5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1604" cy="6994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0EF85A2-96D1-43E0-9F6A-7B5D25DA28C4}"/>
              </a:ext>
            </a:extLst>
          </p:cNvPr>
          <p:cNvSpPr txBox="1"/>
          <p:nvPr/>
        </p:nvSpPr>
        <p:spPr>
          <a:xfrm>
            <a:off x="1259632" y="69269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uk-UA" dirty="0"/>
          </a:p>
        </p:txBody>
      </p:sp>
      <p:sp>
        <p:nvSpPr>
          <p:cNvPr id="20" name="Rectangle 6">
            <a:extLst>
              <a:ext uri="{FF2B5EF4-FFF2-40B4-BE49-F238E27FC236}">
                <a16:creationId xmlns:a16="http://schemas.microsoft.com/office/drawing/2014/main" id="{7CE3B746-F64D-4847-889B-D8D00BB1E7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1258" y="-143788"/>
            <a:ext cx="840557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FAEB36-323E-4879-8E75-787ABE93FCBF}"/>
              </a:ext>
            </a:extLst>
          </p:cNvPr>
          <p:cNvSpPr txBox="1"/>
          <p:nvPr/>
        </p:nvSpPr>
        <p:spPr>
          <a:xfrm>
            <a:off x="2123728" y="0"/>
            <a:ext cx="4896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>
                <a:latin typeface="Monotype Corsiva" pitchFamily="66" charset="0"/>
              </a:rPr>
              <a:t>Підвищення кваліфікації</a:t>
            </a:r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27613F21-0F04-4777-A8FF-BBE4781FF2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3024576"/>
              </p:ext>
            </p:extLst>
          </p:nvPr>
        </p:nvGraphicFramePr>
        <p:xfrm>
          <a:off x="179512" y="457201"/>
          <a:ext cx="8784976" cy="60274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4570">
                  <a:extLst>
                    <a:ext uri="{9D8B030D-6E8A-4147-A177-3AD203B41FA5}">
                      <a16:colId xmlns:a16="http://schemas.microsoft.com/office/drawing/2014/main" val="3674280898"/>
                    </a:ext>
                  </a:extLst>
                </a:gridCol>
                <a:gridCol w="1225284">
                  <a:extLst>
                    <a:ext uri="{9D8B030D-6E8A-4147-A177-3AD203B41FA5}">
                      <a16:colId xmlns:a16="http://schemas.microsoft.com/office/drawing/2014/main" val="339753605"/>
                    </a:ext>
                  </a:extLst>
                </a:gridCol>
                <a:gridCol w="1872697">
                  <a:extLst>
                    <a:ext uri="{9D8B030D-6E8A-4147-A177-3AD203B41FA5}">
                      <a16:colId xmlns:a16="http://schemas.microsoft.com/office/drawing/2014/main" val="1902161966"/>
                    </a:ext>
                  </a:extLst>
                </a:gridCol>
                <a:gridCol w="1622089">
                  <a:extLst>
                    <a:ext uri="{9D8B030D-6E8A-4147-A177-3AD203B41FA5}">
                      <a16:colId xmlns:a16="http://schemas.microsoft.com/office/drawing/2014/main" val="1008789767"/>
                    </a:ext>
                  </a:extLst>
                </a:gridCol>
                <a:gridCol w="1065989">
                  <a:extLst>
                    <a:ext uri="{9D8B030D-6E8A-4147-A177-3AD203B41FA5}">
                      <a16:colId xmlns:a16="http://schemas.microsoft.com/office/drawing/2014/main" val="488959253"/>
                    </a:ext>
                  </a:extLst>
                </a:gridCol>
                <a:gridCol w="1293354">
                  <a:extLst>
                    <a:ext uri="{9D8B030D-6E8A-4147-A177-3AD203B41FA5}">
                      <a16:colId xmlns:a16="http://schemas.microsoft.com/office/drawing/2014/main" val="2249531106"/>
                    </a:ext>
                  </a:extLst>
                </a:gridCol>
                <a:gridCol w="1160993">
                  <a:extLst>
                    <a:ext uri="{9D8B030D-6E8A-4147-A177-3AD203B41FA5}">
                      <a16:colId xmlns:a16="http://schemas.microsoft.com/office/drawing/2014/main" val="3501566903"/>
                    </a:ext>
                  </a:extLst>
                </a:gridCol>
              </a:tblGrid>
              <a:tr h="920236">
                <a:tc>
                  <a:txBody>
                    <a:bodyPr/>
                    <a:lstStyle/>
                    <a:p>
                      <a:pPr algn="ctr"/>
                      <a:r>
                        <a:rPr lang="uk-UA" sz="1400" dirty="0"/>
                        <a:t>№</a:t>
                      </a:r>
                    </a:p>
                    <a:p>
                      <a:pPr algn="ctr"/>
                      <a:r>
                        <a:rPr lang="uk-UA" sz="1400" dirty="0"/>
                        <a:t>З/П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/>
                        <a:t>Вид</a:t>
                      </a:r>
                    </a:p>
                    <a:p>
                      <a:pPr algn="ctr"/>
                      <a:r>
                        <a:rPr lang="uk-UA" sz="1400" dirty="0"/>
                        <a:t>документа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Номер документа,</a:t>
                      </a:r>
                    </a:p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дата видачі</a:t>
                      </a:r>
                      <a:endParaRPr lang="ru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 курсів або додаткової освіти </a:t>
                      </a:r>
                      <a:endParaRPr lang="ru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Кількість годин навчання</a:t>
                      </a:r>
                      <a:endParaRPr lang="ru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Місце навчання</a:t>
                      </a:r>
                      <a:endParaRPr lang="ru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Примітка</a:t>
                      </a:r>
                      <a:endParaRPr lang="ru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uk-UA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3806963"/>
                  </a:ext>
                </a:extLst>
              </a:tr>
              <a:tr h="688357">
                <a:tc>
                  <a:txBody>
                    <a:bodyPr/>
                    <a:lstStyle/>
                    <a:p>
                      <a:pPr algn="ctr"/>
                      <a:r>
                        <a:rPr lang="uk-UA" sz="1200" dirty="0"/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/>
                        <a:t>Сертифікат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/>
                        <a:t>№ 475934477757885360</a:t>
                      </a:r>
                    </a:p>
                    <a:p>
                      <a:r>
                        <a:rPr lang="uk-UA" sz="1200" dirty="0"/>
                        <a:t>16.11.2023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/>
                        <a:t>Арт-терапія в умовах інклюзивного навчання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/>
                        <a:t>6 годин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/>
                        <a:t>ГО «РУХ ОСВІТА»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6997797"/>
                  </a:ext>
                </a:extLst>
              </a:tr>
              <a:tr h="801496">
                <a:tc>
                  <a:txBody>
                    <a:bodyPr/>
                    <a:lstStyle/>
                    <a:p>
                      <a:pPr algn="ctr"/>
                      <a:r>
                        <a:rPr lang="uk-UA" sz="1200" dirty="0"/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dirty="0"/>
                        <a:t>Сертифікат</a:t>
                      </a:r>
                    </a:p>
                    <a:p>
                      <a:endParaRPr lang="uk-U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/>
                        <a:t>№ 63556233415447241</a:t>
                      </a:r>
                    </a:p>
                    <a:p>
                      <a:r>
                        <a:rPr lang="uk-UA" sz="1200" dirty="0"/>
                        <a:t>24.11.2023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/>
                        <a:t>Елементи </a:t>
                      </a:r>
                      <a:r>
                        <a:rPr lang="uk-UA" sz="1200" dirty="0" err="1"/>
                        <a:t>казкотерапії</a:t>
                      </a:r>
                      <a:r>
                        <a:rPr lang="uk-UA" sz="1200" dirty="0"/>
                        <a:t> в умовах інклюзивного навчання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/>
                        <a:t>6 годин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dirty="0"/>
                        <a:t>ГО «РУХ ОСВІТА»</a:t>
                      </a:r>
                    </a:p>
                    <a:p>
                      <a:endParaRPr lang="uk-U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352674"/>
                  </a:ext>
                </a:extLst>
              </a:tr>
              <a:tr h="688357">
                <a:tc>
                  <a:txBody>
                    <a:bodyPr/>
                    <a:lstStyle/>
                    <a:p>
                      <a:pPr algn="ctr"/>
                      <a:r>
                        <a:rPr lang="uk-UA" sz="1200" dirty="0"/>
                        <a:t>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dirty="0"/>
                        <a:t>Свідоцтво</a:t>
                      </a:r>
                    </a:p>
                    <a:p>
                      <a:endParaRPr lang="uk-U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100" dirty="0"/>
                        <a:t>25ПК02139222/000822-25</a:t>
                      </a:r>
                    </a:p>
                    <a:p>
                      <a:r>
                        <a:rPr lang="uk-UA" sz="1100" dirty="0"/>
                        <a:t>03.02.2025-14.02.2025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/>
                        <a:t>Спеціальність «Керівник музичний ДНЗ»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/>
                        <a:t>60 годин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/>
                        <a:t>ЧОІППО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6036176"/>
                  </a:ext>
                </a:extLst>
              </a:tr>
              <a:tr h="979607">
                <a:tc>
                  <a:txBody>
                    <a:bodyPr/>
                    <a:lstStyle/>
                    <a:p>
                      <a:pPr algn="ctr"/>
                      <a:r>
                        <a:rPr lang="uk-UA" sz="1200" dirty="0"/>
                        <a:t>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dirty="0"/>
                        <a:t>Свідоцтво</a:t>
                      </a:r>
                    </a:p>
                    <a:p>
                      <a:endParaRPr lang="uk-U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/>
                        <a:t>№4367433612375523567</a:t>
                      </a:r>
                    </a:p>
                    <a:p>
                      <a:r>
                        <a:rPr lang="uk-UA" sz="1200" dirty="0"/>
                        <a:t>28.02.2026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/>
                        <a:t>«Психологічна підтримка дітей та дорослих в умовах війни: робота зі стресом.»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/>
                        <a:t>15 годин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/>
                        <a:t>ГО «РУХ ОСВІТА»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8196547"/>
                  </a:ext>
                </a:extLst>
              </a:tr>
              <a:tr h="1157717">
                <a:tc>
                  <a:txBody>
                    <a:bodyPr/>
                    <a:lstStyle/>
                    <a:p>
                      <a:pPr algn="ctr"/>
                      <a:r>
                        <a:rPr lang="uk-UA" sz="1200" dirty="0"/>
                        <a:t>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dirty="0"/>
                        <a:t>Свідоцтво</a:t>
                      </a:r>
                    </a:p>
                    <a:p>
                      <a:endParaRPr lang="uk-U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/>
                        <a:t>№887283436589614493</a:t>
                      </a:r>
                    </a:p>
                    <a:p>
                      <a:r>
                        <a:rPr lang="uk-UA" sz="1200" dirty="0"/>
                        <a:t>28.02.2026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/>
                        <a:t>«</a:t>
                      </a:r>
                      <a:r>
                        <a:rPr lang="uk-UA" sz="1200" dirty="0" err="1"/>
                        <a:t>Домедична</a:t>
                      </a:r>
                      <a:r>
                        <a:rPr lang="uk-UA" sz="1200" dirty="0"/>
                        <a:t> допомога у критичних ситуаціях в закладах освіти в умовах воєнного стану.»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/>
                        <a:t>15 годин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/>
                        <a:t>ГО «Платформа ОСВІТИ»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5888522"/>
                  </a:ext>
                </a:extLst>
              </a:tr>
              <a:tr h="688357">
                <a:tc>
                  <a:txBody>
                    <a:bodyPr/>
                    <a:lstStyle/>
                    <a:p>
                      <a:pPr algn="ctr"/>
                      <a:endParaRPr lang="uk-U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9732686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7F982F97-568C-4A2C-814A-7A402F1C8B8D}"/>
              </a:ext>
            </a:extLst>
          </p:cNvPr>
          <p:cNvSpPr txBox="1"/>
          <p:nvPr/>
        </p:nvSpPr>
        <p:spPr>
          <a:xfrm>
            <a:off x="6876256" y="6484673"/>
            <a:ext cx="20882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Шинкаренко Л.В.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48581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HP\Desktop\фон\1585776086_9-p-foni-dlya-pozdravlenii-na-temu-muziki-35.jpg">
            <a:extLst>
              <a:ext uri="{FF2B5EF4-FFF2-40B4-BE49-F238E27FC236}">
                <a16:creationId xmlns:a16="http://schemas.microsoft.com/office/drawing/2014/main" id="{BD5B2738-9F3C-432F-A4F8-D04AEF284E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61604" cy="6994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36A32D7-168C-4E76-86AD-293D8CCACE4C}"/>
              </a:ext>
            </a:extLst>
          </p:cNvPr>
          <p:cNvSpPr txBox="1"/>
          <p:nvPr/>
        </p:nvSpPr>
        <p:spPr>
          <a:xfrm>
            <a:off x="323529" y="574969"/>
            <a:ext cx="8568952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b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Самоосвіта:</a:t>
            </a:r>
          </a:p>
          <a:p>
            <a:pPr algn="ctr"/>
            <a:endParaRPr lang="uk-UA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Сертифікат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Цифрограма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2.0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Листопад 2021</a:t>
            </a:r>
            <a:endParaRPr lang="en-US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Сертифікат 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Курс "Дивись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ноги! Дивись,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куди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ідеш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!“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21 лютого 2023 р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Сертифікат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"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Освіта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різноманітність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інклюзія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фізичний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розвиток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15 лютого 2023 р.</a:t>
            </a:r>
          </a:p>
          <a:p>
            <a:pPr>
              <a:buFont typeface="Wingdings" pitchFamily="2" charset="2"/>
              <a:buChar char="Ø"/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Сертифікат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домедична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допомога. Практичні поради для громадян.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Січень    2023 р</a:t>
            </a:r>
          </a:p>
          <a:p>
            <a:pPr>
              <a:buFont typeface="Wingdings" pitchFamily="2" charset="2"/>
              <a:buChar char="Ø"/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Сертифікат “Актуальні питання розвитку освіти в умовах воєнного стану”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27лютого 2025 р.</a:t>
            </a:r>
          </a:p>
          <a:p>
            <a:pPr>
              <a:buFont typeface="Wingdings" pitchFamily="2" charset="2"/>
              <a:buChar char="Ø"/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Сертифікат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Цифрограм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1.0 для громадян.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18 серпня 2025р</a:t>
            </a:r>
            <a:endParaRPr lang="uk-UA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4E74D9-8191-44A6-A24B-B84674B68E93}"/>
              </a:ext>
            </a:extLst>
          </p:cNvPr>
          <p:cNvSpPr txBox="1"/>
          <p:nvPr/>
        </p:nvSpPr>
        <p:spPr>
          <a:xfrm>
            <a:off x="6588224" y="6488668"/>
            <a:ext cx="2056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Шинкаренко Л.В.</a:t>
            </a:r>
          </a:p>
        </p:txBody>
      </p:sp>
    </p:spTree>
    <p:extLst>
      <p:ext uri="{BB962C8B-B14F-4D97-AF65-F5344CB8AC3E}">
        <p14:creationId xmlns:p14="http://schemas.microsoft.com/office/powerpoint/2010/main" val="38001870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HP\Desktop\фон\1585776086_9-p-foni-dlya-pozdravlenii-na-temu-muziki-35.jpg">
            <a:extLst>
              <a:ext uri="{FF2B5EF4-FFF2-40B4-BE49-F238E27FC236}">
                <a16:creationId xmlns:a16="http://schemas.microsoft.com/office/drawing/2014/main" id="{19F0E6B0-8750-4C6B-92EC-DFF831DE0E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F1DEB06-4427-4F3C-AE37-7298C9B469F0}"/>
              </a:ext>
            </a:extLst>
          </p:cNvPr>
          <p:cNvSpPr txBox="1"/>
          <p:nvPr/>
        </p:nvSpPr>
        <p:spPr>
          <a:xfrm>
            <a:off x="2411760" y="188640"/>
            <a:ext cx="496855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002060"/>
                </a:solidFill>
                <a:latin typeface="Monotype Corsiva" pitchFamily="66" charset="0"/>
              </a:rPr>
              <a:t>Мої досягнення</a:t>
            </a:r>
            <a:endParaRPr lang="ru-RU" sz="44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endParaRPr lang="uk-UA" dirty="0"/>
          </a:p>
        </p:txBody>
      </p:sp>
      <p:pic>
        <p:nvPicPr>
          <p:cNvPr id="5" name="Picture 2" descr="C:\Users\HP\Downloads\40.jpg">
            <a:extLst>
              <a:ext uri="{FF2B5EF4-FFF2-40B4-BE49-F238E27FC236}">
                <a16:creationId xmlns:a16="http://schemas.microsoft.com/office/drawing/2014/main" id="{BD8A9C1F-03C5-48A5-B14A-D4F922CDD8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02768"/>
            <a:ext cx="3312369" cy="502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HP\Downloads\46.jpg">
            <a:extLst>
              <a:ext uri="{FF2B5EF4-FFF2-40B4-BE49-F238E27FC236}">
                <a16:creationId xmlns:a16="http://schemas.microsoft.com/office/drawing/2014/main" id="{662820ED-D8A9-4DCE-9398-95BBAFFCC2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78" y="1102768"/>
            <a:ext cx="3312369" cy="502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E91B653-1C5C-4796-AFB6-CA04E6D9CEC2}"/>
              </a:ext>
            </a:extLst>
          </p:cNvPr>
          <p:cNvSpPr txBox="1"/>
          <p:nvPr/>
        </p:nvSpPr>
        <p:spPr>
          <a:xfrm>
            <a:off x="6660233" y="6131156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Шинкаренко Л.В.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76015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HP\Desktop\фон\1585776086_9-p-foni-dlya-pozdravlenii-na-temu-muziki-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619" y="-384793"/>
            <a:ext cx="9284131" cy="7270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5070" y="-34320"/>
            <a:ext cx="849694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ПЕДАГОГІЧНИЙ ВЕКТОР:  </a:t>
            </a:r>
            <a:endParaRPr lang="ru-RU" sz="2800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2400" b="1" i="1" dirty="0" err="1">
                <a:solidFill>
                  <a:srgbClr val="002060"/>
                </a:solidFill>
                <a:latin typeface="Monotype Corsiva" pitchFamily="66" charset="0"/>
              </a:rPr>
              <a:t>Теорія</a:t>
            </a:r>
            <a:r>
              <a:rPr lang="ru-RU" sz="2400" b="1" i="1" dirty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uk-UA" sz="2400" b="1" i="1" dirty="0">
                <a:solidFill>
                  <a:srgbClr val="002060"/>
                </a:solidFill>
                <a:latin typeface="Monotype Corsiva" pitchFamily="66" charset="0"/>
              </a:rPr>
              <a:t>«</a:t>
            </a:r>
            <a:r>
              <a:rPr lang="ru-RU" sz="2400" b="1" i="1" dirty="0" err="1">
                <a:solidFill>
                  <a:srgbClr val="002060"/>
                </a:solidFill>
                <a:latin typeface="Monotype Corsiva" pitchFamily="66" charset="0"/>
              </a:rPr>
              <a:t>вільних</a:t>
            </a:r>
            <a:r>
              <a:rPr lang="ru-RU" sz="2400" b="1" i="1" dirty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Monotype Corsiva" pitchFamily="66" charset="0"/>
              </a:rPr>
              <a:t>матеріалів</a:t>
            </a:r>
            <a:r>
              <a:rPr lang="ru-RU" sz="2400" b="1" i="1" dirty="0">
                <a:solidFill>
                  <a:srgbClr val="002060"/>
                </a:solidFill>
                <a:latin typeface="Monotype Corsiva" pitchFamily="66" charset="0"/>
              </a:rPr>
              <a:t>» у </a:t>
            </a:r>
            <a:r>
              <a:rPr lang="ru-RU" sz="2400" b="1" i="1" dirty="0" err="1">
                <a:solidFill>
                  <a:srgbClr val="002060"/>
                </a:solidFill>
                <a:latin typeface="Monotype Corsiva" pitchFamily="66" charset="0"/>
              </a:rPr>
              <a:t>музичній</a:t>
            </a:r>
            <a:r>
              <a:rPr lang="ru-RU" sz="2400" b="1" i="1" dirty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Monotype Corsiva" pitchFamily="66" charset="0"/>
              </a:rPr>
              <a:t>діяльності</a:t>
            </a:r>
            <a:r>
              <a:rPr lang="ru-RU" sz="2400" b="1" i="1" dirty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Monotype Corsiva" pitchFamily="66" charset="0"/>
              </a:rPr>
              <a:t>дошкільників</a:t>
            </a:r>
            <a:r>
              <a:rPr lang="ru-RU" sz="2400" b="1" i="1" dirty="0">
                <a:solidFill>
                  <a:srgbClr val="002060"/>
                </a:solidFill>
                <a:latin typeface="Monotype Corsiva" pitchFamily="66" charset="0"/>
              </a:rPr>
              <a:t> </a:t>
            </a:r>
          </a:p>
          <a:p>
            <a:r>
              <a:rPr lang="uk-UA" sz="2000" dirty="0">
                <a:latin typeface="Monotype Corsiva" pitchFamily="66" charset="0"/>
              </a:rPr>
              <a:t>“Активні технології – як ефективний засіб розвитку музично-ритмічних здібностей дітей дошкільного віку “(технології за системою </a:t>
            </a:r>
            <a:r>
              <a:rPr lang="uk-UA" sz="2000" dirty="0" err="1">
                <a:latin typeface="Monotype Corsiva" pitchFamily="66" charset="0"/>
              </a:rPr>
              <a:t>К.Орфа</a:t>
            </a:r>
            <a:r>
              <a:rPr lang="uk-UA" sz="2000" dirty="0">
                <a:latin typeface="Monotype Corsiva" pitchFamily="66" charset="0"/>
              </a:rPr>
              <a:t>, використання в практиці «вільні матеріали»)</a:t>
            </a:r>
            <a:endParaRPr lang="ru-RU" sz="2000" b="1" i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endParaRPr lang="ru-RU" sz="2800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3456228"/>
            <a:ext cx="842493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b="1" dirty="0">
                <a:latin typeface="Times New Roman" pitchFamily="18" charset="0"/>
                <a:cs typeface="Times New Roman" pitchFamily="18" charset="0"/>
              </a:rPr>
              <a:t>Завдання: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Навчити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відчувати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ритм, слух,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тактильні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відчуття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Прищепити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уміння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слухати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один одного і себе не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музикування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Навчити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грати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ударних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інструментах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інструментах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дитячого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оркестру.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Навчити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виконувати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пісні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розспівки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, твори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мелодій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основі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заданого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тексту.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Навчити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набувати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навики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гри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ансамблі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музикування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).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uk-UA" sz="1600" b="1" dirty="0">
                <a:latin typeface="Times New Roman" pitchFamily="18" charset="0"/>
                <a:cs typeface="Times New Roman" pitchFamily="18" charset="0"/>
              </a:rPr>
              <a:t>Підібрати атрибути ( коробочки, папір, палички, каштанчики, стаканчики, </a:t>
            </a:r>
            <a:r>
              <a:rPr lang="uk-UA" sz="1600" b="1" dirty="0" err="1">
                <a:latin typeface="Times New Roman" pitchFamily="18" charset="0"/>
                <a:cs typeface="Times New Roman" pitchFamily="18" charset="0"/>
              </a:rPr>
              <a:t>м’ячики,горішки</a:t>
            </a:r>
            <a:r>
              <a:rPr lang="uk-UA" sz="1600" b="1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uk-UA" sz="1600" b="1" dirty="0" err="1">
                <a:latin typeface="Times New Roman" pitchFamily="18" charset="0"/>
                <a:cs typeface="Times New Roman" pitchFamily="18" charset="0"/>
              </a:rPr>
              <a:t>т.д</a:t>
            </a:r>
            <a:r>
              <a:rPr lang="uk-UA" sz="1600" b="1" dirty="0">
                <a:latin typeface="Times New Roman" pitchFamily="18" charset="0"/>
                <a:cs typeface="Times New Roman" pitchFamily="18" charset="0"/>
              </a:rPr>
              <a:t>.) для музикування.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uk-UA" sz="1600" b="1" dirty="0">
                <a:latin typeface="Times New Roman" pitchFamily="18" charset="0"/>
                <a:cs typeface="Times New Roman" pitchFamily="18" charset="0"/>
              </a:rPr>
              <a:t>Добірка ігор з використанням вільних матеріалів. </a:t>
            </a:r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uk-UA" b="1" i="1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Шинкаренко Л.В.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1409083"/>
            <a:ext cx="842493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uk-UA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b="1" dirty="0">
                <a:latin typeface="Times New Roman" pitchFamily="18" charset="0"/>
                <a:cs typeface="Times New Roman" pitchFamily="18" charset="0"/>
              </a:rPr>
              <a:t>Освітні цілі: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uk-UA" sz="1600" b="1" dirty="0">
                <a:latin typeface="Times New Roman" pitchFamily="18" charset="0"/>
                <a:cs typeface="Times New Roman" pitchFamily="18" charset="0"/>
              </a:rPr>
              <a:t>Збагачувати словниковий запас дітей, використовуючи мовленнєві вправи;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uk-UA" sz="1600" b="1" dirty="0">
                <a:latin typeface="Times New Roman" pitchFamily="18" charset="0"/>
                <a:cs typeface="Times New Roman" pitchFamily="18" charset="0"/>
              </a:rPr>
              <a:t>Відтворювати різними звуками (оплесками, притупами, виляскуваннями) ритм музики;</a:t>
            </a:r>
          </a:p>
          <a:p>
            <a:pPr marL="285750" indent="-285750">
              <a:buFont typeface="Arial" charset="0"/>
              <a:buChar char="•"/>
            </a:pPr>
            <a:r>
              <a:rPr lang="uk-UA" sz="1600" b="1" dirty="0">
                <a:latin typeface="Times New Roman" pitchFamily="18" charset="0"/>
                <a:cs typeface="Times New Roman" pitchFamily="18" charset="0"/>
              </a:rPr>
              <a:t>Імпровізувати;</a:t>
            </a:r>
          </a:p>
          <a:p>
            <a:pPr marL="285750" indent="-285750">
              <a:buFont typeface="Arial" charset="0"/>
              <a:buChar char="•"/>
            </a:pPr>
            <a:r>
              <a:rPr lang="uk-UA" sz="1600" b="1" dirty="0">
                <a:latin typeface="Times New Roman" pitchFamily="18" charset="0"/>
                <a:cs typeface="Times New Roman" pitchFamily="18" charset="0"/>
              </a:rPr>
              <a:t>Створювати елементарний музичний супровід казок, віршів;</a:t>
            </a:r>
          </a:p>
          <a:p>
            <a:pPr marL="285750" indent="-285750">
              <a:buFont typeface="Arial" charset="0"/>
              <a:buChar char="•"/>
            </a:pPr>
            <a:r>
              <a:rPr lang="uk-UA" sz="1600" b="1" dirty="0">
                <a:latin typeface="Times New Roman" pitchFamily="18" charset="0"/>
                <a:cs typeface="Times New Roman" pitchFamily="18" charset="0"/>
              </a:rPr>
              <a:t>Розвивати відчуття краси авторських музичних творів, народної пісні.</a:t>
            </a:r>
          </a:p>
        </p:txBody>
      </p:sp>
    </p:spTree>
    <p:extLst>
      <p:ext uri="{BB962C8B-B14F-4D97-AF65-F5344CB8AC3E}">
        <p14:creationId xmlns:p14="http://schemas.microsoft.com/office/powerpoint/2010/main" val="961930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HP\Desktop\фон\1585776086_9-p-foni-dlya-pozdravlenii-na-temu-muziki-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628" y="-144016"/>
            <a:ext cx="9187633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86000" y="33584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 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80103" y="197346"/>
            <a:ext cx="64643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>
                <a:solidFill>
                  <a:srgbClr val="002060"/>
                </a:solidFill>
                <a:latin typeface="Monotype Corsiva" pitchFamily="66" charset="0"/>
              </a:rPr>
              <a:t>Основні напрямки та форми роботи</a:t>
            </a:r>
            <a:endParaRPr lang="ru-RU" sz="40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endParaRPr lang="ru-RU" sz="4000" dirty="0"/>
          </a:p>
        </p:txBody>
      </p:sp>
      <p:sp>
        <p:nvSpPr>
          <p:cNvPr id="12" name="Овал 11"/>
          <p:cNvSpPr/>
          <p:nvPr/>
        </p:nvSpPr>
        <p:spPr>
          <a:xfrm>
            <a:off x="1205404" y="1797684"/>
            <a:ext cx="2142460" cy="127127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Р</a:t>
            </a:r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5796135" y="4480082"/>
            <a:ext cx="2405553" cy="129614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 на ДМІ </a:t>
            </a:r>
          </a:p>
          <a:p>
            <a:pPr algn="ctr"/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(вільні природні</a:t>
            </a:r>
          </a:p>
          <a:p>
            <a:pPr algn="ctr"/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матеріали)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5796136" y="1815171"/>
            <a:ext cx="2405553" cy="125378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949220" y="4480082"/>
            <a:ext cx="2304256" cy="129614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мм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1547664" y="2272371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1280102" y="2227566"/>
            <a:ext cx="2067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latin typeface="Times New Roman" pitchFamily="18" charset="0"/>
                <a:cs typeface="Times New Roman" pitchFamily="18" charset="0"/>
              </a:rPr>
              <a:t>Ритмопластика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 flipH="1">
            <a:off x="5724128" y="1949205"/>
            <a:ext cx="2549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latin typeface="Times New Roman" pitchFamily="18" charset="0"/>
                <a:cs typeface="Times New Roman" pitchFamily="18" charset="0"/>
              </a:rPr>
              <a:t>Казки шумівки</a:t>
            </a:r>
          </a:p>
          <a:p>
            <a:pPr algn="ctr"/>
            <a:r>
              <a:rPr lang="uk-UA" b="1" dirty="0">
                <a:latin typeface="Times New Roman" pitchFamily="18" charset="0"/>
                <a:cs typeface="Times New Roman" pitchFamily="18" charset="0"/>
              </a:rPr>
              <a:t> за системою </a:t>
            </a:r>
          </a:p>
          <a:p>
            <a:pPr algn="ctr"/>
            <a:r>
              <a:rPr lang="uk-UA" b="1" dirty="0">
                <a:latin typeface="Times New Roman" pitchFamily="18" charset="0"/>
                <a:cs typeface="Times New Roman" pitchFamily="18" charset="0"/>
              </a:rPr>
              <a:t>К.</a:t>
            </a:r>
            <a:r>
              <a:rPr lang="uk-UA" b="1" dirty="0" err="1">
                <a:latin typeface="Times New Roman" pitchFamily="18" charset="0"/>
                <a:cs typeface="Times New Roman" pitchFamily="18" charset="0"/>
              </a:rPr>
              <a:t>Орфа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05404" y="4943488"/>
            <a:ext cx="1926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latin typeface="Times New Roman" pitchFamily="18" charset="0"/>
                <a:cs typeface="Times New Roman" pitchFamily="18" charset="0"/>
              </a:rPr>
              <a:t>Музикування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B470E0-5921-47BB-B866-B947B1A640A6}"/>
              </a:ext>
            </a:extLst>
          </p:cNvPr>
          <p:cNvSpPr txBox="1"/>
          <p:nvPr/>
        </p:nvSpPr>
        <p:spPr>
          <a:xfrm>
            <a:off x="6516217" y="6165304"/>
            <a:ext cx="2549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Шинкаренко Л.В.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30749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0"/>
            <a:ext cx="91630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16230" y="0"/>
            <a:ext cx="837625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>
                <a:solidFill>
                  <a:schemeClr val="tx2">
                    <a:lumMod val="25000"/>
                  </a:schemeClr>
                </a:solidFill>
                <a:latin typeface="Monotype Corsiva" pitchFamily="66" charset="0"/>
              </a:rPr>
              <a:t>Участь у роботі  методичної служби ЗДО</a:t>
            </a:r>
            <a:endParaRPr lang="ru-RU" sz="2800" b="1" dirty="0">
              <a:solidFill>
                <a:schemeClr val="tx2">
                  <a:lumMod val="25000"/>
                </a:schemeClr>
              </a:solidFill>
              <a:latin typeface="Monotype Corsiva" pitchFamily="66" charset="0"/>
            </a:endParaRPr>
          </a:p>
          <a:p>
            <a:endParaRPr lang="ru-RU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494059"/>
            <a:ext cx="9144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uk-UA" sz="16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1600" b="1" dirty="0">
                <a:latin typeface="Times New Roman" pitchFamily="18" charset="0"/>
                <a:cs typeface="Times New Roman" pitchFamily="18" charset="0"/>
              </a:rPr>
              <a:t>2022 – 2023 </a:t>
            </a:r>
            <a:r>
              <a:rPr lang="uk-UA" sz="1600" b="1" dirty="0" err="1">
                <a:latin typeface="Times New Roman" pitchFamily="18" charset="0"/>
                <a:cs typeface="Times New Roman" pitchFamily="18" charset="0"/>
              </a:rPr>
              <a:t>н.р</a:t>
            </a:r>
            <a:r>
              <a:rPr lang="uk-UA" sz="1600" dirty="0"/>
              <a:t>.</a:t>
            </a:r>
          </a:p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Свята та розваги -  </a:t>
            </a: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протягом рок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у </a:t>
            </a:r>
          </a:p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Музично-театралізоване дійство - </a:t>
            </a: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«Як лисичка Маринка шукала Миколая…!»</a:t>
            </a:r>
          </a:p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Народознавче свято - «</a:t>
            </a: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Щедрий вечір, добрий вечір!»</a:t>
            </a:r>
          </a:p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Відкритий показ – </a:t>
            </a: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«Формування справжнього патріотизму на основі музичної творчості національної музики і класики»</a:t>
            </a:r>
          </a:p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Педагогічна рада. Практикум – </a:t>
            </a: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«Сучасні підходи до організації музичної діяльності дітей»</a:t>
            </a:r>
          </a:p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Музично-спортивне дійство </a:t>
            </a: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-«У пташиному царстві»</a:t>
            </a:r>
          </a:p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Танцювально-літературний </a:t>
            </a:r>
            <a:r>
              <a:rPr lang="uk-UA" b="1" dirty="0" err="1">
                <a:latin typeface="Times New Roman" pitchFamily="18" charset="0"/>
                <a:cs typeface="Times New Roman" pitchFamily="18" charset="0"/>
              </a:rPr>
              <a:t>флешмоб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- «Вишивала мама вишиванку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»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uk-UA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dirty="0">
                <a:latin typeface="Times New Roman" pitchFamily="18" charset="0"/>
                <a:cs typeface="Times New Roman" pitchFamily="18" charset="0"/>
              </a:rPr>
              <a:t>2023 – 2024 </a:t>
            </a:r>
            <a:r>
              <a:rPr lang="uk-UA" b="1" dirty="0" err="1">
                <a:latin typeface="Times New Roman" pitchFamily="18" charset="0"/>
                <a:cs typeface="Times New Roman" pitchFamily="18" charset="0"/>
              </a:rPr>
              <a:t>н.р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Свята та розваги – </a:t>
            </a: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протягом року</a:t>
            </a:r>
          </a:p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Музично-літературна година –</a:t>
            </a: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 «Всеукраїнський День </a:t>
            </a:r>
            <a:r>
              <a:rPr lang="uk-UA" b="1" i="1" dirty="0" err="1">
                <a:latin typeface="Times New Roman" pitchFamily="18" charset="0"/>
                <a:cs typeface="Times New Roman" pitchFamily="18" charset="0"/>
              </a:rPr>
              <a:t>дошкілля</a:t>
            </a: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»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Музично-ігрове дійство </a:t>
            </a: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- «Овочевий бум»</a:t>
            </a:r>
          </a:p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Музично-театральне дійство </a:t>
            </a: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– «Чарівна рукавичка Святого Миколая»</a:t>
            </a:r>
          </a:p>
          <a:p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uk-UA" sz="2000" b="1" i="1" dirty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en-US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6DD255-9DB0-4974-AB3E-C8580A1A15B3}"/>
              </a:ext>
            </a:extLst>
          </p:cNvPr>
          <p:cNvSpPr txBox="1"/>
          <p:nvPr/>
        </p:nvSpPr>
        <p:spPr>
          <a:xfrm>
            <a:off x="6588224" y="6165304"/>
            <a:ext cx="2555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Шинкаренко Л.В.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173358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2460</TotalTime>
  <Words>1729</Words>
  <Application>Microsoft Office PowerPoint</Application>
  <PresentationFormat>Экран (4:3)</PresentationFormat>
  <Paragraphs>235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Monotype Corsiva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Користувач</cp:lastModifiedBy>
  <cp:revision>167</cp:revision>
  <dcterms:created xsi:type="dcterms:W3CDTF">2021-02-18T14:33:29Z</dcterms:created>
  <dcterms:modified xsi:type="dcterms:W3CDTF">2026-08-28T12:48:55Z</dcterms:modified>
</cp:coreProperties>
</file>