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73" r:id="rId5"/>
    <p:sldId id="258" r:id="rId6"/>
    <p:sldId id="260" r:id="rId7"/>
    <p:sldId id="261" r:id="rId8"/>
    <p:sldId id="262" r:id="rId9"/>
    <p:sldId id="269" r:id="rId10"/>
    <p:sldId id="270" r:id="rId11"/>
    <p:sldId id="271" r:id="rId12"/>
    <p:sldId id="263" r:id="rId13"/>
    <p:sldId id="264" r:id="rId14"/>
    <p:sldId id="265" r:id="rId15"/>
    <p:sldId id="267" r:id="rId16"/>
    <p:sldId id="268"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677" autoAdjust="0"/>
  </p:normalViewPr>
  <p:slideViewPr>
    <p:cSldViewPr showGuides="1">
      <p:cViewPr varScale="1">
        <p:scale>
          <a:sx n="56" d="100"/>
          <a:sy n="56" d="100"/>
        </p:scale>
        <p:origin x="-1008"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endParaRPr lang="ru-RU" smtClean="0"/>
          </a:p>
        </p:txBody>
      </p:sp>
      <p:sp>
        <p:nvSpPr>
          <p:cNvPr id="4" name="Дата 3"/>
          <p:cNvSpPr>
            <a:spLocks noGrp="1"/>
          </p:cNvSpPr>
          <p:nvPr>
            <p:ph type="dt" sz="half" idx="10"/>
          </p:nvPr>
        </p:nvSpPr>
        <p:spPr/>
        <p:txBody>
          <a:bodyPr/>
          <a:lstStyle/>
          <a:p>
            <a:fld id="{5B106E36-FD25-4E2D-B0AA-010F637433A0}" type="datetimeFigureOut">
              <a:rPr lang="ru-RU" smtClean="0"/>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endParaRPr lang="ru-RU" smtClean="0"/>
          </a:p>
        </p:txBody>
      </p:sp>
      <p:sp>
        <p:nvSpPr>
          <p:cNvPr id="5" name="Дата 4"/>
          <p:cNvSpPr>
            <a:spLocks noGrp="1"/>
          </p:cNvSpPr>
          <p:nvPr>
            <p:ph type="dt" sz="half" idx="10"/>
          </p:nvPr>
        </p:nvSpPr>
        <p:spPr/>
        <p:txBody>
          <a:bodyPr/>
          <a:lstStyle/>
          <a:p>
            <a:fld id="{5B106E36-FD25-4E2D-B0AA-010F637433A0}" type="datetimeFigureOut">
              <a:rPr lang="ru-RU" smtClean="0"/>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hyperlink" Target="https://mon.gov.ua/npa/pro-zatverdzhennya-profesijnogo-standartu-vihovatel-zakladu-doshkilnoyi-osviti" TargetMode="External"/><Relationship Id="rId6" Type="http://schemas.openxmlformats.org/officeDocument/2006/relationships/hyperlink" Target="https://zakon.rada.gov.ua/laws/show/z0563-16" TargetMode="External"/><Relationship Id="rId5" Type="http://schemas.openxmlformats.org/officeDocument/2006/relationships/hyperlink" Target="https://sqe.gov.ua/law/postanova-kabinetu-ministriv-ukrain-52/" TargetMode="External"/><Relationship Id="rId4" Type="http://schemas.openxmlformats.org/officeDocument/2006/relationships/hyperlink" Target="https://zakon.rada.gov.ua/laws/show/z1649-22" TargetMode="External"/><Relationship Id="rId3" Type="http://schemas.openxmlformats.org/officeDocument/2006/relationships/hyperlink" Target="https://mon.gov.ua/storage/app/uploads/public/5d0/22c/59b/5d022c59be3c3201681800.pdf" TargetMode="External"/><Relationship Id="rId2" Type="http://schemas.openxmlformats.org/officeDocument/2006/relationships/hyperlink" Target="https://mon.gov.ua/ua/npa/shodo-metodichnih-rekomendacij-do-onovlenogo-bazovogo-komponenta-doshkilnoyi-osviti" TargetMode="External"/><Relationship Id="rId1" Type="http://schemas.openxmlformats.org/officeDocument/2006/relationships/hyperlink" Target="https://mon.gov.ua/storage/app/media/rizne/2021/12.01/Pro_novu_redaktsiyu%20Bazovoho%20komponenta%20doshkilnoyi%20osvity.pdf" TargetMode="External"/></Relationships>
</file>

<file path=ppt/slides/_rels/slide15.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hyperlink" Target="https://www.facebook.com/groups/469566153599151/user/100021264875634" TargetMode="External"/><Relationship Id="rId2" Type="http://schemas.openxmlformats.org/officeDocument/2006/relationships/hyperlink" Target="https://vseosvita.ua/user/id980290/blog" TargetMode="External"/><Relationship Id="rId1" Type="http://schemas.openxmlformats.org/officeDocument/2006/relationships/hyperlink" Target="https://fs06.vseosvita.ua/o/06019qdo-3db5.ppt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jpeg"/><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85786" y="214290"/>
            <a:ext cx="7772400" cy="1470025"/>
          </a:xfrm>
        </p:spPr>
        <p:txBody>
          <a:bodyPr>
            <a:noAutofit/>
          </a:bodyPr>
          <a:lstStyle/>
          <a:p>
            <a:r>
              <a:rPr lang="uk-UA" sz="2000" b="1" dirty="0" smtClean="0">
                <a:latin typeface="Times New Roman" panose="02020603050405020304" pitchFamily="18" charset="0"/>
                <a:cs typeface="Times New Roman" panose="02020603050405020304" pitchFamily="18" charset="0"/>
              </a:rPr>
              <a:t>Прилуцький заклад дошкільної освіти (ясла-садок)</a:t>
            </a:r>
            <a:br>
              <a:rPr lang="ru-RU" sz="2000" b="1" dirty="0" smtClean="0">
                <a:latin typeface="Times New Roman" panose="02020603050405020304" pitchFamily="18" charset="0"/>
                <a:cs typeface="Times New Roman" panose="02020603050405020304" pitchFamily="18" charset="0"/>
              </a:rPr>
            </a:br>
            <a:r>
              <a:rPr lang="en-US" sz="2000" b="1" dirty="0" smtClean="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комбінованого типу</a:t>
            </a:r>
            <a:br>
              <a:rPr lang="uk-UA" sz="2000" b="1" dirty="0" smtClean="0">
                <a:latin typeface="Times New Roman" panose="02020603050405020304" pitchFamily="18" charset="0"/>
                <a:cs typeface="Times New Roman" panose="02020603050405020304" pitchFamily="18" charset="0"/>
              </a:rPr>
            </a:br>
            <a:r>
              <a:rPr lang="uk-UA" sz="2000" b="1" dirty="0" smtClean="0">
                <a:latin typeface="Times New Roman" panose="02020603050405020304" pitchFamily="18" charset="0"/>
                <a:cs typeface="Times New Roman" panose="02020603050405020304" pitchFamily="18" charset="0"/>
              </a:rPr>
              <a:t> Прилуцької міської ради </a:t>
            </a:r>
            <a:r>
              <a:rPr lang="en-US" sz="2000" b="1" dirty="0" smtClean="0">
                <a:latin typeface="Times New Roman" panose="02020603050405020304" pitchFamily="18" charset="0"/>
                <a:cs typeface="Times New Roman" panose="02020603050405020304" pitchFamily="18" charset="0"/>
              </a:rPr>
              <a:t> </a:t>
            </a:r>
            <a:r>
              <a:rPr lang="uk-UA" sz="2000" b="1" dirty="0" smtClean="0">
                <a:latin typeface="Times New Roman" panose="02020603050405020304" pitchFamily="18" charset="0"/>
                <a:cs typeface="Times New Roman" panose="02020603050405020304" pitchFamily="18" charset="0"/>
              </a:rPr>
              <a:t>Чернігівської області</a:t>
            </a:r>
            <a:endParaRPr lang="ru-RU" sz="20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a:xfrm>
            <a:off x="214282" y="1571612"/>
            <a:ext cx="5214974" cy="5286388"/>
          </a:xfrm>
        </p:spPr>
        <p:txBody>
          <a:bodyPr>
            <a:normAutofit fontScale="30000" lnSpcReduction="20000"/>
          </a:bodyPr>
          <a:lstStyle/>
          <a:p>
            <a:r>
              <a:rPr lang="uk-UA" sz="4500" dirty="0" smtClean="0"/>
              <a:t> </a:t>
            </a:r>
            <a:r>
              <a:rPr lang="uk-UA" sz="8000" dirty="0" smtClean="0">
                <a:solidFill>
                  <a:schemeClr val="tx1"/>
                </a:solidFill>
                <a:latin typeface="Times New Roman" panose="02020603050405020304" pitchFamily="18" charset="0"/>
                <a:cs typeface="Times New Roman" panose="02020603050405020304" pitchFamily="18" charset="0"/>
              </a:rPr>
              <a:t>ПОРТФОЛІО</a:t>
            </a:r>
            <a:endParaRPr lang="ru-RU" sz="8000" dirty="0" smtClean="0">
              <a:solidFill>
                <a:schemeClr val="tx1"/>
              </a:solidFill>
              <a:latin typeface="Times New Roman" panose="02020603050405020304" pitchFamily="18" charset="0"/>
              <a:cs typeface="Times New Roman" panose="02020603050405020304" pitchFamily="18" charset="0"/>
            </a:endParaRPr>
          </a:p>
          <a:p>
            <a:r>
              <a:rPr lang="uk-UA" sz="8000" b="1" dirty="0" err="1" smtClean="0">
                <a:solidFill>
                  <a:schemeClr val="tx1"/>
                </a:solidFill>
                <a:latin typeface="Times New Roman" panose="02020603050405020304" pitchFamily="18" charset="0"/>
                <a:cs typeface="Times New Roman" panose="02020603050405020304" pitchFamily="18" charset="0"/>
              </a:rPr>
              <a:t>Рудніченко</a:t>
            </a:r>
            <a:r>
              <a:rPr lang="uk-UA" sz="8000" b="1" dirty="0" smtClean="0">
                <a:solidFill>
                  <a:schemeClr val="tx1"/>
                </a:solidFill>
                <a:latin typeface="Times New Roman" panose="02020603050405020304" pitchFamily="18" charset="0"/>
                <a:cs typeface="Times New Roman" panose="02020603050405020304" pitchFamily="18" charset="0"/>
              </a:rPr>
              <a:t> </a:t>
            </a:r>
            <a:endParaRPr lang="uk-UA" sz="8000" b="1" dirty="0" smtClean="0">
              <a:solidFill>
                <a:schemeClr val="tx1"/>
              </a:solidFill>
              <a:latin typeface="Times New Roman" panose="02020603050405020304" pitchFamily="18" charset="0"/>
              <a:cs typeface="Times New Roman" panose="02020603050405020304" pitchFamily="18" charset="0"/>
            </a:endParaRPr>
          </a:p>
          <a:p>
            <a:r>
              <a:rPr lang="uk-UA" sz="8000" b="1" dirty="0" smtClean="0">
                <a:solidFill>
                  <a:schemeClr val="tx1"/>
                </a:solidFill>
                <a:latin typeface="Times New Roman" panose="02020603050405020304" pitchFamily="18" charset="0"/>
                <a:cs typeface="Times New Roman" panose="02020603050405020304" pitchFamily="18" charset="0"/>
              </a:rPr>
              <a:t>Оксани Олександрівни,</a:t>
            </a:r>
            <a:endParaRPr lang="ru-RU" sz="8000" b="1" dirty="0" smtClean="0">
              <a:solidFill>
                <a:schemeClr val="tx1"/>
              </a:solidFill>
              <a:latin typeface="Times New Roman" panose="02020603050405020304" pitchFamily="18" charset="0"/>
              <a:cs typeface="Times New Roman" panose="02020603050405020304" pitchFamily="18" charset="0"/>
            </a:endParaRPr>
          </a:p>
          <a:p>
            <a:r>
              <a:rPr lang="uk-UA" sz="12000" dirty="0" smtClean="0">
                <a:solidFill>
                  <a:schemeClr val="tx1"/>
                </a:solidFill>
                <a:latin typeface="Times New Roman" panose="02020603050405020304" pitchFamily="18" charset="0"/>
                <a:cs typeface="Times New Roman" panose="02020603050405020304" pitchFamily="18" charset="0"/>
              </a:rPr>
              <a:t>   вихователя</a:t>
            </a:r>
            <a:endParaRPr lang="uk-UA" sz="12000" dirty="0" smtClean="0">
              <a:solidFill>
                <a:schemeClr val="tx1"/>
              </a:solidFill>
              <a:latin typeface="Times New Roman" panose="02020603050405020304" pitchFamily="18" charset="0"/>
              <a:cs typeface="Times New Roman" panose="02020603050405020304" pitchFamily="18" charset="0"/>
            </a:endParaRPr>
          </a:p>
          <a:p>
            <a:r>
              <a:rPr lang="en-US" sz="6700" dirty="0" smtClean="0">
                <a:solidFill>
                  <a:schemeClr val="tx1"/>
                </a:solidFill>
                <a:latin typeface="Times New Roman" panose="02020603050405020304" pitchFamily="18" charset="0"/>
                <a:cs typeface="Times New Roman" panose="02020603050405020304" pitchFamily="18" charset="0"/>
              </a:rPr>
              <a:t> </a:t>
            </a:r>
            <a:r>
              <a:rPr lang="uk-UA" sz="8000" u="sng" dirty="0" smtClean="0">
                <a:solidFill>
                  <a:schemeClr val="tx1"/>
                </a:solidFill>
                <a:latin typeface="Times New Roman" panose="02020603050405020304" pitchFamily="18" charset="0"/>
                <a:cs typeface="Times New Roman" panose="02020603050405020304" pitchFamily="18" charset="0"/>
              </a:rPr>
              <a:t>Моє життєве кредо :</a:t>
            </a:r>
            <a:endParaRPr lang="uk-UA" sz="6700" u="sng" dirty="0" smtClean="0">
              <a:solidFill>
                <a:schemeClr val="tx1"/>
              </a:solidFill>
              <a:latin typeface="Times New Roman" panose="02020603050405020304" pitchFamily="18" charset="0"/>
              <a:cs typeface="Times New Roman" panose="02020603050405020304" pitchFamily="18" charset="0"/>
            </a:endParaRPr>
          </a:p>
          <a:p>
            <a:r>
              <a:rPr lang="en-US" sz="6700" dirty="0" smtClean="0">
                <a:solidFill>
                  <a:schemeClr val="tx1"/>
                </a:solidFill>
                <a:latin typeface="Times New Roman" panose="02020603050405020304" pitchFamily="18" charset="0"/>
                <a:cs typeface="Times New Roman" panose="02020603050405020304" pitchFamily="18" charset="0"/>
              </a:rPr>
              <a:t>  </a:t>
            </a:r>
            <a:r>
              <a:rPr lang="ru-RU" sz="6700" b="1" dirty="0" smtClean="0">
                <a:solidFill>
                  <a:schemeClr val="tx1"/>
                </a:solidFill>
                <a:latin typeface="Times New Roman" panose="02020603050405020304" pitchFamily="18" charset="0"/>
                <a:cs typeface="Times New Roman" panose="02020603050405020304" pitchFamily="18" charset="0"/>
              </a:rPr>
              <a:t>«</a:t>
            </a:r>
            <a:r>
              <a:rPr lang="ru-RU" sz="6700" b="1" dirty="0" err="1" smtClean="0">
                <a:solidFill>
                  <a:schemeClr val="tx1"/>
                </a:solidFill>
                <a:latin typeface="Times New Roman" panose="02020603050405020304" pitchFamily="18" charset="0"/>
                <a:cs typeface="Times New Roman" panose="02020603050405020304" pitchFamily="18" charset="0"/>
              </a:rPr>
              <a:t>Щоб</a:t>
            </a:r>
            <a:r>
              <a:rPr lang="ru-RU" sz="6700" b="1" dirty="0" smtClean="0">
                <a:solidFill>
                  <a:schemeClr val="tx1"/>
                </a:solidFill>
                <a:latin typeface="Times New Roman" panose="02020603050405020304" pitchFamily="18" charset="0"/>
                <a:cs typeface="Times New Roman" panose="02020603050405020304" pitchFamily="18" charset="0"/>
              </a:rPr>
              <a:t> не </a:t>
            </a:r>
            <a:r>
              <a:rPr lang="ru-RU" sz="6700" b="1" dirty="0" err="1" smtClean="0">
                <a:solidFill>
                  <a:schemeClr val="tx1"/>
                </a:solidFill>
                <a:latin typeface="Times New Roman" panose="02020603050405020304" pitchFamily="18" charset="0"/>
                <a:cs typeface="Times New Roman" panose="02020603050405020304" pitchFamily="18" charset="0"/>
              </a:rPr>
              <a:t>трапилось</a:t>
            </a:r>
            <a:r>
              <a:rPr lang="ru-RU" sz="6700" b="1" dirty="0" smtClean="0">
                <a:solidFill>
                  <a:schemeClr val="tx1"/>
                </a:solidFill>
                <a:latin typeface="Times New Roman" panose="02020603050405020304" pitchFamily="18" charset="0"/>
                <a:cs typeface="Times New Roman" panose="02020603050405020304" pitchFamily="18" charset="0"/>
              </a:rPr>
              <a:t> –</a:t>
            </a:r>
            <a:endParaRPr lang="ru-RU" sz="6700" b="1" dirty="0" smtClean="0">
              <a:solidFill>
                <a:schemeClr val="tx1"/>
              </a:solidFill>
              <a:latin typeface="Times New Roman" panose="02020603050405020304" pitchFamily="18" charset="0"/>
              <a:cs typeface="Times New Roman" panose="02020603050405020304" pitchFamily="18" charset="0"/>
            </a:endParaRPr>
          </a:p>
          <a:p>
            <a:r>
              <a:rPr lang="ru-RU" sz="6700" b="1" dirty="0" err="1" smtClean="0">
                <a:solidFill>
                  <a:schemeClr val="tx1"/>
                </a:solidFill>
                <a:latin typeface="Times New Roman" panose="02020603050405020304" pitchFamily="18" charset="0"/>
                <a:cs typeface="Times New Roman" panose="02020603050405020304" pitchFamily="18" charset="0"/>
              </a:rPr>
              <a:t>вір</a:t>
            </a:r>
            <a:r>
              <a:rPr lang="ru-RU" sz="6700" b="1" dirty="0" smtClean="0">
                <a:solidFill>
                  <a:schemeClr val="tx1"/>
                </a:solidFill>
                <a:latin typeface="Times New Roman" panose="02020603050405020304" pitchFamily="18" charset="0"/>
                <a:cs typeface="Times New Roman" panose="02020603050405020304" pitchFamily="18" charset="0"/>
              </a:rPr>
              <a:t> в себе, </a:t>
            </a:r>
            <a:r>
              <a:rPr lang="ru-RU" sz="6700" b="1" dirty="0" err="1" smtClean="0">
                <a:solidFill>
                  <a:schemeClr val="tx1"/>
                </a:solidFill>
                <a:latin typeface="Times New Roman" panose="02020603050405020304" pitchFamily="18" charset="0"/>
                <a:cs typeface="Times New Roman" panose="02020603050405020304" pitchFamily="18" charset="0"/>
              </a:rPr>
              <a:t>вір</a:t>
            </a:r>
            <a:r>
              <a:rPr lang="ru-RU" sz="6700" b="1" dirty="0" smtClean="0">
                <a:solidFill>
                  <a:schemeClr val="tx1"/>
                </a:solidFill>
                <a:latin typeface="Times New Roman" panose="02020603050405020304" pitchFamily="18" charset="0"/>
                <a:cs typeface="Times New Roman" panose="02020603050405020304" pitchFamily="18" charset="0"/>
              </a:rPr>
              <a:t> в </a:t>
            </a:r>
            <a:r>
              <a:rPr lang="ru-RU" sz="6700" b="1" dirty="0" err="1" smtClean="0">
                <a:solidFill>
                  <a:schemeClr val="tx1"/>
                </a:solidFill>
                <a:latin typeface="Times New Roman" panose="02020603050405020304" pitchFamily="18" charset="0"/>
                <a:cs typeface="Times New Roman" panose="02020603050405020304" pitchFamily="18" charset="0"/>
              </a:rPr>
              <a:t>життя</a:t>
            </a:r>
            <a:r>
              <a:rPr lang="ru-RU" sz="6700" b="1" dirty="0" smtClean="0">
                <a:solidFill>
                  <a:schemeClr val="tx1"/>
                </a:solidFill>
                <a:latin typeface="Times New Roman" panose="02020603050405020304" pitchFamily="18" charset="0"/>
                <a:cs typeface="Times New Roman" panose="02020603050405020304" pitchFamily="18" charset="0"/>
              </a:rPr>
              <a:t>, </a:t>
            </a:r>
            <a:r>
              <a:rPr lang="ru-RU" sz="6700" b="1" dirty="0" err="1" smtClean="0">
                <a:solidFill>
                  <a:schemeClr val="tx1"/>
                </a:solidFill>
                <a:latin typeface="Times New Roman" panose="02020603050405020304" pitchFamily="18" charset="0"/>
                <a:cs typeface="Times New Roman" panose="02020603050405020304" pitchFamily="18" charset="0"/>
              </a:rPr>
              <a:t>вір</a:t>
            </a:r>
            <a:r>
              <a:rPr lang="ru-RU" sz="6700" b="1" dirty="0" smtClean="0">
                <a:solidFill>
                  <a:schemeClr val="tx1"/>
                </a:solidFill>
                <a:latin typeface="Times New Roman" panose="02020603050405020304" pitchFamily="18" charset="0"/>
                <a:cs typeface="Times New Roman" panose="02020603050405020304" pitchFamily="18" charset="0"/>
              </a:rPr>
              <a:t> </a:t>
            </a:r>
            <a:r>
              <a:rPr lang="ru-RU" sz="6700" b="1" dirty="0" err="1" smtClean="0">
                <a:solidFill>
                  <a:schemeClr val="tx1"/>
                </a:solidFill>
                <a:latin typeface="Times New Roman" panose="02020603050405020304" pitchFamily="18" charset="0"/>
                <a:cs typeface="Times New Roman" panose="02020603050405020304" pitchFamily="18" charset="0"/>
              </a:rPr>
              <a:t>в</a:t>
            </a:r>
            <a:r>
              <a:rPr lang="ru-RU" sz="6700" b="1" dirty="0" smtClean="0">
                <a:solidFill>
                  <a:schemeClr val="tx1"/>
                </a:solidFill>
                <a:latin typeface="Times New Roman" panose="02020603050405020304" pitchFamily="18" charset="0"/>
                <a:cs typeface="Times New Roman" panose="02020603050405020304" pitchFamily="18" charset="0"/>
              </a:rPr>
              <a:t> </a:t>
            </a:r>
            <a:r>
              <a:rPr lang="ru-RU" sz="6700" b="1" dirty="0" err="1" smtClean="0">
                <a:solidFill>
                  <a:schemeClr val="tx1"/>
                </a:solidFill>
                <a:latin typeface="Times New Roman" panose="02020603050405020304" pitchFamily="18" charset="0"/>
                <a:cs typeface="Times New Roman" panose="02020603050405020304" pitchFamily="18" charset="0"/>
              </a:rPr>
              <a:t>завтрашній</a:t>
            </a:r>
            <a:r>
              <a:rPr lang="ru-RU" sz="6700" b="1" dirty="0" smtClean="0">
                <a:solidFill>
                  <a:schemeClr val="tx1"/>
                </a:solidFill>
                <a:latin typeface="Times New Roman" panose="02020603050405020304" pitchFamily="18" charset="0"/>
                <a:cs typeface="Times New Roman" panose="02020603050405020304" pitchFamily="18" charset="0"/>
              </a:rPr>
              <a:t> день, </a:t>
            </a:r>
            <a:r>
              <a:rPr lang="ru-RU" sz="6700" b="1" dirty="0" err="1" smtClean="0">
                <a:solidFill>
                  <a:schemeClr val="tx1"/>
                </a:solidFill>
                <a:latin typeface="Times New Roman" panose="02020603050405020304" pitchFamily="18" charset="0"/>
                <a:cs typeface="Times New Roman" panose="02020603050405020304" pitchFamily="18" charset="0"/>
              </a:rPr>
              <a:t>вір</a:t>
            </a:r>
            <a:r>
              <a:rPr lang="ru-RU" sz="6700" b="1" dirty="0" smtClean="0">
                <a:solidFill>
                  <a:schemeClr val="tx1"/>
                </a:solidFill>
                <a:latin typeface="Times New Roman" panose="02020603050405020304" pitchFamily="18" charset="0"/>
                <a:cs typeface="Times New Roman" panose="02020603050405020304" pitchFamily="18" charset="0"/>
              </a:rPr>
              <a:t> в те, </a:t>
            </a:r>
            <a:r>
              <a:rPr lang="ru-RU" sz="6700" b="1" dirty="0" err="1" smtClean="0">
                <a:solidFill>
                  <a:schemeClr val="tx1"/>
                </a:solidFill>
                <a:latin typeface="Times New Roman" panose="02020603050405020304" pitchFamily="18" charset="0"/>
                <a:cs typeface="Times New Roman" panose="02020603050405020304" pitchFamily="18" charset="0"/>
              </a:rPr>
              <a:t>що</a:t>
            </a:r>
            <a:r>
              <a:rPr lang="ru-RU" sz="6700" b="1" dirty="0" smtClean="0">
                <a:solidFill>
                  <a:schemeClr val="tx1"/>
                </a:solidFill>
                <a:latin typeface="Times New Roman" panose="02020603050405020304" pitchFamily="18" charset="0"/>
                <a:cs typeface="Times New Roman" panose="02020603050405020304" pitchFamily="18" charset="0"/>
              </a:rPr>
              <a:t> </a:t>
            </a:r>
            <a:r>
              <a:rPr lang="ru-RU" sz="6700" b="1" dirty="0" err="1" smtClean="0">
                <a:solidFill>
                  <a:schemeClr val="tx1"/>
                </a:solidFill>
                <a:latin typeface="Times New Roman" panose="02020603050405020304" pitchFamily="18" charset="0"/>
                <a:cs typeface="Times New Roman" panose="02020603050405020304" pitchFamily="18" charset="0"/>
              </a:rPr>
              <a:t>ти</a:t>
            </a:r>
            <a:r>
              <a:rPr lang="ru-RU" sz="6700" b="1" dirty="0" smtClean="0">
                <a:solidFill>
                  <a:schemeClr val="tx1"/>
                </a:solidFill>
                <a:latin typeface="Times New Roman" panose="02020603050405020304" pitchFamily="18" charset="0"/>
                <a:cs typeface="Times New Roman" panose="02020603050405020304" pitchFamily="18" charset="0"/>
              </a:rPr>
              <a:t> </a:t>
            </a:r>
            <a:r>
              <a:rPr lang="ru-RU" sz="6700" b="1" dirty="0" err="1" smtClean="0">
                <a:solidFill>
                  <a:schemeClr val="tx1"/>
                </a:solidFill>
                <a:latin typeface="Times New Roman" panose="02020603050405020304" pitchFamily="18" charset="0"/>
                <a:cs typeface="Times New Roman" panose="02020603050405020304" pitchFamily="18" charset="0"/>
              </a:rPr>
              <a:t>робиш</a:t>
            </a:r>
            <a:r>
              <a:rPr lang="ru-RU" sz="6700" b="1" dirty="0" smtClean="0">
                <a:solidFill>
                  <a:schemeClr val="tx1"/>
                </a:solidFill>
                <a:latin typeface="Times New Roman" panose="02020603050405020304" pitchFamily="18" charset="0"/>
                <a:cs typeface="Times New Roman" panose="02020603050405020304" pitchFamily="18" charset="0"/>
              </a:rPr>
              <a:t>!</a:t>
            </a:r>
            <a:r>
              <a:rPr lang="uk-UA" sz="6700" b="1" dirty="0" smtClean="0">
                <a:solidFill>
                  <a:schemeClr val="tx1"/>
                </a:solidFill>
                <a:latin typeface="Times New Roman" panose="02020603050405020304" pitchFamily="18" charset="0"/>
                <a:cs typeface="Times New Roman" panose="02020603050405020304" pitchFamily="18" charset="0"/>
              </a:rPr>
              <a:t>»</a:t>
            </a:r>
            <a:endParaRPr lang="en-US" sz="6700" b="1" dirty="0" smtClean="0">
              <a:solidFill>
                <a:schemeClr val="tx1"/>
              </a:solidFill>
              <a:latin typeface="Times New Roman" panose="02020603050405020304" pitchFamily="18" charset="0"/>
              <a:cs typeface="Times New Roman" panose="02020603050405020304" pitchFamily="18" charset="0"/>
            </a:endParaRPr>
          </a:p>
          <a:p>
            <a:r>
              <a:rPr lang="en-US" sz="6700" b="1" dirty="0" smtClean="0">
                <a:solidFill>
                  <a:schemeClr val="tx1"/>
                </a:solidFill>
                <a:latin typeface="Times New Roman" panose="02020603050405020304" pitchFamily="18" charset="0"/>
                <a:cs typeface="Times New Roman" panose="02020603050405020304" pitchFamily="18" charset="0"/>
              </a:rPr>
              <a:t>           </a:t>
            </a:r>
            <a:endParaRPr lang="ru-RU" sz="6700" dirty="0" smtClean="0">
              <a:solidFill>
                <a:schemeClr val="tx1"/>
              </a:solidFill>
              <a:latin typeface="Times New Roman" panose="02020603050405020304" pitchFamily="18" charset="0"/>
              <a:cs typeface="Times New Roman" panose="02020603050405020304" pitchFamily="18" charset="0"/>
            </a:endParaRPr>
          </a:p>
          <a:p>
            <a:r>
              <a:rPr lang="en-US" sz="6700" b="1" dirty="0" smtClean="0">
                <a:solidFill>
                  <a:schemeClr val="tx1"/>
                </a:solidFill>
                <a:latin typeface="Times New Roman" panose="02020603050405020304" pitchFamily="18" charset="0"/>
                <a:cs typeface="Times New Roman" panose="02020603050405020304" pitchFamily="18" charset="0"/>
              </a:rPr>
              <a:t>  </a:t>
            </a:r>
            <a:r>
              <a:rPr lang="uk-UA" sz="6700" u="sng" dirty="0" smtClean="0">
                <a:solidFill>
                  <a:schemeClr val="tx1"/>
                </a:solidFill>
                <a:latin typeface="Times New Roman" panose="02020603050405020304" pitchFamily="18" charset="0"/>
                <a:cs typeface="Times New Roman" panose="02020603050405020304" pitchFamily="18" charset="0"/>
              </a:rPr>
              <a:t>Моє педагогічне кредо : </a:t>
            </a:r>
            <a:endParaRPr lang="uk-UA" sz="6700" u="sng" dirty="0" smtClean="0">
              <a:solidFill>
                <a:schemeClr val="tx1"/>
              </a:solidFill>
              <a:latin typeface="Times New Roman" panose="02020603050405020304" pitchFamily="18" charset="0"/>
              <a:cs typeface="Times New Roman" panose="02020603050405020304" pitchFamily="18" charset="0"/>
            </a:endParaRPr>
          </a:p>
          <a:p>
            <a:r>
              <a:rPr lang="en-US" sz="6700" b="1" dirty="0" smtClean="0">
                <a:solidFill>
                  <a:schemeClr val="tx1"/>
                </a:solidFill>
                <a:latin typeface="Times New Roman" panose="02020603050405020304" pitchFamily="18" charset="0"/>
                <a:cs typeface="Times New Roman" panose="02020603050405020304" pitchFamily="18" charset="0"/>
              </a:rPr>
              <a:t>   </a:t>
            </a:r>
            <a:r>
              <a:rPr lang="uk-UA" sz="6700" b="1" dirty="0" smtClean="0">
                <a:solidFill>
                  <a:schemeClr val="tx1"/>
                </a:solidFill>
                <a:latin typeface="Times New Roman" panose="02020603050405020304" pitchFamily="18" charset="0"/>
                <a:cs typeface="Times New Roman" panose="02020603050405020304" pitchFamily="18" charset="0"/>
              </a:rPr>
              <a:t>«До роботи – творчо, до дітей – </a:t>
            </a:r>
            <a:r>
              <a:rPr lang="uk-UA" sz="6700" b="1" smtClean="0">
                <a:solidFill>
                  <a:schemeClr val="tx1"/>
                </a:solidFill>
                <a:latin typeface="Times New Roman" panose="02020603050405020304" pitchFamily="18" charset="0"/>
                <a:cs typeface="Times New Roman" panose="02020603050405020304" pitchFamily="18" charset="0"/>
              </a:rPr>
              <a:t>з любов’</a:t>
            </a:r>
            <a:r>
              <a:rPr lang="uk-UA" sz="6700" b="1" dirty="0" smtClean="0">
                <a:solidFill>
                  <a:schemeClr val="tx1"/>
                </a:solidFill>
                <a:latin typeface="Times New Roman" panose="02020603050405020304" pitchFamily="18" charset="0"/>
                <a:cs typeface="Times New Roman" panose="02020603050405020304" pitchFamily="18" charset="0"/>
              </a:rPr>
              <a:t>ю»</a:t>
            </a:r>
            <a:endParaRPr lang="uk-UA" sz="4700" b="1" dirty="0" smtClean="0">
              <a:solidFill>
                <a:schemeClr val="tx1"/>
              </a:solidFill>
              <a:latin typeface="Times New Roman" panose="02020603050405020304" pitchFamily="18" charset="0"/>
              <a:cs typeface="Times New Roman" panose="02020603050405020304" pitchFamily="18" charset="0"/>
            </a:endParaRPr>
          </a:p>
          <a:p>
            <a:endParaRPr lang="uk-UA" sz="3300" b="1" dirty="0" smtClean="0">
              <a:solidFill>
                <a:schemeClr val="tx1"/>
              </a:solidFill>
              <a:latin typeface="Times New Roman" panose="02020603050405020304" pitchFamily="18" charset="0"/>
              <a:cs typeface="Times New Roman" panose="02020603050405020304" pitchFamily="18" charset="0"/>
            </a:endParaRPr>
          </a:p>
          <a:p>
            <a:endParaRPr lang="uk-UA" sz="3300" b="1" dirty="0" smtClean="0">
              <a:solidFill>
                <a:schemeClr val="tx1"/>
              </a:solidFill>
              <a:latin typeface="Times New Roman" panose="02020603050405020304" pitchFamily="18" charset="0"/>
              <a:cs typeface="Times New Roman" panose="02020603050405020304" pitchFamily="18" charset="0"/>
            </a:endParaRPr>
          </a:p>
          <a:p>
            <a:endParaRPr lang="uk-UA" sz="4700" b="1" dirty="0" smtClean="0">
              <a:solidFill>
                <a:schemeClr val="tx1"/>
              </a:solidFill>
              <a:latin typeface="Times New Roman" panose="02020603050405020304" pitchFamily="18" charset="0"/>
              <a:cs typeface="Times New Roman" panose="02020603050405020304" pitchFamily="18" charset="0"/>
            </a:endParaRPr>
          </a:p>
          <a:p>
            <a:endParaRPr lang="uk-UA" sz="4700" b="1" dirty="0" smtClean="0">
              <a:solidFill>
                <a:schemeClr val="tx1"/>
              </a:solidFill>
              <a:latin typeface="Times New Roman" panose="02020603050405020304" pitchFamily="18" charset="0"/>
              <a:cs typeface="Times New Roman" panose="02020603050405020304" pitchFamily="18" charset="0"/>
            </a:endParaRPr>
          </a:p>
          <a:p>
            <a:r>
              <a:rPr lang="uk-UA" sz="6700" b="1" dirty="0" smtClean="0">
                <a:solidFill>
                  <a:schemeClr val="tx1"/>
                </a:solidFill>
                <a:latin typeface="Times New Roman" panose="02020603050405020304" pitchFamily="18" charset="0"/>
                <a:cs typeface="Times New Roman" panose="02020603050405020304" pitchFamily="18" charset="0"/>
              </a:rPr>
              <a:t>Прилуки 2026 р.</a:t>
            </a:r>
            <a:endParaRPr lang="uk-UA" sz="6700" b="1" dirty="0" smtClean="0">
              <a:solidFill>
                <a:schemeClr val="tx1"/>
              </a:solidFill>
              <a:latin typeface="Times New Roman" panose="02020603050405020304" pitchFamily="18" charset="0"/>
              <a:cs typeface="Times New Roman" panose="02020603050405020304" pitchFamily="18" charset="0"/>
            </a:endParaRPr>
          </a:p>
        </p:txBody>
      </p:sp>
      <p:pic>
        <p:nvPicPr>
          <p:cNvPr id="4" name="Picture 2" descr="E:\Desktop\Pictures\Оксана\DSC_0471.JPG"/>
          <p:cNvPicPr>
            <a:picLocks noChangeAspect="1" noChangeArrowheads="1"/>
          </p:cNvPicPr>
          <p:nvPr/>
        </p:nvPicPr>
        <p:blipFill>
          <a:blip r:embed="rId1" cstate="print"/>
          <a:srcRect/>
          <a:stretch>
            <a:fillRect/>
          </a:stretch>
        </p:blipFill>
        <p:spPr bwMode="auto">
          <a:xfrm>
            <a:off x="5500694" y="1500174"/>
            <a:ext cx="3428992" cy="5143487"/>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7200" y="45085"/>
            <a:ext cx="8229600" cy="715010"/>
          </a:xfrm>
        </p:spPr>
        <p:txBody>
          <a:bodyPr>
            <a:noAutofit/>
          </a:bodyPr>
          <a:p>
            <a:r>
              <a:rPr lang="uk-UA" sz="2000" b="1" dirty="0" smtClean="0">
                <a:latin typeface="Times New Roman" panose="02020603050405020304" pitchFamily="18" charset="0"/>
                <a:cs typeface="Times New Roman" panose="02020603050405020304" pitchFamily="18" charset="0"/>
                <a:sym typeface="+mn-ea"/>
              </a:rPr>
              <a:t>Перспективний план роботи за педагогічним вектором за період 2026-2030 </a:t>
            </a:r>
            <a:r>
              <a:rPr lang="uk-UA" sz="2000" b="1" dirty="0" err="1" smtClean="0">
                <a:latin typeface="Times New Roman" panose="02020603050405020304" pitchFamily="18" charset="0"/>
                <a:cs typeface="Times New Roman" panose="02020603050405020304" pitchFamily="18" charset="0"/>
                <a:sym typeface="+mn-ea"/>
              </a:rPr>
              <a:t>н.р</a:t>
            </a:r>
            <a:r>
              <a:rPr lang="uk-UA" sz="2000" b="1" dirty="0" smtClean="0">
                <a:latin typeface="Times New Roman" panose="02020603050405020304" pitchFamily="18" charset="0"/>
                <a:cs typeface="Times New Roman" panose="02020603050405020304" pitchFamily="18" charset="0"/>
                <a:sym typeface="+mn-ea"/>
              </a:rPr>
              <a:t>.</a:t>
            </a:r>
            <a:endParaRPr lang="uk-UA" altLang="en-US" sz="2000" b="1" dirty="0" smtClean="0">
              <a:latin typeface="Times New Roman" panose="02020603050405020304" pitchFamily="18" charset="0"/>
              <a:cs typeface="Times New Roman" panose="02020603050405020304" pitchFamily="18" charset="0"/>
              <a:sym typeface="+mn-ea"/>
            </a:endParaRPr>
          </a:p>
        </p:txBody>
      </p:sp>
      <p:graphicFrame>
        <p:nvGraphicFramePr>
          <p:cNvPr id="4" name="Объект 3"/>
          <p:cNvGraphicFramePr/>
          <p:nvPr>
            <p:ph idx="1"/>
            <p:custDataLst>
              <p:tags r:id="rId1"/>
            </p:custDataLst>
          </p:nvPr>
        </p:nvGraphicFramePr>
        <p:xfrm>
          <a:off x="107950" y="765175"/>
          <a:ext cx="8895080" cy="6103620"/>
        </p:xfrm>
        <a:graphic>
          <a:graphicData uri="http://schemas.openxmlformats.org/drawingml/2006/table">
            <a:tbl>
              <a:tblPr firstRow="1" bandRow="1">
                <a:tableStyleId>{5C22544A-7EE6-4342-B048-85BDC9FD1C3A}</a:tableStyleId>
              </a:tblPr>
              <a:tblGrid>
                <a:gridCol w="573405"/>
                <a:gridCol w="4878070"/>
                <a:gridCol w="2009140"/>
                <a:gridCol w="1434465"/>
              </a:tblGrid>
              <a:tr h="640080">
                <a:tc>
                  <a:txBody>
                    <a:bodyPr/>
                    <a:p>
                      <a:r>
                        <a:rPr lang="uk-UA" dirty="0" smtClean="0"/>
                        <a:t>№ п/</a:t>
                      </a:r>
                      <a:r>
                        <a:rPr lang="uk-UA" dirty="0" err="1" smtClean="0"/>
                        <a:t>п</a:t>
                      </a:r>
                      <a:endParaRPr lang="ru-RU" dirty="0"/>
                    </a:p>
                  </a:txBody>
                  <a:tcPr/>
                </a:tc>
                <a:tc>
                  <a:txBody>
                    <a:bodyPr/>
                    <a:p>
                      <a:r>
                        <a:rPr lang="uk-UA" dirty="0" smtClean="0">
                          <a:latin typeface="Times New Roman" panose="02020603050405020304" pitchFamily="18" charset="0"/>
                          <a:cs typeface="Times New Roman" panose="02020603050405020304" pitchFamily="18" charset="0"/>
                        </a:rPr>
                        <a:t>                              План роботи</a:t>
                      </a:r>
                      <a:endParaRPr lang="ru-RU" dirty="0">
                        <a:latin typeface="Times New Roman" panose="02020603050405020304" pitchFamily="18" charset="0"/>
                        <a:cs typeface="Times New Roman" panose="02020603050405020304" pitchFamily="18" charset="0"/>
                      </a:endParaRPr>
                    </a:p>
                  </a:txBody>
                  <a:tcPr/>
                </a:tc>
                <a:tc>
                  <a:txBody>
                    <a:bodyPr/>
                    <a:p>
                      <a:r>
                        <a:rPr lang="uk-UA" dirty="0" smtClean="0">
                          <a:latin typeface="Times New Roman" panose="02020603050405020304" pitchFamily="18" charset="0"/>
                          <a:cs typeface="Times New Roman" panose="02020603050405020304" pitchFamily="18" charset="0"/>
                        </a:rPr>
                        <a:t>  Форми роботи</a:t>
                      </a:r>
                      <a:endParaRPr lang="ru-RU" dirty="0">
                        <a:latin typeface="Times New Roman" panose="02020603050405020304" pitchFamily="18" charset="0"/>
                        <a:cs typeface="Times New Roman" panose="02020603050405020304" pitchFamily="18" charset="0"/>
                      </a:endParaRPr>
                    </a:p>
                  </a:txBody>
                  <a:tcPr/>
                </a:tc>
                <a:tc>
                  <a:txBody>
                    <a:bodyPr/>
                    <a:p>
                      <a:r>
                        <a:rPr lang="uk-UA" dirty="0" smtClean="0">
                          <a:latin typeface="Times New Roman" panose="02020603050405020304" pitchFamily="18" charset="0"/>
                          <a:cs typeface="Times New Roman" panose="02020603050405020304" pitchFamily="18" charset="0"/>
                        </a:rPr>
                        <a:t>Рік роботи</a:t>
                      </a:r>
                      <a:endParaRPr lang="ru-RU" dirty="0">
                        <a:latin typeface="Times New Roman" panose="02020603050405020304" pitchFamily="18" charset="0"/>
                        <a:cs typeface="Times New Roman" panose="02020603050405020304" pitchFamily="18" charset="0"/>
                      </a:endParaRPr>
                    </a:p>
                  </a:txBody>
                  <a:tcPr/>
                </a:tc>
              </a:tr>
              <a:tr h="914400">
                <a:tc>
                  <a:txBody>
                    <a:bodyPr/>
                    <a:p>
                      <a:r>
                        <a:rPr lang="uk-UA" dirty="0" smtClean="0"/>
                        <a:t>1. </a:t>
                      </a:r>
                      <a:endParaRPr lang="ru-RU" dirty="0"/>
                    </a:p>
                  </a:txBody>
                  <a:tcPr/>
                </a:tc>
                <a:tc>
                  <a:txBody>
                    <a:bodyPr/>
                    <a:p>
                      <a:endParaRPr lang="ru-RU" dirty="0">
                        <a:latin typeface="Times New Roman" panose="02020603050405020304" pitchFamily="18" charset="0"/>
                        <a:cs typeface="Times New Roman" panose="02020603050405020304" pitchFamily="18" charset="0"/>
                      </a:endParaRPr>
                    </a:p>
                  </a:txBody>
                  <a:tcPr/>
                </a:tc>
                <a:tc>
                  <a:txBody>
                    <a:bodyPr/>
                    <a:p>
                      <a:pPr marL="0" marR="0" indent="0" algn="l" defTabSz="914400" rtl="0" eaLnBrk="1" fontAlgn="auto" latinLnBrk="0" hangingPunct="1">
                        <a:lnSpc>
                          <a:spcPct val="100000"/>
                        </a:lnSpc>
                        <a:spcBef>
                          <a:spcPts val="0"/>
                        </a:spcBef>
                        <a:spcAft>
                          <a:spcPts val="0"/>
                        </a:spcAft>
                        <a:buClrTx/>
                        <a:buSzTx/>
                        <a:buFontTx/>
                        <a:buNone/>
                        <a:defRPr/>
                      </a:pPr>
                      <a:endParaRPr lang="uk-UA" altLang="ru-RU" dirty="0" smtClean="0">
                        <a:latin typeface="Times New Roman" panose="02020603050405020304" pitchFamily="18" charset="0"/>
                        <a:cs typeface="Times New Roman" panose="02020603050405020304" pitchFamily="18" charset="0"/>
                      </a:endParaRPr>
                    </a:p>
                  </a:txBody>
                  <a:tcPr/>
                </a:tc>
                <a:tc>
                  <a:txBody>
                    <a:bodyPr/>
                    <a:p>
                      <a:endParaRPr lang="ru-RU" dirty="0">
                        <a:latin typeface="Times New Roman" panose="02020603050405020304" pitchFamily="18" charset="0"/>
                        <a:cs typeface="Times New Roman" panose="02020603050405020304" pitchFamily="18" charset="0"/>
                      </a:endParaRPr>
                    </a:p>
                  </a:txBody>
                  <a:tcPr/>
                </a:tc>
              </a:tr>
              <a:tr h="1257300">
                <a:tc>
                  <a:txBody>
                    <a:bodyPr/>
                    <a:p>
                      <a:r>
                        <a:rPr lang="uk-UA" dirty="0" smtClean="0"/>
                        <a:t> 2. </a:t>
                      </a:r>
                      <a:endParaRPr lang="ru-RU" dirty="0"/>
                    </a:p>
                  </a:txBody>
                  <a:tcPr/>
                </a:tc>
                <a:tc>
                  <a:txBody>
                    <a:bodyPr/>
                    <a:p>
                      <a:endParaRPr lang="uk-UA" altLang="ru-RU" dirty="0">
                        <a:latin typeface="Times New Roman" panose="02020603050405020304" pitchFamily="18" charset="0"/>
                        <a:cs typeface="Times New Roman" panose="02020603050405020304" pitchFamily="18" charset="0"/>
                      </a:endParaRPr>
                    </a:p>
                  </a:txBody>
                  <a:tcPr/>
                </a:tc>
                <a:tc>
                  <a:txBody>
                    <a:bodyPr/>
                    <a:p>
                      <a:endParaRPr lang="uk-UA" altLang="ru-RU" dirty="0">
                        <a:latin typeface="Times New Roman" panose="02020603050405020304" pitchFamily="18" charset="0"/>
                        <a:cs typeface="Times New Roman" panose="02020603050405020304" pitchFamily="18" charset="0"/>
                      </a:endParaRPr>
                    </a:p>
                  </a:txBody>
                  <a:tcPr/>
                </a:tc>
                <a:tc>
                  <a:txBody>
                    <a:bodyPr/>
                    <a:p>
                      <a:endParaRPr lang="ru-RU" dirty="0">
                        <a:latin typeface="Times New Roman" panose="02020603050405020304" pitchFamily="18" charset="0"/>
                        <a:cs typeface="Times New Roman" panose="02020603050405020304" pitchFamily="18" charset="0"/>
                      </a:endParaRPr>
                    </a:p>
                  </a:txBody>
                  <a:tcPr/>
                </a:tc>
              </a:tr>
              <a:tr h="1188720">
                <a:tc>
                  <a:txBody>
                    <a:bodyPr/>
                    <a:p>
                      <a:r>
                        <a:rPr lang="uk-UA" dirty="0" smtClean="0"/>
                        <a:t>3. </a:t>
                      </a:r>
                      <a:endParaRPr lang="ru-RU" dirty="0"/>
                    </a:p>
                  </a:txBody>
                  <a:tcPr/>
                </a:tc>
                <a:tc>
                  <a:txBody>
                    <a:bodyPr/>
                    <a:p>
                      <a:endParaRPr lang="uk-UA" altLang="ru-RU" dirty="0">
                        <a:latin typeface="Times New Roman" panose="02020603050405020304" pitchFamily="18" charset="0"/>
                        <a:cs typeface="Times New Roman" panose="02020603050405020304" pitchFamily="18" charset="0"/>
                      </a:endParaRPr>
                    </a:p>
                  </a:txBody>
                  <a:tcPr/>
                </a:tc>
                <a:tc>
                  <a:txBody>
                    <a:bodyPr/>
                    <a:p>
                      <a:endParaRPr lang="uk-UA" altLang="ru-RU" dirty="0">
                        <a:latin typeface="Times New Roman" panose="02020603050405020304" pitchFamily="18" charset="0"/>
                        <a:cs typeface="Times New Roman" panose="02020603050405020304" pitchFamily="18" charset="0"/>
                      </a:endParaRPr>
                    </a:p>
                  </a:txBody>
                  <a:tcPr/>
                </a:tc>
                <a:tc>
                  <a:txBody>
                    <a:bodyPr/>
                    <a:p>
                      <a:endParaRPr lang="ru-RU" dirty="0">
                        <a:latin typeface="Times New Roman" panose="02020603050405020304" pitchFamily="18" charset="0"/>
                        <a:cs typeface="Times New Roman" panose="02020603050405020304" pitchFamily="18" charset="0"/>
                      </a:endParaRPr>
                    </a:p>
                  </a:txBody>
                  <a:tcPr/>
                </a:tc>
              </a:tr>
              <a:tr h="1188720">
                <a:tc>
                  <a:txBody>
                    <a:bodyPr/>
                    <a:p>
                      <a:r>
                        <a:rPr lang="uk-UA" dirty="0" smtClean="0"/>
                        <a:t>4.</a:t>
                      </a:r>
                      <a:endParaRPr lang="ru-RU" dirty="0"/>
                    </a:p>
                  </a:txBody>
                  <a:tcPr/>
                </a:tc>
                <a:tc>
                  <a:txBody>
                    <a:bodyPr/>
                    <a:p>
                      <a:endParaRPr lang="ru-RU" dirty="0">
                        <a:latin typeface="Times New Roman" panose="02020603050405020304" pitchFamily="18" charset="0"/>
                        <a:cs typeface="Times New Roman" panose="02020603050405020304" pitchFamily="18" charset="0"/>
                      </a:endParaRPr>
                    </a:p>
                  </a:txBody>
                  <a:tcPr/>
                </a:tc>
                <a:tc>
                  <a:txBody>
                    <a:bodyPr/>
                    <a:p>
                      <a:endParaRPr lang="uk-UA" altLang="ru-RU" dirty="0">
                        <a:latin typeface="Times New Roman" panose="02020603050405020304" pitchFamily="18" charset="0"/>
                        <a:cs typeface="Times New Roman" panose="02020603050405020304" pitchFamily="18" charset="0"/>
                      </a:endParaRPr>
                    </a:p>
                  </a:txBody>
                  <a:tcPr/>
                </a:tc>
                <a:tc>
                  <a:txBody>
                    <a:bodyPr/>
                    <a:p>
                      <a:endParaRPr lang="uk-UA" altLang="ru-RU" dirty="0">
                        <a:latin typeface="Times New Roman" panose="02020603050405020304" pitchFamily="18" charset="0"/>
                        <a:cs typeface="Times New Roman" panose="02020603050405020304" pitchFamily="18" charset="0"/>
                      </a:endParaRPr>
                    </a:p>
                  </a:txBody>
                  <a:tcPr/>
                </a:tc>
              </a:tr>
              <a:tr h="914400">
                <a:tc>
                  <a:txBody>
                    <a:bodyPr/>
                    <a:p>
                      <a:endParaRPr lang="ru-RU" dirty="0"/>
                    </a:p>
                  </a:txBody>
                  <a:tcPr/>
                </a:tc>
                <a:tc>
                  <a:txBody>
                    <a:bodyPr/>
                    <a:p>
                      <a:endParaRPr lang="ru-RU" dirty="0"/>
                    </a:p>
                  </a:txBody>
                  <a:tcPr/>
                </a:tc>
                <a:tc>
                  <a:txBody>
                    <a:bodyPr/>
                    <a:p>
                      <a:endParaRPr lang="ru-RU" dirty="0"/>
                    </a:p>
                  </a:txBody>
                  <a:tcPr/>
                </a:tc>
                <a:tc>
                  <a:txBody>
                    <a:bodyPr/>
                    <a:p>
                      <a:endParaRPr lang="ru-RU"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500042"/>
            <a:ext cx="8229600" cy="5626121"/>
          </a:xfrm>
        </p:spPr>
        <p:txBody>
          <a:bodyPr/>
          <a:lstStyle/>
          <a:p>
            <a:pPr>
              <a:buNone/>
            </a:pPr>
            <a:r>
              <a:rPr lang="uk-UA" dirty="0" smtClean="0">
                <a:latin typeface="Times New Roman" panose="02020603050405020304" pitchFamily="18" charset="0"/>
                <a:cs typeface="Times New Roman" panose="02020603050405020304" pitchFamily="18" charset="0"/>
              </a:rPr>
              <a:t>                        Моя фотогалерея</a:t>
            </a:r>
            <a:endParaRPr lang="uk-UA" dirty="0" smtClean="0">
              <a:latin typeface="Times New Roman" panose="02020603050405020304" pitchFamily="18" charset="0"/>
              <a:cs typeface="Times New Roman" panose="02020603050405020304" pitchFamily="18" charset="0"/>
            </a:endParaRPr>
          </a:p>
          <a:p>
            <a:pPr>
              <a:buNone/>
            </a:pPr>
            <a:endParaRPr lang="uk-UA" dirty="0" smtClean="0">
              <a:latin typeface="Times New Roman" panose="02020603050405020304" pitchFamily="18" charset="0"/>
              <a:cs typeface="Times New Roman" panose="02020603050405020304" pitchFamily="18" charset="0"/>
            </a:endParaRPr>
          </a:p>
          <a:p>
            <a:pPr>
              <a:buNone/>
            </a:pPr>
            <a:endParaRPr lang="ru-RU"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0" y="5103674"/>
            <a:ext cx="4572000" cy="368300"/>
          </a:xfrm>
          <a:prstGeom prst="rect">
            <a:avLst/>
          </a:prstGeom>
        </p:spPr>
        <p:txBody>
          <a:bodyPr>
            <a:spAutoFit/>
          </a:bodyPr>
          <a:lstStyle/>
          <a:p>
            <a:endParaRPr lang="ru-RU" dirty="0"/>
          </a:p>
        </p:txBody>
      </p:sp>
      <p:sp>
        <p:nvSpPr>
          <p:cNvPr id="7" name="Прямоугольник 6"/>
          <p:cNvSpPr/>
          <p:nvPr/>
        </p:nvSpPr>
        <p:spPr>
          <a:xfrm>
            <a:off x="4929190" y="5929330"/>
            <a:ext cx="240030" cy="368300"/>
          </a:xfrm>
          <a:prstGeom prst="rect">
            <a:avLst/>
          </a:prstGeom>
        </p:spPr>
        <p:txBody>
          <a:bodyPr wrap="none">
            <a:spAutoFit/>
          </a:bodyPr>
          <a:lstStyle/>
          <a:p>
            <a:r>
              <a:rPr lang="uk-UA" dirty="0" smtClean="0">
                <a:latin typeface="Times New Roman" panose="02020603050405020304" pitchFamily="18" charset="0"/>
                <a:cs typeface="Times New Roman" panose="02020603050405020304" pitchFamily="18" charset="0"/>
              </a:rPr>
              <a:t> </a:t>
            </a:r>
            <a:endParaRPr lang="ru-RU" dirty="0"/>
          </a:p>
        </p:txBody>
      </p:sp>
      <p:sp>
        <p:nvSpPr>
          <p:cNvPr id="2" name="Замещающее содержимое 1"/>
          <p:cNvSpPr/>
          <p:nvPr>
            <p:ph idx="1"/>
          </p:nvPr>
        </p:nvSpPr>
        <p:spPr/>
        <p:txBody>
          <a:bodyPr/>
          <a:p>
            <a:endParaRPr lang="ru-RU"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214810" y="5500702"/>
            <a:ext cx="4572000" cy="368300"/>
          </a:xfrm>
          <a:prstGeom prst="rect">
            <a:avLst/>
          </a:prstGeom>
        </p:spPr>
        <p:txBody>
          <a:bodyPr>
            <a:spAutoFit/>
          </a:bodyPr>
          <a:lstStyle/>
          <a:p>
            <a:r>
              <a:rPr lang="uk-UA" dirty="0" smtClean="0">
                <a:latin typeface="Times New Roman" panose="02020603050405020304" pitchFamily="18" charset="0"/>
                <a:cs typeface="Times New Roman" panose="02020603050405020304" pitchFamily="18" charset="0"/>
              </a:rPr>
              <a:t>                         </a:t>
            </a:r>
            <a:endParaRPr lang="ru-RU" dirty="0"/>
          </a:p>
        </p:txBody>
      </p:sp>
      <p:sp>
        <p:nvSpPr>
          <p:cNvPr id="2" name="Замещающее содержимое 1"/>
          <p:cNvSpPr/>
          <p:nvPr>
            <p:ph idx="1"/>
          </p:nvPr>
        </p:nvSpPr>
        <p:spPr/>
        <p:txBody>
          <a:bodyPr/>
          <a:p>
            <a:endParaRPr lang="ru-RU"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uk-UA" dirty="0" smtClean="0"/>
              <a:t> </a:t>
            </a:r>
            <a:r>
              <a:rPr lang="uk-UA" dirty="0" smtClean="0">
                <a:latin typeface="Times New Roman" panose="02020603050405020304" pitchFamily="18" charset="0"/>
                <a:cs typeface="Times New Roman" panose="02020603050405020304" pitchFamily="18" charset="0"/>
              </a:rPr>
              <a:t>Нормативні документи</a:t>
            </a:r>
            <a:endParaRPr lang="ru-RU"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214282" y="1000108"/>
            <a:ext cx="8715436" cy="5643602"/>
          </a:xfrm>
        </p:spPr>
        <p:txBody>
          <a:bodyPr>
            <a:normAutofit fontScale="25000" lnSpcReduction="20000"/>
          </a:bodyPr>
          <a:lstStyle/>
          <a:p>
            <a:pPr fontAlgn="base"/>
            <a:r>
              <a:rPr lang="ru-RU" sz="6400" b="1" dirty="0" err="1" smtClean="0">
                <a:latin typeface="Times New Roman" panose="02020603050405020304" pitchFamily="18" charset="0"/>
                <a:cs typeface="Times New Roman" panose="02020603050405020304" pitchFamily="18" charset="0"/>
              </a:rPr>
              <a:t>Базовий</a:t>
            </a:r>
            <a:r>
              <a:rPr lang="ru-RU" sz="6400" b="1" dirty="0" smtClean="0">
                <a:latin typeface="Times New Roman" panose="02020603050405020304" pitchFamily="18" charset="0"/>
                <a:cs typeface="Times New Roman" panose="02020603050405020304" pitchFamily="18" charset="0"/>
              </a:rPr>
              <a:t> компонент </a:t>
            </a:r>
            <a:r>
              <a:rPr lang="ru-RU" sz="6400" b="1" dirty="0" err="1" smtClean="0">
                <a:latin typeface="Times New Roman" panose="02020603050405020304" pitchFamily="18" charset="0"/>
                <a:cs typeface="Times New Roman" panose="02020603050405020304" pitchFamily="18" charset="0"/>
              </a:rPr>
              <a:t>дошкільної</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освіти</a:t>
            </a:r>
            <a:r>
              <a:rPr lang="ru-RU" sz="6400" b="1" dirty="0" smtClean="0">
                <a:latin typeface="Times New Roman" panose="02020603050405020304" pitchFamily="18" charset="0"/>
                <a:cs typeface="Times New Roman" panose="02020603050405020304" pitchFamily="18" charset="0"/>
              </a:rPr>
              <a:t> (наказ МОН </a:t>
            </a:r>
            <a:r>
              <a:rPr lang="ru-RU" sz="6400" b="1" dirty="0" err="1" smtClean="0">
                <a:latin typeface="Times New Roman" panose="02020603050405020304" pitchFamily="18" charset="0"/>
                <a:cs typeface="Times New Roman" panose="02020603050405020304" pitchFamily="18" charset="0"/>
              </a:rPr>
              <a:t>від</a:t>
            </a:r>
            <a:r>
              <a:rPr lang="ru-RU" sz="6400" b="1" dirty="0" smtClean="0">
                <a:latin typeface="Times New Roman" panose="02020603050405020304" pitchFamily="18" charset="0"/>
                <a:cs typeface="Times New Roman" panose="02020603050405020304" pitchFamily="18" charset="0"/>
              </a:rPr>
              <a:t> 12.01.2021 № 33) </a:t>
            </a:r>
            <a:endParaRPr lang="en-US" sz="6400" b="1" dirty="0" smtClean="0">
              <a:latin typeface="Times New Roman" panose="02020603050405020304" pitchFamily="18" charset="0"/>
              <a:cs typeface="Times New Roman" panose="02020603050405020304" pitchFamily="18" charset="0"/>
            </a:endParaRPr>
          </a:p>
          <a:p>
            <a:pPr marL="0" indent="0" fontAlgn="base">
              <a:buNone/>
            </a:pPr>
            <a:r>
              <a:rPr lang="en-US" sz="6400" b="1" u="sng" dirty="0" smtClean="0">
                <a:latin typeface="Times New Roman" panose="02020603050405020304" pitchFamily="18" charset="0"/>
                <a:cs typeface="Times New Roman" panose="02020603050405020304" pitchFamily="18" charset="0"/>
                <a:hlinkClick r:id="rId1"/>
              </a:rPr>
              <a:t>https://mon.gov.ua/storage/app/media/rizne/2021/12.01/Pro_novu_redaktsiyu%20Bazovoho%20komponenta%20doshkilnoyi%20osvity.pdf</a:t>
            </a:r>
            <a:endParaRPr lang="en-US" sz="6400" b="1" dirty="0" smtClean="0">
              <a:latin typeface="Times New Roman" panose="02020603050405020304" pitchFamily="18" charset="0"/>
              <a:cs typeface="Times New Roman" panose="02020603050405020304" pitchFamily="18" charset="0"/>
            </a:endParaRPr>
          </a:p>
          <a:p>
            <a:pPr fontAlgn="base"/>
            <a:br>
              <a:rPr lang="en-US" sz="6400" b="1" dirty="0" smtClean="0">
                <a:latin typeface="Times New Roman" panose="02020603050405020304" pitchFamily="18" charset="0"/>
                <a:cs typeface="Times New Roman" panose="02020603050405020304" pitchFamily="18" charset="0"/>
              </a:rPr>
            </a:br>
            <a:r>
              <a:rPr lang="ru-RU" sz="6400" b="1" dirty="0" err="1" smtClean="0">
                <a:latin typeface="Times New Roman" panose="02020603050405020304" pitchFamily="18" charset="0"/>
                <a:cs typeface="Times New Roman" panose="02020603050405020304" pitchFamily="18" charset="0"/>
              </a:rPr>
              <a:t>Щодо</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методичних</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рекомендацій</a:t>
            </a:r>
            <a:r>
              <a:rPr lang="ru-RU" sz="6400" b="1" dirty="0" smtClean="0">
                <a:latin typeface="Times New Roman" panose="02020603050405020304" pitchFamily="18" charset="0"/>
                <a:cs typeface="Times New Roman" panose="02020603050405020304" pitchFamily="18" charset="0"/>
              </a:rPr>
              <a:t> до </a:t>
            </a:r>
            <a:r>
              <a:rPr lang="ru-RU" sz="6400" b="1" dirty="0" err="1" smtClean="0">
                <a:latin typeface="Times New Roman" panose="02020603050405020304" pitchFamily="18" charset="0"/>
                <a:cs typeface="Times New Roman" panose="02020603050405020304" pitchFamily="18" charset="0"/>
              </a:rPr>
              <a:t>оновленого</a:t>
            </a:r>
            <a:r>
              <a:rPr lang="ru-RU" sz="6400" b="1" dirty="0" smtClean="0">
                <a:latin typeface="Times New Roman" panose="02020603050405020304" pitchFamily="18" charset="0"/>
                <a:cs typeface="Times New Roman" panose="02020603050405020304" pitchFamily="18" charset="0"/>
              </a:rPr>
              <a:t> Базового компонента </a:t>
            </a:r>
            <a:r>
              <a:rPr lang="ru-RU" sz="6400" b="1" dirty="0" err="1" smtClean="0">
                <a:latin typeface="Times New Roman" panose="02020603050405020304" pitchFamily="18" charset="0"/>
                <a:cs typeface="Times New Roman" panose="02020603050405020304" pitchFamily="18" charset="0"/>
              </a:rPr>
              <a:t>дошкільної</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освіти</a:t>
            </a:r>
            <a:r>
              <a:rPr lang="ru-RU" sz="6400" b="1" dirty="0" smtClean="0">
                <a:latin typeface="Times New Roman" panose="02020603050405020304" pitchFamily="18" charset="0"/>
                <a:cs typeface="Times New Roman" panose="02020603050405020304" pitchFamily="18" charset="0"/>
              </a:rPr>
              <a:t> (лист МОН </a:t>
            </a:r>
            <a:r>
              <a:rPr lang="ru-RU" sz="6400" b="1" dirty="0" err="1" smtClean="0">
                <a:latin typeface="Times New Roman" panose="02020603050405020304" pitchFamily="18" charset="0"/>
                <a:cs typeface="Times New Roman" panose="02020603050405020304" pitchFamily="18" charset="0"/>
              </a:rPr>
              <a:t>від</a:t>
            </a:r>
            <a:r>
              <a:rPr lang="ru-RU" sz="6400" b="1" dirty="0" smtClean="0">
                <a:latin typeface="Times New Roman" panose="02020603050405020304" pitchFamily="18" charset="0"/>
                <a:cs typeface="Times New Roman" panose="02020603050405020304" pitchFamily="18" charset="0"/>
              </a:rPr>
              <a:t> 16.03.2021 № 1/9-148) </a:t>
            </a:r>
            <a:endParaRPr lang="ru-RU" sz="6400" b="1" dirty="0" smtClean="0">
              <a:latin typeface="Times New Roman" panose="02020603050405020304" pitchFamily="18" charset="0"/>
              <a:cs typeface="Times New Roman" panose="02020603050405020304" pitchFamily="18" charset="0"/>
            </a:endParaRPr>
          </a:p>
          <a:p>
            <a:pPr marL="0" indent="0">
              <a:buNone/>
            </a:pPr>
            <a:r>
              <a:rPr lang="en-US" sz="6400" b="1" u="sng" dirty="0" smtClean="0">
                <a:latin typeface="Times New Roman" panose="02020603050405020304" pitchFamily="18" charset="0"/>
                <a:cs typeface="Times New Roman" panose="02020603050405020304" pitchFamily="18" charset="0"/>
                <a:hlinkClick r:id="rId2"/>
              </a:rPr>
              <a:t>https://mon.gov.ua/ua/npa/shodo-metodichnih-rekomendacij-do-onovlenogo-bazovogo-komponenta-doshkilnoyi-osviti</a:t>
            </a:r>
            <a:endParaRPr lang="en-US" sz="6400" b="1" dirty="0" smtClean="0">
              <a:latin typeface="Times New Roman" panose="02020603050405020304" pitchFamily="18" charset="0"/>
              <a:cs typeface="Times New Roman" panose="02020603050405020304" pitchFamily="18" charset="0"/>
            </a:endParaRPr>
          </a:p>
          <a:p>
            <a:pPr fontAlgn="base">
              <a:buNone/>
            </a:pPr>
            <a:endParaRPr lang="en-US" sz="6400" b="1" dirty="0" smtClean="0">
              <a:latin typeface="Times New Roman" panose="02020603050405020304" pitchFamily="18" charset="0"/>
              <a:cs typeface="Times New Roman" panose="02020603050405020304" pitchFamily="18" charset="0"/>
            </a:endParaRPr>
          </a:p>
          <a:p>
            <a:pPr fontAlgn="base"/>
            <a:br>
              <a:rPr lang="en-US" sz="6400" b="1" dirty="0" smtClean="0">
                <a:latin typeface="Times New Roman" panose="02020603050405020304" pitchFamily="18" charset="0"/>
                <a:cs typeface="Times New Roman" panose="02020603050405020304" pitchFamily="18" charset="0"/>
              </a:rPr>
            </a:br>
            <a:r>
              <a:rPr lang="ru-RU" sz="6400" b="1" dirty="0" smtClean="0">
                <a:latin typeface="Times New Roman" panose="02020603050405020304" pitchFamily="18" charset="0"/>
                <a:cs typeface="Times New Roman" panose="02020603050405020304" pitchFamily="18" charset="0"/>
              </a:rPr>
              <a:t>Про </a:t>
            </a:r>
            <a:r>
              <a:rPr lang="ru-RU" sz="6400" b="1" dirty="0" err="1" smtClean="0">
                <a:latin typeface="Times New Roman" panose="02020603050405020304" pitchFamily="18" charset="0"/>
                <a:cs typeface="Times New Roman" panose="02020603050405020304" pitchFamily="18" charset="0"/>
              </a:rPr>
              <a:t>затвердження</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Методичних</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рекомендацій</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щодо</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створення</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змісту</a:t>
            </a:r>
            <a:r>
              <a:rPr lang="ru-RU" sz="6400" b="1" dirty="0" smtClean="0">
                <a:latin typeface="Times New Roman" panose="02020603050405020304" pitchFamily="18" charset="0"/>
                <a:cs typeface="Times New Roman" panose="02020603050405020304" pitchFamily="18" charset="0"/>
              </a:rPr>
              <a:t> та </a:t>
            </a:r>
            <a:r>
              <a:rPr lang="ru-RU" sz="6400" b="1" dirty="0" err="1" smtClean="0">
                <a:latin typeface="Times New Roman" panose="02020603050405020304" pitchFamily="18" charset="0"/>
                <a:cs typeface="Times New Roman" panose="02020603050405020304" pitchFamily="18" charset="0"/>
              </a:rPr>
              <a:t>завантаження</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е-портфоліо</a:t>
            </a:r>
            <a:r>
              <a:rPr lang="ru-RU" sz="6400" b="1" dirty="0" smtClean="0">
                <a:latin typeface="Times New Roman" panose="02020603050405020304" pitchFamily="18" charset="0"/>
                <a:cs typeface="Times New Roman" panose="02020603050405020304" pitchFamily="18" charset="0"/>
              </a:rPr>
              <a:t> (</a:t>
            </a:r>
            <a:r>
              <a:rPr lang="ru-RU" sz="6400" b="1" u="sng" dirty="0" smtClean="0">
                <a:latin typeface="Times New Roman" panose="02020603050405020304" pitchFamily="18" charset="0"/>
                <a:cs typeface="Times New Roman" panose="02020603050405020304" pitchFamily="18" charset="0"/>
                <a:hlinkClick r:id="rId3"/>
              </a:rPr>
              <a:t>наказ МОН </a:t>
            </a:r>
            <a:r>
              <a:rPr lang="ru-RU" sz="6400" b="1" u="sng" dirty="0" err="1" smtClean="0">
                <a:latin typeface="Times New Roman" panose="02020603050405020304" pitchFamily="18" charset="0"/>
                <a:cs typeface="Times New Roman" panose="02020603050405020304" pitchFamily="18" charset="0"/>
                <a:hlinkClick r:id="rId3"/>
              </a:rPr>
              <a:t>від</a:t>
            </a:r>
            <a:r>
              <a:rPr lang="ru-RU" sz="6400" b="1" u="sng" dirty="0" smtClean="0">
                <a:latin typeface="Times New Roman" panose="02020603050405020304" pitchFamily="18" charset="0"/>
                <a:cs typeface="Times New Roman" panose="02020603050405020304" pitchFamily="18" charset="0"/>
                <a:hlinkClick r:id="rId3"/>
              </a:rPr>
              <a:t> 30.05.2019 № 755</a:t>
            </a:r>
            <a:r>
              <a:rPr lang="ru-RU" sz="6400" b="1" dirty="0" smtClean="0">
                <a:latin typeface="Times New Roman" panose="02020603050405020304" pitchFamily="18" charset="0"/>
                <a:cs typeface="Times New Roman" panose="02020603050405020304" pitchFamily="18" charset="0"/>
              </a:rPr>
              <a:t>)</a:t>
            </a:r>
            <a:endParaRPr lang="ru-RU" sz="6400" b="1" dirty="0" smtClean="0">
              <a:latin typeface="Times New Roman" panose="02020603050405020304" pitchFamily="18" charset="0"/>
              <a:cs typeface="Times New Roman" panose="02020603050405020304" pitchFamily="18" charset="0"/>
            </a:endParaRPr>
          </a:p>
          <a:p>
            <a:pPr fontAlgn="base"/>
            <a:endParaRPr lang="ru-RU" sz="6400" b="1" dirty="0" smtClean="0">
              <a:latin typeface="Times New Roman" panose="02020603050405020304" pitchFamily="18" charset="0"/>
              <a:cs typeface="Times New Roman" panose="02020603050405020304" pitchFamily="18" charset="0"/>
            </a:endParaRPr>
          </a:p>
          <a:p>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«Про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забезпечення</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психологічного</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супроводу</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учасників</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освітнього</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процесу</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в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умовах</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воєнного</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стану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вУкраїні</a:t>
            </a:r>
            <a:r>
              <a:rPr lang="ru-RU" sz="6400" b="1" dirty="0"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a:t>
            </a:r>
            <a:r>
              <a:rPr lang="ru-RU" sz="6400" b="1" u="sng" dirty="0"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лист МОН N 1/3737-22 </a:t>
            </a:r>
            <a:r>
              <a:rPr lang="ru-RU" sz="6400" b="1" u="sng" dirty="0" err="1"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від</a:t>
            </a:r>
            <a:r>
              <a:rPr lang="ru-RU" sz="6400" b="1" u="sng" dirty="0"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rPr>
              <a:t> 29.03. 2022</a:t>
            </a:r>
            <a:endParaRPr lang="ru-RU" sz="6400" b="1" u="sng" dirty="0" smtClean="0">
              <a:solidFill>
                <a:schemeClr val="accent2"/>
              </a:solidFill>
              <a:latin typeface="Times New Roman" panose="02020603050405020304" pitchFamily="18" charset="0"/>
              <a:ea typeface="Calibri" panose="020F0502020204030204" pitchFamily="34" charset="0"/>
              <a:cs typeface="Times New Roman" panose="02020603050405020304" pitchFamily="18" charset="0"/>
            </a:endParaRPr>
          </a:p>
          <a:p>
            <a:pPr algn="just" eaLnBrk="0" fontAlgn="base" hangingPunct="0">
              <a:spcBef>
                <a:spcPct val="0"/>
              </a:spcBef>
              <a:spcAft>
                <a:spcPct val="0"/>
              </a:spcAft>
            </a:pPr>
            <a:r>
              <a:rPr lang="uk-UA"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Положення про атестацію педагогічних працівників </a:t>
            </a:r>
            <a:r>
              <a:rPr lang="en-US"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hlinkClick r:id="rId4"/>
              </a:rPr>
              <a:t>https://zakon.rada.gov.ua/laws/show/z1649-22#n22</a:t>
            </a:r>
            <a:r>
              <a:rPr lang="uk-UA"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a:t>
            </a:r>
            <a:endParaRPr lang="uk-UA"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eaLnBrk="0" fontAlgn="base" hangingPunct="0">
              <a:spcBef>
                <a:spcPct val="0"/>
              </a:spcBef>
              <a:spcAft>
                <a:spcPct val="0"/>
              </a:spcAft>
            </a:pPr>
            <a:endParaRPr lang="uk-UA"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a:p>
            <a:pPr algn="just" eaLnBrk="0" fontAlgn="base" hangingPunct="0">
              <a:spcBef>
                <a:spcPct val="0"/>
              </a:spcBef>
              <a:spcAft>
                <a:spcPct val="0"/>
              </a:spcAft>
            </a:pPr>
            <a:r>
              <a:rPr lang="ru-RU" sz="6400" b="1" dirty="0" smtClean="0">
                <a:latin typeface="Times New Roman" panose="02020603050405020304" pitchFamily="18" charset="0"/>
                <a:cs typeface="Times New Roman" panose="02020603050405020304" pitchFamily="18" charset="0"/>
              </a:rPr>
              <a:t>Постанова </a:t>
            </a:r>
            <a:r>
              <a:rPr lang="ru-RU" sz="6400" b="1" dirty="0" err="1" smtClean="0">
                <a:latin typeface="Times New Roman" panose="02020603050405020304" pitchFamily="18" charset="0"/>
                <a:cs typeface="Times New Roman" panose="02020603050405020304" pitchFamily="18" charset="0"/>
              </a:rPr>
              <a:t>Кабінету</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Міністрів</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України</a:t>
            </a:r>
            <a:r>
              <a:rPr lang="ru-RU" sz="6400" b="1" dirty="0" smtClean="0">
                <a:latin typeface="Times New Roman" panose="02020603050405020304" pitchFamily="18" charset="0"/>
                <a:cs typeface="Times New Roman" panose="02020603050405020304" pitchFamily="18" charset="0"/>
              </a:rPr>
              <a:t> № 800 “</a:t>
            </a:r>
            <a:r>
              <a:rPr lang="ru-RU" sz="6400" b="1" dirty="0" err="1" smtClean="0">
                <a:latin typeface="Times New Roman" panose="02020603050405020304" pitchFamily="18" charset="0"/>
                <a:cs typeface="Times New Roman" panose="02020603050405020304" pitchFamily="18" charset="0"/>
              </a:rPr>
              <a:t>Деякі</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питання</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підвищення</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кваліфікації</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педагогічних</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і</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науково-педагогічних</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працівників</a:t>
            </a:r>
            <a:r>
              <a:rPr lang="ru-RU" sz="6400" b="1" dirty="0" smtClean="0">
                <a:latin typeface="Times New Roman" panose="02020603050405020304" pitchFamily="18" charset="0"/>
                <a:cs typeface="Times New Roman" panose="02020603050405020304" pitchFamily="18" charset="0"/>
              </a:rPr>
              <a:t>” </a:t>
            </a:r>
            <a:r>
              <a:rPr lang="en-US" sz="6400" b="1" dirty="0" smtClean="0">
                <a:latin typeface="Times New Roman" panose="02020603050405020304" pitchFamily="18" charset="0"/>
                <a:cs typeface="Times New Roman" panose="02020603050405020304" pitchFamily="18" charset="0"/>
                <a:hlinkClick r:id="rId5"/>
              </a:rPr>
              <a:t>https://sqe.gov.ua/law/postanova-kabinetu-ministriv-ukrain-52/</a:t>
            </a:r>
            <a:r>
              <a:rPr lang="uk-UA" sz="6400" b="1" dirty="0" smtClean="0">
                <a:latin typeface="Times New Roman" panose="02020603050405020304" pitchFamily="18" charset="0"/>
                <a:cs typeface="Times New Roman" panose="02020603050405020304" pitchFamily="18" charset="0"/>
              </a:rPr>
              <a:t> </a:t>
            </a:r>
            <a:endParaRPr lang="uk-UA" sz="6400" b="1" dirty="0" smtClean="0">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6400" b="1" dirty="0" smtClean="0">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ru-RU" sz="6400" b="1" dirty="0" err="1" smtClean="0">
                <a:latin typeface="Times New Roman" panose="02020603050405020304" pitchFamily="18" charset="0"/>
                <a:cs typeface="Times New Roman" panose="02020603050405020304" pitchFamily="18" charset="0"/>
              </a:rPr>
              <a:t>Санітарний</a:t>
            </a:r>
            <a:r>
              <a:rPr lang="ru-RU" sz="6400" b="1" dirty="0" smtClean="0">
                <a:latin typeface="Times New Roman" panose="02020603050405020304" pitchFamily="18" charset="0"/>
                <a:cs typeface="Times New Roman" panose="02020603050405020304" pitchFamily="18" charset="0"/>
              </a:rPr>
              <a:t>  регламент для </a:t>
            </a:r>
            <a:r>
              <a:rPr lang="ru-RU" sz="6400" b="1" dirty="0" err="1" smtClean="0">
                <a:latin typeface="Times New Roman" panose="02020603050405020304" pitchFamily="18" charset="0"/>
                <a:cs typeface="Times New Roman" panose="02020603050405020304" pitchFamily="18" charset="0"/>
              </a:rPr>
              <a:t>дошкільних</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навчальних</a:t>
            </a:r>
            <a:r>
              <a:rPr lang="ru-RU" sz="6400" b="1" dirty="0" smtClean="0">
                <a:latin typeface="Times New Roman" panose="02020603050405020304" pitchFamily="18" charset="0"/>
                <a:cs typeface="Times New Roman" panose="02020603050405020304" pitchFamily="18" charset="0"/>
              </a:rPr>
              <a:t> </a:t>
            </a:r>
            <a:r>
              <a:rPr lang="ru-RU" sz="6400" b="1" dirty="0" err="1" smtClean="0">
                <a:latin typeface="Times New Roman" panose="02020603050405020304" pitchFamily="18" charset="0"/>
                <a:cs typeface="Times New Roman" panose="02020603050405020304" pitchFamily="18" charset="0"/>
              </a:rPr>
              <a:t>закладів</a:t>
            </a:r>
            <a:r>
              <a:rPr lang="ru-RU" sz="6400" b="1" dirty="0" smtClean="0">
                <a:latin typeface="Times New Roman" panose="02020603050405020304" pitchFamily="18" charset="0"/>
                <a:cs typeface="Times New Roman" panose="02020603050405020304" pitchFamily="18" charset="0"/>
              </a:rPr>
              <a:t> </a:t>
            </a:r>
            <a:r>
              <a:rPr lang="en-US" sz="6400" b="1" dirty="0" smtClean="0">
                <a:latin typeface="Times New Roman" panose="02020603050405020304" pitchFamily="18" charset="0"/>
                <a:cs typeface="Times New Roman" panose="02020603050405020304" pitchFamily="18" charset="0"/>
                <a:hlinkClick r:id="rId6"/>
              </a:rPr>
              <a:t>https://zakon.rada.gov.ua/laws/show/z0563-16#Text</a:t>
            </a:r>
            <a:r>
              <a:rPr lang="uk-UA" sz="6400" b="1" dirty="0" smtClean="0">
                <a:latin typeface="Times New Roman" panose="02020603050405020304" pitchFamily="18" charset="0"/>
                <a:cs typeface="Times New Roman" panose="02020603050405020304" pitchFamily="18" charset="0"/>
              </a:rPr>
              <a:t> </a:t>
            </a:r>
            <a:endParaRPr lang="uk-UA" sz="6400" b="1" dirty="0" smtClean="0">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endParaRPr lang="uk-UA" sz="6400" b="1" dirty="0" smtClean="0">
              <a:latin typeface="Times New Roman" panose="02020603050405020304" pitchFamily="18" charset="0"/>
              <a:cs typeface="Times New Roman" panose="02020603050405020304" pitchFamily="18" charset="0"/>
            </a:endParaRPr>
          </a:p>
          <a:p>
            <a:pPr eaLnBrk="0" fontAlgn="base" hangingPunct="0">
              <a:spcBef>
                <a:spcPct val="0"/>
              </a:spcBef>
              <a:spcAft>
                <a:spcPct val="0"/>
              </a:spcAft>
            </a:pP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Професійний</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стандарт </a:t>
            </a:r>
            <a:r>
              <a:rPr lang="ru-RU" sz="6400" b="1" dirty="0" err="1"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вихователя</a:t>
            </a:r>
            <a:r>
              <a:rPr lang="ru-RU" sz="6400" b="1" dirty="0" smtClean="0">
                <a:solidFill>
                  <a:prstClr val="black"/>
                </a:solidFill>
                <a:latin typeface="Times New Roman" panose="02020603050405020304" pitchFamily="18" charset="0"/>
                <a:ea typeface="Calibri" panose="020F0502020204030204" pitchFamily="34" charset="0"/>
                <a:cs typeface="Times New Roman" panose="02020603050405020304" pitchFamily="18" charset="0"/>
              </a:rPr>
              <a:t> ЗДО </a:t>
            </a:r>
            <a:r>
              <a:rPr lang="en-US" sz="6400" b="1" dirty="0" smtClean="0">
                <a:latin typeface="Times New Roman" panose="02020603050405020304" pitchFamily="18" charset="0"/>
                <a:cs typeface="Times New Roman" panose="02020603050405020304" pitchFamily="18" charset="0"/>
                <a:hlinkClick r:id="rId7"/>
              </a:rPr>
              <a:t>https://mon.gov.ua/npa/pro-zatverdzhennya-profesijnogo-standartu-vihovatel-zakladu-doshkilnoyi-osviti</a:t>
            </a:r>
            <a:r>
              <a:rPr lang="uk-UA" sz="6400" b="1" dirty="0" smtClean="0">
                <a:latin typeface="Times New Roman" panose="02020603050405020304" pitchFamily="18" charset="0"/>
                <a:cs typeface="Times New Roman" panose="02020603050405020304" pitchFamily="18" charset="0"/>
              </a:rPr>
              <a:t> </a:t>
            </a:r>
            <a:endParaRPr lang="uk-UA" sz="6400" b="1" dirty="0" smtClean="0">
              <a:latin typeface="Times New Roman" panose="02020603050405020304" pitchFamily="18" charset="0"/>
              <a:cs typeface="Times New Roman" panose="02020603050405020304" pitchFamily="18" charset="0"/>
            </a:endParaRPr>
          </a:p>
          <a:p>
            <a:pPr marL="0" indent="0">
              <a:buNone/>
            </a:pPr>
            <a:br>
              <a:rPr lang="ru-RU" dirty="0" smtClean="0"/>
            </a:br>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45" y="461010"/>
            <a:ext cx="8065770" cy="534670"/>
          </a:xfrm>
        </p:spPr>
        <p:txBody>
          <a:bodyPr>
            <a:normAutofit fontScale="90000"/>
          </a:bodyPr>
          <a:lstStyle/>
          <a:p>
            <a:r>
              <a:rPr lang="uk-UA" sz="3100" b="1" dirty="0" smtClean="0">
                <a:latin typeface="Times New Roman" panose="02020603050405020304" pitchFamily="18" charset="0"/>
                <a:cs typeface="Times New Roman" panose="02020603050405020304" pitchFamily="18" charset="0"/>
              </a:rPr>
              <a:t>Система заходів з метою поширення власного досвіду за 2026-2030 </a:t>
            </a:r>
            <a:r>
              <a:rPr lang="uk-UA" sz="3100" b="1" dirty="0" err="1" smtClean="0">
                <a:latin typeface="Times New Roman" panose="02020603050405020304" pitchFamily="18" charset="0"/>
                <a:cs typeface="Times New Roman" panose="02020603050405020304" pitchFamily="18" charset="0"/>
              </a:rPr>
              <a:t>н.р</a:t>
            </a:r>
            <a:r>
              <a:rPr lang="uk-UA" sz="3100" b="1" dirty="0" smtClean="0">
                <a:latin typeface="Times New Roman" panose="02020603050405020304" pitchFamily="18" charset="0"/>
                <a:cs typeface="Times New Roman" panose="02020603050405020304" pitchFamily="18" charset="0"/>
              </a:rPr>
              <a:t>.:</a:t>
            </a:r>
            <a:br>
              <a:rPr lang="uk-UA" b="1" dirty="0" smtClean="0">
                <a:solidFill>
                  <a:schemeClr val="accent6">
                    <a:lumMod val="75000"/>
                  </a:schemeClr>
                </a:solidFill>
                <a:latin typeface="Times New Roman" panose="02020603050405020304" pitchFamily="18" charset="0"/>
                <a:cs typeface="Times New Roman" panose="02020603050405020304" pitchFamily="18" charset="0"/>
              </a:rPr>
            </a:br>
            <a:endParaRPr lang="ru-RU" dirty="0"/>
          </a:p>
        </p:txBody>
      </p:sp>
      <p:sp>
        <p:nvSpPr>
          <p:cNvPr id="3" name="Содержимое 2"/>
          <p:cNvSpPr>
            <a:spLocks noGrp="1"/>
          </p:cNvSpPr>
          <p:nvPr>
            <p:ph idx="1"/>
          </p:nvPr>
        </p:nvSpPr>
        <p:spPr>
          <a:xfrm>
            <a:off x="457200" y="928670"/>
            <a:ext cx="8229600" cy="5929330"/>
          </a:xfrm>
        </p:spPr>
        <p:txBody>
          <a:bodyPr>
            <a:normAutofit/>
          </a:bodyPr>
          <a:lstStyle/>
          <a:p>
            <a:pPr>
              <a:buNone/>
            </a:pPr>
            <a:r>
              <a:rPr lang="uk-UA" sz="2000" b="1" dirty="0" smtClean="0">
                <a:latin typeface="Times New Roman" panose="02020603050405020304" pitchFamily="18" charset="0"/>
                <a:cs typeface="Times New Roman" panose="02020603050405020304" pitchFamily="18" charset="0"/>
              </a:rPr>
              <a:t>1. З досвіду роботи </a:t>
            </a:r>
            <a:r>
              <a:rPr lang="uk-UA" sz="2000" b="1" dirty="0" err="1" smtClean="0">
                <a:latin typeface="Times New Roman" panose="02020603050405020304" pitchFamily="18" charset="0"/>
                <a:cs typeface="Times New Roman" panose="02020603050405020304" pitchFamily="18" charset="0"/>
              </a:rPr>
              <a:t>Рудніченко</a:t>
            </a:r>
            <a:r>
              <a:rPr lang="uk-UA" sz="2000" b="1" dirty="0" smtClean="0">
                <a:latin typeface="Times New Roman" panose="02020603050405020304" pitchFamily="18" charset="0"/>
                <a:cs typeface="Times New Roman" panose="02020603050405020304" pitchFamily="18" charset="0"/>
              </a:rPr>
              <a:t> О.О.</a:t>
            </a:r>
            <a:endParaRPr lang="uk-UA" sz="2000" b="1" dirty="0" smtClean="0">
              <a:latin typeface="Times New Roman" panose="02020603050405020304" pitchFamily="18" charset="0"/>
              <a:cs typeface="Times New Roman" panose="02020603050405020304" pitchFamily="18" charset="0"/>
            </a:endParaRPr>
          </a:p>
          <a:p>
            <a:pPr>
              <a:buNone/>
            </a:pPr>
            <a:r>
              <a:rPr lang="en-US" sz="2000" dirty="0" smtClean="0">
                <a:solidFill>
                  <a:srgbClr val="FFC000"/>
                </a:solidFill>
                <a:latin typeface="Times New Roman" panose="02020603050405020304" pitchFamily="18" charset="0"/>
                <a:cs typeface="Times New Roman" panose="02020603050405020304" pitchFamily="18" charset="0"/>
                <a:hlinkClick r:id="rId1"/>
              </a:rPr>
              <a:t>https://fs06.vseosvita.ua/o/06019qdo-3db5.pptx</a:t>
            </a:r>
            <a:r>
              <a:rPr lang="uk-UA" sz="2000" b="1" dirty="0" smtClean="0">
                <a:latin typeface="Times New Roman" panose="02020603050405020304" pitchFamily="18" charset="0"/>
                <a:cs typeface="Times New Roman" panose="02020603050405020304" pitchFamily="18" charset="0"/>
              </a:rPr>
              <a:t> </a:t>
            </a:r>
            <a:endParaRPr lang="uk-UA" sz="2000" b="1" dirty="0" smtClean="0">
              <a:latin typeface="Times New Roman" panose="02020603050405020304" pitchFamily="18" charset="0"/>
              <a:cs typeface="Times New Roman" panose="02020603050405020304" pitchFamily="18" charset="0"/>
            </a:endParaRPr>
          </a:p>
          <a:p>
            <a:pPr>
              <a:buNone/>
            </a:pPr>
            <a:r>
              <a:rPr lang="uk-UA" sz="2000" b="1" dirty="0" smtClean="0">
                <a:latin typeface="Times New Roman" panose="02020603050405020304" pitchFamily="18" charset="0"/>
                <a:cs typeface="Times New Roman" panose="02020603050405020304" pitchFamily="18" charset="0"/>
              </a:rPr>
              <a:t>2. Особистий </a:t>
            </a:r>
            <a:r>
              <a:rPr lang="uk-UA" sz="2000" b="1" dirty="0" err="1" smtClean="0">
                <a:latin typeface="Times New Roman" panose="02020603050405020304" pitchFamily="18" charset="0"/>
                <a:cs typeface="Times New Roman" panose="02020603050405020304" pitchFamily="18" charset="0"/>
              </a:rPr>
              <a:t>блог</a:t>
            </a:r>
            <a:r>
              <a:rPr lang="uk-UA" sz="2000" b="1" dirty="0" smtClean="0">
                <a:latin typeface="Times New Roman" panose="02020603050405020304" pitchFamily="18" charset="0"/>
                <a:cs typeface="Times New Roman" panose="02020603050405020304" pitchFamily="18" charset="0"/>
              </a:rPr>
              <a:t>:</a:t>
            </a:r>
            <a:endParaRPr lang="uk-UA" sz="2000" b="1" dirty="0" smtClean="0">
              <a:latin typeface="Times New Roman" panose="02020603050405020304" pitchFamily="18" charset="0"/>
              <a:cs typeface="Times New Roman" panose="02020603050405020304" pitchFamily="18" charset="0"/>
            </a:endParaRPr>
          </a:p>
          <a:p>
            <a:pPr>
              <a:buNone/>
            </a:pPr>
            <a:r>
              <a:rPr lang="en-US" sz="2000" dirty="0" smtClean="0">
                <a:latin typeface="Times New Roman" panose="02020603050405020304" pitchFamily="18" charset="0"/>
                <a:cs typeface="Times New Roman" panose="02020603050405020304" pitchFamily="18" charset="0"/>
                <a:hlinkClick r:id="rId2"/>
              </a:rPr>
              <a:t>https://vseosvita.ua/user/id980290/blog</a:t>
            </a:r>
            <a:r>
              <a:rPr lang="uk-UA" sz="2000" dirty="0" smtClean="0">
                <a:latin typeface="Times New Roman" panose="02020603050405020304" pitchFamily="18" charset="0"/>
                <a:cs typeface="Times New Roman" panose="02020603050405020304" pitchFamily="18" charset="0"/>
                <a:sym typeface="+mn-ea"/>
              </a:rPr>
              <a:t> </a:t>
            </a:r>
            <a:endParaRPr lang="uk-UA" sz="2000" dirty="0" smtClean="0">
              <a:latin typeface="Times New Roman" panose="02020603050405020304" pitchFamily="18" charset="0"/>
              <a:cs typeface="Times New Roman" panose="02020603050405020304" pitchFamily="18" charset="0"/>
            </a:endParaRPr>
          </a:p>
          <a:p>
            <a:pPr>
              <a:buNone/>
            </a:pPr>
            <a:r>
              <a:rPr lang="uk-UA" sz="2000" b="1" dirty="0" smtClean="0">
                <a:latin typeface="Times New Roman" panose="02020603050405020304" pitchFamily="18" charset="0"/>
                <a:cs typeface="Times New Roman" panose="02020603050405020304" pitchFamily="18" charset="0"/>
              </a:rPr>
              <a:t>3. Група ЗДО </a:t>
            </a:r>
            <a:r>
              <a:rPr lang="uk-UA" sz="2000" b="1" dirty="0" err="1" smtClean="0">
                <a:latin typeface="Times New Roman" panose="02020603050405020304" pitchFamily="18" charset="0"/>
                <a:cs typeface="Times New Roman" panose="02020603050405020304" pitchFamily="18" charset="0"/>
              </a:rPr>
              <a:t>КТ</a:t>
            </a:r>
            <a:r>
              <a:rPr lang="uk-UA" sz="2000" b="1" dirty="0" smtClean="0">
                <a:latin typeface="Times New Roman" panose="02020603050405020304" pitchFamily="18" charset="0"/>
                <a:cs typeface="Times New Roman" panose="02020603050405020304" pitchFamily="18" charset="0"/>
              </a:rPr>
              <a:t> №26 : </a:t>
            </a:r>
            <a:endParaRPr lang="uk-UA" sz="2000" b="1" dirty="0" smtClean="0">
              <a:latin typeface="Times New Roman" panose="02020603050405020304" pitchFamily="18" charset="0"/>
              <a:cs typeface="Times New Roman" panose="02020603050405020304" pitchFamily="18" charset="0"/>
            </a:endParaRPr>
          </a:p>
          <a:p>
            <a:pPr marL="342900" lvl="2" indent="-342900">
              <a:buNone/>
            </a:pPr>
            <a:r>
              <a:rPr lang="en-US" sz="2000" dirty="0" smtClean="0">
                <a:solidFill>
                  <a:srgbClr val="00B0F0"/>
                </a:solidFill>
                <a:latin typeface="Times New Roman" panose="02020603050405020304" pitchFamily="18" charset="0"/>
                <a:cs typeface="Times New Roman" panose="02020603050405020304" pitchFamily="18" charset="0"/>
                <a:hlinkClick r:id="rId3"/>
              </a:rPr>
              <a:t>https://www.facebook.com/groups/469566153599151/user/100021264875634</a:t>
            </a:r>
            <a:endParaRPr lang="uk-UA" sz="2000" dirty="0" smtClean="0">
              <a:solidFill>
                <a:schemeClr val="accent6">
                  <a:lumMod val="75000"/>
                </a:schemeClr>
              </a:solidFill>
              <a:latin typeface="Times New Roman" panose="02020603050405020304" pitchFamily="18" charset="0"/>
              <a:cs typeface="Times New Roman" panose="02020603050405020304" pitchFamily="18" charset="0"/>
            </a:endParaRPr>
          </a:p>
          <a:p>
            <a:pPr marL="342900" lvl="2" indent="-342900">
              <a:buNone/>
            </a:pPr>
            <a:r>
              <a:rPr lang="uk-UA" altLang="ru-RU" sz="2000" b="1" dirty="0" smtClean="0">
                <a:latin typeface="Times New Roman" panose="02020603050405020304" pitchFamily="18" charset="0"/>
                <a:cs typeface="Times New Roman" panose="02020603050405020304" pitchFamily="18" charset="0"/>
              </a:rPr>
              <a:t>4</a:t>
            </a:r>
            <a:r>
              <a:rPr lang="ru-RU" sz="2000" b="1" dirty="0" smtClean="0">
                <a:solidFill>
                  <a:schemeClr val="tx1"/>
                </a:solidFill>
                <a:latin typeface="Times New Roman" panose="02020603050405020304" pitchFamily="18" charset="0"/>
                <a:cs typeface="Times New Roman" panose="02020603050405020304" pitchFamily="18" charset="0"/>
              </a:rPr>
              <a:t>. </a:t>
            </a:r>
            <a:r>
              <a:rPr lang="ru-RU" altLang="x-none" sz="2000" b="1" err="1">
                <a:solidFill>
                  <a:schemeClr val="tx1"/>
                </a:solidFill>
                <a:latin typeface="Times New Roman" panose="02020603050405020304" pitchFamily="18" charset="0"/>
                <a:cs typeface="Times New Roman" panose="02020603050405020304" pitchFamily="18" charset="0"/>
                <a:sym typeface="+mn-ea"/>
              </a:rPr>
              <a:t>Підсумкова</a:t>
            </a:r>
            <a:r>
              <a:rPr lang="ru-RU" altLang="x-none" sz="2000" b="1">
                <a:solidFill>
                  <a:schemeClr val="tx1"/>
                </a:solidFill>
                <a:latin typeface="Times New Roman" panose="02020603050405020304" pitchFamily="18" charset="0"/>
                <a:cs typeface="Times New Roman" panose="02020603050405020304" pitchFamily="18" charset="0"/>
                <a:sym typeface="+mn-ea"/>
              </a:rPr>
              <a:t> </a:t>
            </a:r>
            <a:r>
              <a:rPr lang="ru-RU" altLang="x-none" sz="2000" b="1" err="1">
                <a:solidFill>
                  <a:schemeClr val="tx1"/>
                </a:solidFill>
                <a:latin typeface="Times New Roman" panose="02020603050405020304" pitchFamily="18" charset="0"/>
                <a:cs typeface="Times New Roman" panose="02020603050405020304" pitchFamily="18" charset="0"/>
                <a:sym typeface="+mn-ea"/>
              </a:rPr>
              <a:t>самооцінка</a:t>
            </a:r>
            <a:r>
              <a:rPr lang="ru-RU" altLang="x-none" sz="2000" b="1">
                <a:solidFill>
                  <a:schemeClr val="tx1"/>
                </a:solidFill>
                <a:latin typeface="Times New Roman" panose="02020603050405020304" pitchFamily="18" charset="0"/>
                <a:cs typeface="Times New Roman" panose="02020603050405020304" pitchFamily="18" charset="0"/>
                <a:sym typeface="+mn-ea"/>
              </a:rPr>
              <a:t> </a:t>
            </a:r>
            <a:r>
              <a:rPr lang="ru-RU" altLang="x-none" sz="2000" b="1" err="1">
                <a:solidFill>
                  <a:schemeClr val="tx1"/>
                </a:solidFill>
                <a:latin typeface="Times New Roman" panose="02020603050405020304" pitchFamily="18" charset="0"/>
                <a:cs typeface="Times New Roman" panose="02020603050405020304" pitchFamily="18" charset="0"/>
                <a:sym typeface="+mn-ea"/>
              </a:rPr>
              <a:t>власної</a:t>
            </a:r>
            <a:r>
              <a:rPr lang="ru-RU" altLang="x-none" sz="2000" b="1">
                <a:solidFill>
                  <a:schemeClr val="tx1"/>
                </a:solidFill>
                <a:latin typeface="Times New Roman" panose="02020603050405020304" pitchFamily="18" charset="0"/>
                <a:cs typeface="Times New Roman" panose="02020603050405020304" pitchFamily="18" charset="0"/>
                <a:sym typeface="+mn-ea"/>
              </a:rPr>
              <a:t> </a:t>
            </a:r>
            <a:r>
              <a:rPr lang="ru-RU" altLang="x-none" sz="2000" b="1" err="1">
                <a:solidFill>
                  <a:schemeClr val="tx1"/>
                </a:solidFill>
                <a:latin typeface="Times New Roman" panose="02020603050405020304" pitchFamily="18" charset="0"/>
                <a:cs typeface="Times New Roman" panose="02020603050405020304" pitchFamily="18" charset="0"/>
                <a:sym typeface="+mn-ea"/>
              </a:rPr>
              <a:t>професійної</a:t>
            </a:r>
            <a:r>
              <a:rPr lang="ru-RU" altLang="x-none" sz="2000" b="1">
                <a:solidFill>
                  <a:schemeClr val="tx1"/>
                </a:solidFill>
                <a:latin typeface="Times New Roman" panose="02020603050405020304" pitchFamily="18" charset="0"/>
                <a:cs typeface="Times New Roman" panose="02020603050405020304" pitchFamily="18" charset="0"/>
                <a:sym typeface="+mn-ea"/>
              </a:rPr>
              <a:t> </a:t>
            </a:r>
            <a:r>
              <a:rPr lang="ru-RU" altLang="x-none" sz="2000" b="1" err="1">
                <a:solidFill>
                  <a:schemeClr val="tx1"/>
                </a:solidFill>
                <a:latin typeface="Times New Roman" panose="02020603050405020304" pitchFamily="18" charset="0"/>
                <a:cs typeface="Times New Roman" panose="02020603050405020304" pitchFamily="18" charset="0"/>
                <a:sym typeface="+mn-ea"/>
              </a:rPr>
              <a:t>діяльності</a:t>
            </a:r>
            <a:r>
              <a:rPr lang="ru-RU" altLang="x-none" sz="2000" b="1">
                <a:solidFill>
                  <a:schemeClr val="tx1"/>
                </a:solidFill>
                <a:latin typeface="Times New Roman" panose="02020603050405020304" pitchFamily="18" charset="0"/>
                <a:cs typeface="Times New Roman" panose="02020603050405020304" pitchFamily="18" charset="0"/>
                <a:sym typeface="+mn-ea"/>
              </a:rPr>
              <a:t> за </a:t>
            </a:r>
            <a:r>
              <a:rPr lang="ru-RU" altLang="x-none" sz="2000" b="1" err="1">
                <a:solidFill>
                  <a:schemeClr val="tx1"/>
                </a:solidFill>
                <a:latin typeface="Times New Roman" panose="02020603050405020304" pitchFamily="18" charset="0"/>
                <a:cs typeface="Times New Roman" panose="02020603050405020304" pitchFamily="18" charset="0"/>
                <a:sym typeface="+mn-ea"/>
              </a:rPr>
              <a:t>Професійним</a:t>
            </a:r>
            <a:r>
              <a:rPr lang="ru-RU" altLang="x-none" sz="2000" b="1">
                <a:solidFill>
                  <a:schemeClr val="tx1"/>
                </a:solidFill>
                <a:latin typeface="Times New Roman" panose="02020603050405020304" pitchFamily="18" charset="0"/>
                <a:cs typeface="Times New Roman" panose="02020603050405020304" pitchFamily="18" charset="0"/>
                <a:sym typeface="+mn-ea"/>
              </a:rPr>
              <a:t> стандартом 2024-2025рр</a:t>
            </a:r>
            <a:r>
              <a:rPr lang="uk-UA" altLang="ru-RU" sz="2000" b="1">
                <a:solidFill>
                  <a:schemeClr val="tx1"/>
                </a:solidFill>
                <a:latin typeface="Times New Roman" panose="02020603050405020304" pitchFamily="18" charset="0"/>
                <a:cs typeface="Times New Roman" panose="02020603050405020304" pitchFamily="18" charset="0"/>
                <a:sym typeface="+mn-ea"/>
              </a:rPr>
              <a:t>.</a:t>
            </a:r>
            <a:endParaRPr lang="uk-UA" altLang="ru-RU" sz="2000" b="1">
              <a:solidFill>
                <a:schemeClr val="tx1"/>
              </a:solidFill>
              <a:latin typeface="Times New Roman" panose="02020603050405020304" pitchFamily="18" charset="0"/>
              <a:cs typeface="Times New Roman" panose="02020603050405020304" pitchFamily="18" charset="0"/>
              <a:sym typeface="+mn-ea"/>
            </a:endParaRPr>
          </a:p>
          <a:p>
            <a:pPr marL="342900" lvl="2" indent="-342900">
              <a:buNone/>
            </a:pPr>
            <a:r>
              <a:rPr lang="en-US" altLang="ru-RU" sz="2000" dirty="0" smtClean="0">
                <a:solidFill>
                  <a:srgbClr val="00B0F0"/>
                </a:solidFill>
                <a:latin typeface="Times New Roman" panose="02020603050405020304" pitchFamily="18" charset="0"/>
                <a:cs typeface="Times New Roman" panose="02020603050405020304" pitchFamily="18" charset="0"/>
              </a:rPr>
              <a:t>https://vseosvita.ua/blogs/pidsumkova-samootsinka-vlasnoi-profesiinoi-diialnosti-za-profesiinym-standartom-2024-2025rr-113248.html</a:t>
            </a:r>
            <a:endParaRPr lang="en-US" altLang="ru-RU" sz="2000" dirty="0" smtClean="0">
              <a:solidFill>
                <a:srgbClr val="00B0F0"/>
              </a:solidFill>
              <a:latin typeface="Times New Roman" panose="02020603050405020304" pitchFamily="18" charset="0"/>
              <a:cs typeface="Times New Roman" panose="02020603050405020304" pitchFamily="18" charset="0"/>
            </a:endParaRPr>
          </a:p>
          <a:p>
            <a:pPr marL="342900" lvl="2" indent="-342900">
              <a:buNone/>
            </a:pPr>
            <a:r>
              <a:rPr lang="uk-UA" sz="2000" b="1" dirty="0" smtClean="0">
                <a:latin typeface="Times New Roman" panose="02020603050405020304" pitchFamily="18" charset="0"/>
                <a:cs typeface="Times New Roman" panose="02020603050405020304" pitchFamily="18" charset="0"/>
                <a:sym typeface="+mn-ea"/>
              </a:rPr>
              <a:t>5. Індивідуальна освітня траєкторія професійного розвитку педагога:</a:t>
            </a:r>
            <a:endParaRPr lang="uk-UA" sz="2000" b="1" dirty="0" smtClean="0">
              <a:latin typeface="Times New Roman" panose="02020603050405020304" pitchFamily="18" charset="0"/>
              <a:cs typeface="Times New Roman" panose="02020603050405020304" pitchFamily="18" charset="0"/>
            </a:endParaRPr>
          </a:p>
          <a:p>
            <a:pPr marL="342900" lvl="2" indent="-342900">
              <a:buNone/>
            </a:pPr>
            <a:r>
              <a:rPr lang="en-US" altLang="ru-RU" sz="2000" dirty="0" smtClean="0">
                <a:solidFill>
                  <a:srgbClr val="00B0F0"/>
                </a:solidFill>
                <a:latin typeface="Times New Roman" panose="02020603050405020304" pitchFamily="18" charset="0"/>
                <a:cs typeface="Times New Roman" panose="02020603050405020304" pitchFamily="18" charset="0"/>
              </a:rPr>
              <a:t>https://vseosvita.ua/blogs/indyvidualna-osvitnia-traektoriia-profesiinoho-rozvytku-pedahoha-rudnichenko-oo-za-2020-2026-nr-113249.html</a:t>
            </a:r>
            <a:endParaRPr lang="en-US" altLang="ru-RU" sz="2000" dirty="0" smtClean="0">
              <a:solidFill>
                <a:srgbClr val="00B0F0"/>
              </a:solidFill>
              <a:latin typeface="Times New Roman" panose="02020603050405020304" pitchFamily="18" charset="0"/>
              <a:cs typeface="Times New Roman" panose="02020603050405020304" pitchFamily="18" charset="0"/>
            </a:endParaRPr>
          </a:p>
          <a:p>
            <a:pPr marL="342900" lvl="2" indent="-342900">
              <a:buNone/>
            </a:pPr>
            <a:endParaRPr lang="uk-UA" b="1" dirty="0" smtClean="0">
              <a:latin typeface="Times New Roman" panose="02020603050405020304" pitchFamily="18" charset="0"/>
              <a:cs typeface="Times New Roman" panose="02020603050405020304" pitchFamily="18" charset="0"/>
            </a:endParaRPr>
          </a:p>
          <a:p>
            <a:pPr marL="342900" lvl="2" indent="-342900">
              <a:buNone/>
            </a:pPr>
            <a:endParaRPr lang="uk-UA" b="1" dirty="0" smtClean="0">
              <a:latin typeface="Times New Roman" panose="02020603050405020304" pitchFamily="18" charset="0"/>
              <a:cs typeface="Times New Roman" panose="02020603050405020304" pitchFamily="18" charset="0"/>
            </a:endParaRPr>
          </a:p>
          <a:p>
            <a:pPr marL="342900" lvl="2" indent="-342900">
              <a:buNone/>
            </a:pPr>
            <a:endParaRPr lang="ru-RU" b="1" dirty="0" smtClean="0">
              <a:solidFill>
                <a:schemeClr val="accent6">
                  <a:lumMod val="75000"/>
                </a:schemeClr>
              </a:solidFill>
              <a:latin typeface="Times New Roman" panose="02020603050405020304" pitchFamily="18" charset="0"/>
              <a:cs typeface="Times New Roman" panose="02020603050405020304" pitchFamily="18" charset="0"/>
            </a:endParaRPr>
          </a:p>
          <a:p>
            <a:pPr>
              <a:buNone/>
            </a:pPr>
            <a:endParaRPr lang="uk-UA" sz="2400"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14290"/>
            <a:ext cx="8229600" cy="6643710"/>
          </a:xfrm>
        </p:spPr>
        <p:txBody>
          <a:bodyPr>
            <a:normAutofit fontScale="25000" lnSpcReduction="20000"/>
          </a:bodyPr>
          <a:lstStyle/>
          <a:p>
            <a:pPr marL="0" indent="0">
              <a:buNone/>
            </a:pPr>
            <a:r>
              <a:rPr lang="uk-UA" b="1" i="1" dirty="0" smtClean="0">
                <a:latin typeface="Times New Roman" panose="02020603050405020304" pitchFamily="18" charset="0"/>
                <a:cs typeface="Times New Roman" panose="02020603050405020304" pitchFamily="18" charset="0"/>
              </a:rPr>
              <a:t>                                                                                    </a:t>
            </a:r>
            <a:r>
              <a:rPr lang="uk-UA" sz="16000" b="1" dirty="0" smtClean="0">
                <a:latin typeface="Times New Roman" panose="02020603050405020304" pitchFamily="18" charset="0"/>
                <a:cs typeface="Times New Roman" panose="02020603050405020304" pitchFamily="18" charset="0"/>
              </a:rPr>
              <a:t>Будемо знайомі</a:t>
            </a:r>
            <a:endParaRPr lang="uk-UA" sz="6400" b="1" dirty="0" smtClean="0">
              <a:latin typeface="Times New Roman" panose="02020603050405020304" pitchFamily="18" charset="0"/>
              <a:cs typeface="Times New Roman" panose="02020603050405020304" pitchFamily="18" charset="0"/>
            </a:endParaRPr>
          </a:p>
          <a:p>
            <a:pPr marL="0" indent="0">
              <a:buNone/>
            </a:pPr>
            <a:endParaRPr lang="uk-UA" b="1"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Дата народження: </a:t>
            </a:r>
            <a:r>
              <a:rPr lang="uk-UA" sz="8000" dirty="0" smtClean="0">
                <a:latin typeface="Times New Roman" panose="02020603050405020304" pitchFamily="18" charset="0"/>
                <a:cs typeface="Times New Roman" panose="02020603050405020304" pitchFamily="18" charset="0"/>
              </a:rPr>
              <a:t>30.10.76 р.</a:t>
            </a:r>
            <a:endParaRPr lang="uk-UA" sz="8000"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 Освіта: </a:t>
            </a:r>
            <a:r>
              <a:rPr lang="uk-UA" sz="8000" dirty="0" smtClean="0">
                <a:latin typeface="Times New Roman" panose="02020603050405020304" pitchFamily="18" charset="0"/>
                <a:cs typeface="Times New Roman" panose="02020603050405020304" pitchFamily="18" charset="0"/>
              </a:rPr>
              <a:t>повна вища, 2009 рік – Ніжинський державний університет імені Миколи Гоголя по спеціальності «Дошкільне виховання»</a:t>
            </a:r>
            <a:endParaRPr lang="uk-UA" sz="8000" dirty="0" smtClean="0">
              <a:latin typeface="Times New Roman" panose="02020603050405020304" pitchFamily="18" charset="0"/>
              <a:cs typeface="Times New Roman" panose="02020603050405020304" pitchFamily="18" charset="0"/>
            </a:endParaRPr>
          </a:p>
          <a:p>
            <a:pPr marL="0" indent="0">
              <a:buNone/>
            </a:pPr>
            <a:endParaRPr lang="uk-UA" sz="8000" b="1"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Професійний  шлях: </a:t>
            </a:r>
            <a:r>
              <a:rPr lang="uk-UA" sz="8000" dirty="0" smtClean="0">
                <a:latin typeface="Times New Roman" panose="02020603050405020304" pitchFamily="18" charset="0"/>
                <a:cs typeface="Times New Roman" panose="02020603050405020304" pitchFamily="18" charset="0"/>
              </a:rPr>
              <a:t>З 15.08.1998 року працюю на посаді вихователя ЗДО </a:t>
            </a:r>
            <a:r>
              <a:rPr lang="uk-UA" sz="8000" dirty="0" err="1" smtClean="0">
                <a:latin typeface="Times New Roman" panose="02020603050405020304" pitchFamily="18" charset="0"/>
                <a:cs typeface="Times New Roman" panose="02020603050405020304" pitchFamily="18" charset="0"/>
              </a:rPr>
              <a:t>КТ</a:t>
            </a:r>
            <a:r>
              <a:rPr lang="uk-UA" sz="8000" dirty="0" smtClean="0">
                <a:latin typeface="Times New Roman" panose="02020603050405020304" pitchFamily="18" charset="0"/>
                <a:cs typeface="Times New Roman" panose="02020603050405020304" pitchFamily="18" charset="0"/>
              </a:rPr>
              <a:t> №26 «Білочка»</a:t>
            </a:r>
            <a:endParaRPr lang="uk-UA" sz="8000"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Педагогічний стаж роботи у ЗДО </a:t>
            </a:r>
            <a:r>
              <a:rPr lang="uk-UA" sz="8000" b="1" dirty="0" err="1" smtClean="0">
                <a:latin typeface="Times New Roman" panose="02020603050405020304" pitchFamily="18" charset="0"/>
                <a:cs typeface="Times New Roman" panose="02020603050405020304" pitchFamily="18" charset="0"/>
              </a:rPr>
              <a:t>КТ</a:t>
            </a:r>
            <a:r>
              <a:rPr lang="uk-UA" sz="8000" b="1" dirty="0" smtClean="0">
                <a:latin typeface="Times New Roman" panose="02020603050405020304" pitchFamily="18" charset="0"/>
                <a:cs typeface="Times New Roman" panose="02020603050405020304" pitchFamily="18" charset="0"/>
              </a:rPr>
              <a:t>  №26: </a:t>
            </a:r>
            <a:r>
              <a:rPr lang="uk-UA" sz="8000" dirty="0" smtClean="0">
                <a:latin typeface="Times New Roman" panose="02020603050405020304" pitchFamily="18" charset="0"/>
                <a:cs typeface="Times New Roman" panose="02020603050405020304" pitchFamily="18" charset="0"/>
              </a:rPr>
              <a:t>27 років</a:t>
            </a:r>
            <a:endParaRPr lang="uk-UA" sz="8000" dirty="0" smtClean="0">
              <a:latin typeface="Times New Roman" panose="02020603050405020304" pitchFamily="18" charset="0"/>
              <a:cs typeface="Times New Roman" panose="02020603050405020304" pitchFamily="18" charset="0"/>
            </a:endParaRPr>
          </a:p>
          <a:p>
            <a:pPr marL="0" indent="0">
              <a:buNone/>
            </a:pPr>
            <a:endParaRPr lang="uk-UA" sz="8000" b="1"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Посада: </a:t>
            </a:r>
            <a:r>
              <a:rPr lang="uk-UA" sz="8000" dirty="0" smtClean="0">
                <a:latin typeface="Times New Roman" panose="02020603050405020304" pitchFamily="18" charset="0"/>
                <a:cs typeface="Times New Roman" panose="02020603050405020304" pitchFamily="18" charset="0"/>
              </a:rPr>
              <a:t>вихователь</a:t>
            </a:r>
            <a:endParaRPr lang="uk-UA" sz="8000" dirty="0" smtClean="0">
              <a:latin typeface="Times New Roman" panose="02020603050405020304" pitchFamily="18" charset="0"/>
              <a:cs typeface="Times New Roman" panose="02020603050405020304" pitchFamily="18" charset="0"/>
            </a:endParaRPr>
          </a:p>
          <a:p>
            <a:pPr marL="0" indent="0">
              <a:buNone/>
            </a:pPr>
            <a:endParaRPr lang="uk-UA" sz="8000" b="1"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Кваліфікаційна категорія: </a:t>
            </a:r>
            <a:r>
              <a:rPr lang="uk-UA" sz="8000" dirty="0" smtClean="0">
                <a:latin typeface="Times New Roman" panose="02020603050405020304" pitchFamily="18" charset="0"/>
                <a:cs typeface="Times New Roman" panose="02020603050405020304" pitchFamily="18" charset="0"/>
              </a:rPr>
              <a:t>«спеціаліст вищої категорії»</a:t>
            </a:r>
            <a:endParaRPr lang="uk-UA" sz="8000" dirty="0" smtClean="0">
              <a:latin typeface="Times New Roman" panose="02020603050405020304" pitchFamily="18" charset="0"/>
              <a:cs typeface="Times New Roman" panose="02020603050405020304" pitchFamily="18" charset="0"/>
            </a:endParaRPr>
          </a:p>
          <a:p>
            <a:pPr marL="0" indent="0">
              <a:buNone/>
            </a:pPr>
            <a:endParaRPr lang="uk-UA" sz="8000" b="1" dirty="0" smtClean="0">
              <a:latin typeface="Times New Roman" panose="02020603050405020304" pitchFamily="18" charset="0"/>
              <a:cs typeface="Times New Roman" panose="02020603050405020304" pitchFamily="18" charset="0"/>
            </a:endParaRPr>
          </a:p>
          <a:p>
            <a:pPr marL="0" indent="0">
              <a:buNone/>
            </a:pPr>
            <a:r>
              <a:rPr lang="uk-UA" sz="8000" b="1" dirty="0" smtClean="0">
                <a:latin typeface="Times New Roman" panose="02020603050405020304" pitchFamily="18" charset="0"/>
                <a:cs typeface="Times New Roman" panose="02020603050405020304" pitchFamily="18" charset="0"/>
              </a:rPr>
              <a:t>Відомості про атестацію</a:t>
            </a:r>
            <a:r>
              <a:rPr lang="uk-UA" sz="8000" smtClean="0">
                <a:latin typeface="Times New Roman" panose="02020603050405020304" pitchFamily="18" charset="0"/>
                <a:cs typeface="Times New Roman" panose="02020603050405020304" pitchFamily="18" charset="0"/>
              </a:rPr>
              <a:t>: </a:t>
            </a:r>
            <a:r>
              <a:rPr lang="uk-UA" sz="8000" smtClean="0">
                <a:latin typeface="Times New Roman" panose="02020603050405020304" pitchFamily="18" charset="0"/>
                <a:cs typeface="Times New Roman" panose="02020603050405020304" pitchFamily="18" charset="0"/>
              </a:rPr>
              <a:t>присвоєно </a:t>
            </a:r>
            <a:r>
              <a:rPr lang="uk-UA" sz="8000" dirty="0" smtClean="0">
                <a:latin typeface="Times New Roman" panose="02020603050405020304" pitchFamily="18" charset="0"/>
                <a:cs typeface="Times New Roman" panose="02020603050405020304" pitchFamily="18" charset="0"/>
              </a:rPr>
              <a:t>кваліфікаційну категорію </a:t>
            </a:r>
            <a:r>
              <a:rPr lang="uk-UA" sz="8000" dirty="0" err="1" smtClean="0">
                <a:latin typeface="Times New Roman" panose="02020603050405020304" pitchFamily="18" charset="0"/>
                <a:cs typeface="Times New Roman" panose="02020603050405020304" pitchFamily="18" charset="0"/>
              </a:rPr>
              <a:t>“Спеціаліст</a:t>
            </a:r>
            <a:r>
              <a:rPr lang="uk-UA" sz="8000" dirty="0" smtClean="0">
                <a:latin typeface="Times New Roman" panose="02020603050405020304" pitchFamily="18" charset="0"/>
                <a:cs typeface="Times New Roman" panose="02020603050405020304" pitchFamily="18" charset="0"/>
              </a:rPr>
              <a:t> вищої </a:t>
            </a:r>
            <a:r>
              <a:rPr lang="uk-UA" sz="8000" dirty="0" err="1" smtClean="0">
                <a:latin typeface="Times New Roman" panose="02020603050405020304" pitchFamily="18" charset="0"/>
                <a:cs typeface="Times New Roman" panose="02020603050405020304" pitchFamily="18" charset="0"/>
              </a:rPr>
              <a:t>категорії”</a:t>
            </a:r>
            <a:r>
              <a:rPr lang="uk-UA" sz="8000" dirty="0" smtClean="0">
                <a:latin typeface="Times New Roman" panose="02020603050405020304" pitchFamily="18" charset="0"/>
                <a:cs typeface="Times New Roman" panose="02020603050405020304" pitchFamily="18" charset="0"/>
              </a:rPr>
              <a:t> 2025р.</a:t>
            </a:r>
            <a:endParaRPr lang="uk-UA" sz="8000"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p:txBody>
          <a:bodyPr/>
          <a:p>
            <a:r>
              <a:rPr lang="uk-UA" altLang="ru-RU" sz="3600">
                <a:latin typeface="Times New Roman" panose="02020603050405020304" pitchFamily="18" charset="0"/>
                <a:cs typeface="Times New Roman" panose="02020603050405020304" pitchFamily="18" charset="0"/>
              </a:rPr>
              <a:t>Курси підвищення кваліфікації:</a:t>
            </a:r>
            <a:endParaRPr lang="uk-UA" altLang="ru-RU" sz="3600">
              <a:latin typeface="Times New Roman" panose="02020603050405020304" pitchFamily="18" charset="0"/>
              <a:cs typeface="Times New Roman" panose="02020603050405020304" pitchFamily="18" charset="0"/>
            </a:endParaRPr>
          </a:p>
        </p:txBody>
      </p:sp>
      <p:sp>
        <p:nvSpPr>
          <p:cNvPr id="3" name="Замещающее содержимое 2"/>
          <p:cNvSpPr>
            <a:spLocks noGrp="1"/>
          </p:cNvSpPr>
          <p:nvPr>
            <p:ph idx="1"/>
          </p:nvPr>
        </p:nvSpPr>
        <p:spPr/>
        <p:txBody>
          <a:bodyPr/>
          <a:p>
            <a:pPr marL="0" indent="0">
              <a:buNone/>
            </a:pPr>
            <a:r>
              <a:rPr lang="uk-UA" altLang="en-US" sz="1800"/>
              <a:t>ГО “ІППО” Сертифікат №377363721625514791 від 09.05.2024р. - 9 год. Інклюзивна компетентність;</a:t>
            </a:r>
            <a:endParaRPr lang="uk-UA" altLang="en-US" sz="1800"/>
          </a:p>
          <a:p>
            <a:pPr marL="0" indent="0">
              <a:buNone/>
            </a:pPr>
            <a:r>
              <a:rPr lang="uk-UA" altLang="en-US" sz="1800"/>
              <a:t>ГО “ІППО” Сертифікат №6311769176273187272 від 10.03.2025р. - 2 год. Тренінг “Інклюзія. Корекційно-розвиткова робота”. Педрада №6 від 10.03.2025р.</a:t>
            </a:r>
            <a:endParaRPr lang="uk-UA" altLang="en-US"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0" y="0"/>
            <a:ext cx="4000496" cy="1857364"/>
          </a:xfrm>
        </p:spPr>
        <p:txBody>
          <a:bodyPr>
            <a:normAutofit fontScale="90000"/>
          </a:bodyPr>
          <a:lstStyle/>
          <a:p>
            <a:br>
              <a:rPr lang="uk-UA" sz="3600" b="1" dirty="0" smtClean="0">
                <a:latin typeface="Times New Roman" panose="02020603050405020304" pitchFamily="18" charset="0"/>
                <a:cs typeface="Times New Roman" panose="02020603050405020304" pitchFamily="18" charset="0"/>
              </a:rPr>
            </a:br>
            <a:br>
              <a:rPr lang="uk-UA" sz="2000" dirty="0" smtClean="0">
                <a:latin typeface="Times New Roman" panose="02020603050405020304" pitchFamily="18" charset="0"/>
                <a:cs typeface="Times New Roman" panose="02020603050405020304" pitchFamily="18" charset="0"/>
              </a:rPr>
            </a:br>
            <a:br>
              <a:rPr lang="uk-UA" sz="2000" dirty="0" smtClean="0">
                <a:latin typeface="Times New Roman" panose="02020603050405020304" pitchFamily="18" charset="0"/>
                <a:cs typeface="Times New Roman" panose="02020603050405020304" pitchFamily="18" charset="0"/>
              </a:rPr>
            </a:br>
            <a:endParaRPr lang="ru-RU" dirty="0"/>
          </a:p>
        </p:txBody>
      </p:sp>
      <p:pic>
        <p:nvPicPr>
          <p:cNvPr id="4" name="Picture 2" descr="E:\Desktop\IMG_9243.jpg"/>
          <p:cNvPicPr>
            <a:picLocks noGrp="1" noChangeAspect="1" noChangeArrowheads="1"/>
          </p:cNvPicPr>
          <p:nvPr>
            <p:ph idx="1"/>
          </p:nvPr>
        </p:nvPicPr>
        <p:blipFill>
          <a:blip r:embed="rId1" cstate="print"/>
          <a:srcRect/>
          <a:stretch>
            <a:fillRect/>
          </a:stretch>
        </p:blipFill>
        <p:spPr bwMode="auto">
          <a:xfrm rot="5400000">
            <a:off x="-501119" y="2713575"/>
            <a:ext cx="4931264" cy="3357586"/>
          </a:xfrm>
          <a:prstGeom prst="rect">
            <a:avLst/>
          </a:prstGeom>
          <a:noFill/>
        </p:spPr>
      </p:pic>
      <p:pic>
        <p:nvPicPr>
          <p:cNvPr id="5" name="Picture 2" descr="E:\Desktop\IMG_0841.jpg"/>
          <p:cNvPicPr>
            <a:picLocks noChangeAspect="1" noChangeArrowheads="1"/>
          </p:cNvPicPr>
          <p:nvPr/>
        </p:nvPicPr>
        <p:blipFill>
          <a:blip r:embed="rId2" cstate="print"/>
          <a:srcRect/>
          <a:stretch>
            <a:fillRect/>
          </a:stretch>
        </p:blipFill>
        <p:spPr bwMode="auto">
          <a:xfrm rot="5400000">
            <a:off x="4607723" y="2607468"/>
            <a:ext cx="4857751" cy="3643314"/>
          </a:xfrm>
          <a:prstGeom prst="rect">
            <a:avLst/>
          </a:prstGeom>
          <a:noFill/>
        </p:spPr>
      </p:pic>
      <p:sp>
        <p:nvSpPr>
          <p:cNvPr id="6" name="Заголовок 1"/>
          <p:cNvSpPr txBox="1"/>
          <p:nvPr/>
        </p:nvSpPr>
        <p:spPr>
          <a:xfrm>
            <a:off x="4714876" y="357166"/>
            <a:ext cx="4000496" cy="1357322"/>
          </a:xfrm>
          <a:prstGeom prst="rect">
            <a:avLst/>
          </a:prstGeom>
        </p:spPr>
        <p:txBody>
          <a:bodyPr vert="horz" lIns="91440" tIns="45720" rIns="91440" bIns="45720" rtlCol="0" anchor="ctr">
            <a:normAutofit fontScale="60000" lnSpcReduction="2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uk-UA" sz="270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За</a:t>
            </a:r>
            <a:r>
              <a:rPr kumimoji="0" lang="uk-UA" sz="2700" i="0" u="none" strike="noStrike" kern="1200" cap="none" spc="0" normalizeH="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 сумлінну працю, досягнуті успіхи у справі  навчання та виховання підростаючого покоління та з нагоди Дня працівників освіти. Вересень, 2016 р.</a:t>
            </a:r>
            <a:br>
              <a:rPr kumimoji="0" lang="uk-UA" sz="27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br>
            <a:br>
              <a:rPr kumimoji="0" lang="uk-UA" sz="2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br>
            <a:endParaRPr kumimoji="0" lang="ru-RU"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7" name="Заголовок 1"/>
          <p:cNvSpPr txBox="1"/>
          <p:nvPr/>
        </p:nvSpPr>
        <p:spPr>
          <a:xfrm>
            <a:off x="0" y="0"/>
            <a:ext cx="4000496" cy="1857364"/>
          </a:xfrm>
          <a:prstGeom prst="rect">
            <a:avLst/>
          </a:prstGeom>
        </p:spPr>
        <p:txBody>
          <a:bodyPr vert="horz" lIns="91440" tIns="45720" rIns="91440" bIns="45720" rtlCol="0" anchor="ctr">
            <a:normAutofit fontScale="37500" lnSpcReduction="20000"/>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uk-UA" sz="6200" b="1"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                  Мої нагороди</a:t>
            </a:r>
            <a:br>
              <a:rPr kumimoji="0" lang="uk-UA" sz="6200" b="1"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br>
            <a:r>
              <a:rPr kumimoji="0" lang="uk-UA" sz="43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Міжнародний українсько-канадський конкурс. Фундація «</a:t>
            </a:r>
            <a:r>
              <a:rPr kumimoji="0" lang="uk-UA" sz="4300" b="0" i="0" u="none" strike="noStrike" kern="1200" cap="none" spc="0" normalizeH="0" baseline="0" noProof="0" dirty="0" err="1" smtClean="0">
                <a:ln>
                  <a:noFill/>
                </a:ln>
                <a:solidFill>
                  <a:schemeClr val="tx1"/>
                </a:solidFill>
                <a:effectLst/>
                <a:uLnTx/>
                <a:uFillTx/>
                <a:latin typeface="Times New Roman" panose="02020603050405020304" pitchFamily="18" charset="0"/>
                <a:ea typeface="+mj-ea"/>
                <a:cs typeface="Times New Roman" panose="02020603050405020304" pitchFamily="18" charset="0"/>
              </a:rPr>
              <a:t>Україна-діаспора</a:t>
            </a:r>
            <a:r>
              <a:rPr kumimoji="0" lang="uk-UA" sz="43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t>». Фонд професора Ореста Цапа. Сертифікат за інновації в навчанні на знак визнання значного впливу та внеску в освіту в області. Грудень, 2023р </a:t>
            </a:r>
            <a:br>
              <a:rPr kumimoji="0" lang="uk-UA" sz="36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br>
            <a:br>
              <a:rPr kumimoji="0" lang="uk-UA" sz="2000" b="0" i="0" u="none" strike="noStrike" kern="1200" cap="none" spc="0" normalizeH="0" baseline="0" noProof="0" dirty="0" smtClean="0">
                <a:ln>
                  <a:noFill/>
                </a:ln>
                <a:solidFill>
                  <a:schemeClr val="tx1"/>
                </a:solidFill>
                <a:effectLst/>
                <a:uLnTx/>
                <a:uFillTx/>
                <a:latin typeface="Times New Roman" panose="02020603050405020304" pitchFamily="18" charset="0"/>
                <a:ea typeface="+mj-ea"/>
                <a:cs typeface="Times New Roman" panose="02020603050405020304" pitchFamily="18" charset="0"/>
              </a:rPr>
            </a:br>
            <a:endParaRPr kumimoji="0" lang="ru-RU" sz="4400" b="0" i="0" u="none" strike="noStrike" kern="1200" cap="none" spc="0" normalizeH="0" baseline="0" noProof="0" dirty="0">
              <a:ln>
                <a:noFill/>
              </a:ln>
              <a:solidFill>
                <a:schemeClr val="tx1"/>
              </a:solidFill>
              <a:effectLst/>
              <a:uLnTx/>
              <a:uFillTx/>
              <a:latin typeface="+mj-lt"/>
              <a:ea typeface="+mj-ea"/>
              <a:cs typeface="+mj-c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85720" y="357166"/>
            <a:ext cx="8572560" cy="6500834"/>
          </a:xfrm>
        </p:spPr>
        <p:txBody>
          <a:bodyPr>
            <a:normAutofit fontScale="40000" lnSpcReduction="20000"/>
          </a:bodyPr>
          <a:lstStyle/>
          <a:p>
            <a:pPr marL="0" indent="0">
              <a:buNone/>
            </a:pPr>
            <a:r>
              <a:rPr lang="uk-UA" sz="8000" b="1" dirty="0" smtClean="0">
                <a:latin typeface="Times New Roman" panose="02020603050405020304" pitchFamily="18" charset="0"/>
                <a:cs typeface="Times New Roman" panose="02020603050405020304" pitchFamily="18" charset="0"/>
              </a:rPr>
              <a:t>                     Моє педагогічне есе</a:t>
            </a:r>
            <a:endParaRPr lang="uk-UA" sz="8000" b="1" dirty="0" smtClean="0">
              <a:latin typeface="Times New Roman" panose="02020603050405020304" pitchFamily="18" charset="0"/>
              <a:cs typeface="Times New Roman" panose="02020603050405020304" pitchFamily="18" charset="0"/>
            </a:endParaRPr>
          </a:p>
          <a:p>
            <a:pPr marL="0" indent="0">
              <a:buNone/>
            </a:pPr>
            <a:r>
              <a:rPr lang="uk-UA" sz="4000" b="1" dirty="0" smtClean="0">
                <a:latin typeface="Times New Roman" panose="02020603050405020304" pitchFamily="18" charset="0"/>
                <a:cs typeface="Times New Roman" panose="02020603050405020304" pitchFamily="18" charset="0"/>
              </a:rPr>
              <a:t>Таке покликання нам долею дано –</a:t>
            </a:r>
            <a:endParaRPr lang="ru-RU" sz="4000" b="1" dirty="0" smtClean="0">
              <a:latin typeface="Times New Roman" panose="02020603050405020304" pitchFamily="18" charset="0"/>
              <a:cs typeface="Times New Roman" panose="02020603050405020304" pitchFamily="18" charset="0"/>
            </a:endParaRPr>
          </a:p>
          <a:p>
            <a:pPr marL="0" indent="0">
              <a:buNone/>
            </a:pPr>
            <a:r>
              <a:rPr lang="uk-UA" sz="4000" b="1" dirty="0" smtClean="0">
                <a:latin typeface="Times New Roman" panose="02020603050405020304" pitchFamily="18" charset="0"/>
                <a:cs typeface="Times New Roman" panose="02020603050405020304" pitchFamily="18" charset="0"/>
              </a:rPr>
              <a:t>З любов’ю серце дітям віддавати.</a:t>
            </a:r>
            <a:endParaRPr lang="ru-RU" sz="4000" b="1" dirty="0" smtClean="0">
              <a:latin typeface="Times New Roman" panose="02020603050405020304" pitchFamily="18" charset="0"/>
              <a:cs typeface="Times New Roman" panose="02020603050405020304" pitchFamily="18" charset="0"/>
            </a:endParaRPr>
          </a:p>
          <a:p>
            <a:pPr marL="0" indent="0">
              <a:buNone/>
            </a:pPr>
            <a:r>
              <a:rPr lang="uk-UA" sz="4000" b="1" dirty="0" smtClean="0">
                <a:latin typeface="Times New Roman" panose="02020603050405020304" pitchFamily="18" charset="0"/>
                <a:cs typeface="Times New Roman" panose="02020603050405020304" pitchFamily="18" charset="0"/>
              </a:rPr>
              <a:t>Цей шлях життєвий обрано давно,</a:t>
            </a:r>
            <a:endParaRPr lang="ru-RU" sz="4000" b="1" dirty="0" smtClean="0">
              <a:latin typeface="Times New Roman" panose="02020603050405020304" pitchFamily="18" charset="0"/>
              <a:cs typeface="Times New Roman" panose="02020603050405020304" pitchFamily="18" charset="0"/>
            </a:endParaRPr>
          </a:p>
          <a:p>
            <a:pPr marL="0" indent="0">
              <a:buNone/>
            </a:pPr>
            <a:r>
              <a:rPr lang="uk-UA" sz="4000" b="1" dirty="0" smtClean="0">
                <a:latin typeface="Times New Roman" panose="02020603050405020304" pitchFamily="18" charset="0"/>
                <a:cs typeface="Times New Roman" panose="02020603050405020304" pitchFamily="18" charset="0"/>
              </a:rPr>
              <a:t>Професія чудова – вихователь!</a:t>
            </a:r>
            <a:endParaRPr lang="ru-RU" sz="4000" b="1" dirty="0" smtClean="0">
              <a:latin typeface="Times New Roman" panose="02020603050405020304" pitchFamily="18" charset="0"/>
              <a:cs typeface="Times New Roman" panose="02020603050405020304" pitchFamily="18" charset="0"/>
            </a:endParaRPr>
          </a:p>
          <a:p>
            <a:pPr marL="0" indent="0">
              <a:buNone/>
            </a:pPr>
            <a:r>
              <a:rPr lang="uk-UA" sz="4000" b="1" dirty="0" smtClean="0">
                <a:latin typeface="Times New Roman" panose="02020603050405020304" pitchFamily="18" charset="0"/>
                <a:cs typeface="Times New Roman" panose="02020603050405020304" pitchFamily="18" charset="0"/>
              </a:rPr>
              <a:t>                                                                В. Сухомлинський</a:t>
            </a:r>
            <a:endParaRPr lang="uk-UA" sz="4000" b="1" dirty="0" smtClean="0">
              <a:latin typeface="Times New Roman" panose="02020603050405020304" pitchFamily="18" charset="0"/>
              <a:cs typeface="Times New Roman" panose="02020603050405020304" pitchFamily="18" charset="0"/>
            </a:endParaRPr>
          </a:p>
          <a:p>
            <a:pPr marL="0" indent="0">
              <a:buNone/>
            </a:pPr>
            <a:endParaRPr lang="ru-RU" sz="2800" dirty="0" smtClean="0">
              <a:latin typeface="Times New Roman" panose="02020603050405020304" pitchFamily="18" charset="0"/>
              <a:cs typeface="Times New Roman" panose="02020603050405020304" pitchFamily="18" charset="0"/>
            </a:endParaRPr>
          </a:p>
          <a:p>
            <a:pPr marL="0" indent="0">
              <a:buNone/>
            </a:pPr>
            <a:r>
              <a:rPr lang="ru-RU" sz="4000" dirty="0" smtClean="0">
                <a:latin typeface="Times New Roman" panose="02020603050405020304" pitchFamily="18" charset="0"/>
                <a:cs typeface="Times New Roman" panose="02020603050405020304" pitchFamily="18" charset="0"/>
              </a:rPr>
              <a:t>І все ж </a:t>
            </a:r>
            <a:r>
              <a:rPr lang="ru-RU" sz="4000" dirty="0" err="1" smtClean="0">
                <a:latin typeface="Times New Roman" panose="02020603050405020304" pitchFamily="18" charset="0"/>
                <a:cs typeface="Times New Roman" panose="02020603050405020304" pitchFamily="18" charset="0"/>
              </a:rPr>
              <a:t>це</a:t>
            </a:r>
            <a:r>
              <a:rPr lang="ru-RU" sz="4000" dirty="0" smtClean="0">
                <a:latin typeface="Times New Roman" panose="02020603050405020304" pitchFamily="18" charset="0"/>
                <a:cs typeface="Times New Roman" panose="02020603050405020304" pitchFamily="18" charset="0"/>
              </a:rPr>
              <a:t> дивна </a:t>
            </a:r>
            <a:r>
              <a:rPr lang="ru-RU" sz="4000" dirty="0" err="1" smtClean="0">
                <a:latin typeface="Times New Roman" panose="02020603050405020304" pitchFamily="18" charset="0"/>
                <a:cs typeface="Times New Roman" panose="02020603050405020304" pitchFamily="18" charset="0"/>
              </a:rPr>
              <a:t>професія</a:t>
            </a:r>
            <a:r>
              <a:rPr lang="ru-RU" sz="4000" dirty="0" smtClean="0">
                <a:latin typeface="Times New Roman" panose="02020603050405020304" pitchFamily="18" charset="0"/>
                <a:cs typeface="Times New Roman" panose="02020603050405020304" pitchFamily="18" charset="0"/>
              </a:rPr>
              <a:t>!</a:t>
            </a:r>
            <a:endParaRPr lang="ru-RU" sz="4000" dirty="0" smtClean="0">
              <a:latin typeface="Times New Roman" panose="02020603050405020304" pitchFamily="18" charset="0"/>
              <a:cs typeface="Times New Roman" panose="02020603050405020304" pitchFamily="18" charset="0"/>
            </a:endParaRPr>
          </a:p>
          <a:p>
            <a:pPr marL="0" indent="0">
              <a:buNone/>
            </a:pPr>
            <a:r>
              <a:rPr lang="ru-RU" sz="4000" dirty="0" smtClean="0">
                <a:latin typeface="Times New Roman" panose="02020603050405020304" pitchFamily="18" charset="0"/>
                <a:cs typeface="Times New Roman" panose="02020603050405020304" pitchFamily="18" charset="0"/>
              </a:rPr>
              <a:t>           Робота </a:t>
            </a:r>
            <a:r>
              <a:rPr lang="ru-RU" sz="4000" dirty="0" err="1" smtClean="0">
                <a:latin typeface="Times New Roman" panose="02020603050405020304" pitchFamily="18" charset="0"/>
                <a:cs typeface="Times New Roman" panose="02020603050405020304" pitchFamily="18" charset="0"/>
              </a:rPr>
              <a:t>з</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дітьми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дає</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можливість</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мені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проявити</a:t>
            </a:r>
            <a:r>
              <a:rPr lang="ru-RU" sz="4000" dirty="0" smtClean="0">
                <a:latin typeface="Times New Roman" panose="02020603050405020304" pitchFamily="18" charset="0"/>
                <a:cs typeface="Times New Roman" panose="02020603050405020304" pitchFamily="18" charset="0"/>
              </a:rPr>
              <a:t> все </a:t>
            </a:r>
            <a:r>
              <a:rPr lang="ru-RU" sz="4000" dirty="0" err="1" smtClean="0">
                <a:latin typeface="Times New Roman" panose="02020603050405020304" pitchFamily="18" charset="0"/>
                <a:cs typeface="Times New Roman" panose="02020603050405020304" pitchFamily="18" charset="0"/>
              </a:rPr>
              <a:t>найкраще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що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закладено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душевні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якості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здібності</a:t>
            </a:r>
            <a:r>
              <a:rPr lang="ru-RU" sz="4000" dirty="0" smtClean="0">
                <a:latin typeface="Times New Roman" panose="02020603050405020304" pitchFamily="18" charset="0"/>
                <a:cs typeface="Times New Roman" panose="02020603050405020304" pitchFamily="18" charset="0"/>
              </a:rPr>
              <a:t>. </a:t>
            </a:r>
            <a:endParaRPr lang="ru-RU" sz="4000" dirty="0" smtClean="0">
              <a:latin typeface="Times New Roman" panose="02020603050405020304" pitchFamily="18" charset="0"/>
              <a:cs typeface="Times New Roman" panose="02020603050405020304" pitchFamily="18" charset="0"/>
            </a:endParaRPr>
          </a:p>
          <a:p>
            <a:pPr marL="0" indent="0">
              <a:buNone/>
            </a:pPr>
            <a:r>
              <a:rPr lang="ru-RU" sz="4000" dirty="0" smtClean="0">
                <a:latin typeface="Times New Roman" panose="02020603050405020304" pitchFamily="18" charset="0"/>
                <a:cs typeface="Times New Roman" panose="02020603050405020304" pitchFamily="18" charset="0"/>
              </a:rPr>
              <a:t>З </a:t>
            </a:r>
            <a:r>
              <a:rPr lang="ru-RU" sz="4000" dirty="0" err="1" smtClean="0">
                <a:latin typeface="Times New Roman" panose="02020603050405020304" pitchFamily="18" charset="0"/>
                <a:cs typeface="Times New Roman" panose="02020603050405020304" pitchFamily="18" charset="0"/>
              </a:rPr>
              <a:t>душевними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якостями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зрозуміло</a:t>
            </a:r>
            <a:r>
              <a:rPr lang="ru-RU" sz="4000" dirty="0" smtClean="0">
                <a:latin typeface="Times New Roman" panose="02020603050405020304" pitchFamily="18" charset="0"/>
                <a:cs typeface="Times New Roman" panose="02020603050405020304" pitchFamily="18" charset="0"/>
              </a:rPr>
              <a:t>, а от </a:t>
            </a:r>
            <a:r>
              <a:rPr lang="ru-RU" sz="4000" dirty="0" err="1" smtClean="0">
                <a:latin typeface="Times New Roman" panose="02020603050405020304" pitchFamily="18" charset="0"/>
                <a:cs typeface="Times New Roman" panose="02020603050405020304" pitchFamily="18" charset="0"/>
              </a:rPr>
              <a:t>здібності</a:t>
            </a:r>
            <a:r>
              <a:rPr lang="ru-RU" sz="4000" dirty="0" smtClean="0">
                <a:latin typeface="Times New Roman" panose="02020603050405020304" pitchFamily="18" charset="0"/>
                <a:cs typeface="Times New Roman" panose="02020603050405020304" pitchFamily="18" charset="0"/>
              </a:rPr>
              <a:t> ... </a:t>
            </a:r>
            <a:r>
              <a:rPr lang="ru-RU" sz="4000" dirty="0" err="1" smtClean="0">
                <a:latin typeface="Times New Roman" panose="02020603050405020304" pitchFamily="18" charset="0"/>
                <a:cs typeface="Times New Roman" panose="02020603050405020304" pitchFamily="18" charset="0"/>
              </a:rPr>
              <a:t>Дуже</a:t>
            </a:r>
            <a:r>
              <a:rPr lang="ru-RU" sz="4000" dirty="0" smtClean="0">
                <a:latin typeface="Times New Roman" panose="02020603050405020304" pitchFamily="18" charset="0"/>
                <a:cs typeface="Times New Roman" panose="02020603050405020304" pitchFamily="18" charset="0"/>
              </a:rPr>
              <a:t> часто </a:t>
            </a:r>
            <a:r>
              <a:rPr lang="ru-RU" sz="4000" dirty="0" err="1" smtClean="0">
                <a:latin typeface="Times New Roman" panose="02020603050405020304" pitchFamily="18" charset="0"/>
                <a:cs typeface="Times New Roman" panose="02020603050405020304" pitchFamily="18" charset="0"/>
              </a:rPr>
              <a:t>ці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здібності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є</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але</a:t>
            </a:r>
            <a:r>
              <a:rPr lang="ru-RU" sz="4000" dirty="0" smtClean="0">
                <a:latin typeface="Times New Roman" panose="02020603050405020304" pitchFamily="18" charset="0"/>
                <a:cs typeface="Times New Roman" panose="02020603050405020304" pitchFamily="18" charset="0"/>
              </a:rPr>
              <a:t> не </a:t>
            </a:r>
            <a:r>
              <a:rPr lang="ru-RU" sz="4000" dirty="0" err="1" smtClean="0">
                <a:latin typeface="Times New Roman" panose="02020603050405020304" pitchFamily="18" charset="0"/>
                <a:cs typeface="Times New Roman" panose="02020603050405020304" pitchFamily="18" charset="0"/>
              </a:rPr>
              <a:t>завжди</a:t>
            </a:r>
            <a:r>
              <a:rPr lang="ru-RU" sz="4000" dirty="0" smtClean="0">
                <a:latin typeface="Times New Roman" panose="02020603050405020304" pitchFamily="18" charset="0"/>
                <a:cs typeface="Times New Roman" panose="02020603050405020304" pitchFamily="18" charset="0"/>
              </a:rPr>
              <a:t> в тих масштабах, </a:t>
            </a:r>
            <a:r>
              <a:rPr lang="ru-RU" sz="4000" dirty="0" err="1" smtClean="0">
                <a:latin typeface="Times New Roman" panose="02020603050405020304" pitchFamily="18" charset="0"/>
                <a:cs typeface="Times New Roman" panose="02020603050405020304" pitchFamily="18" charset="0"/>
              </a:rPr>
              <a:t>щоб</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вийти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a:t>
            </a:r>
            <a:r>
              <a:rPr lang="ru-RU" sz="4000" dirty="0" smtClean="0">
                <a:latin typeface="Times New Roman" panose="02020603050405020304" pitchFamily="18" charset="0"/>
                <a:cs typeface="Times New Roman" panose="02020603050405020304" pitchFamily="18" charset="0"/>
              </a:rPr>
              <a:t> ними на "</a:t>
            </a:r>
            <a:r>
              <a:rPr lang="ru-RU" sz="4000" dirty="0" err="1" smtClean="0">
                <a:latin typeface="Times New Roman" panose="02020603050405020304" pitchFamily="18" charset="0"/>
                <a:cs typeface="Times New Roman" panose="02020603050405020304" pitchFamily="18" charset="0"/>
              </a:rPr>
              <a:t>велику</a:t>
            </a:r>
            <a:r>
              <a:rPr lang="ru-RU" sz="4000" dirty="0" smtClean="0">
                <a:latin typeface="Times New Roman" panose="02020603050405020304" pitchFamily="18" charset="0"/>
                <a:cs typeface="Times New Roman" panose="02020603050405020304" pitchFamily="18" charset="0"/>
              </a:rPr>
              <a:t> сцену": </a:t>
            </a:r>
            <a:r>
              <a:rPr lang="ru-RU" sz="4000" dirty="0" err="1" smtClean="0">
                <a:latin typeface="Times New Roman" panose="02020603050405020304" pitchFamily="18" charset="0"/>
                <a:cs typeface="Times New Roman" panose="02020603050405020304" pitchFamily="18" charset="0"/>
              </a:rPr>
              <a:t>співаєш</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але</a:t>
            </a:r>
            <a:r>
              <a:rPr lang="ru-RU" sz="4000" dirty="0" smtClean="0">
                <a:latin typeface="Times New Roman" panose="02020603050405020304" pitchFamily="18" charset="0"/>
                <a:cs typeface="Times New Roman" panose="02020603050405020304" pitchFamily="18" charset="0"/>
              </a:rPr>
              <a:t> голос не </a:t>
            </a:r>
            <a:r>
              <a:rPr lang="ru-RU" sz="4000" dirty="0" err="1" smtClean="0">
                <a:latin typeface="Times New Roman" panose="02020603050405020304" pitchFamily="18" charset="0"/>
                <a:cs typeface="Times New Roman" panose="02020603050405020304" pitchFamily="18" charset="0"/>
              </a:rPr>
              <a:t>звучний</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пишеш</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вірші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але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не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такі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щоб</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їх</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можна</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було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друкувати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вишивати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але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не</a:t>
            </a:r>
            <a:r>
              <a:rPr lang="ru-RU" sz="4000" dirty="0" smtClean="0">
                <a:latin typeface="Times New Roman" panose="02020603050405020304" pitchFamily="18" charset="0"/>
                <a:cs typeface="Times New Roman" panose="02020603050405020304" pitchFamily="18" charset="0"/>
              </a:rPr>
              <a:t> для того, </a:t>
            </a:r>
            <a:r>
              <a:rPr lang="ru-RU" sz="4000" dirty="0" err="1" smtClean="0">
                <a:latin typeface="Times New Roman" panose="02020603050405020304" pitchFamily="18" charset="0"/>
                <a:cs typeface="Times New Roman" panose="02020603050405020304" pitchFamily="18" charset="0"/>
              </a:rPr>
              <a:t>щоб</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потім</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виставляти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свої</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роботи</a:t>
            </a:r>
            <a:r>
              <a:rPr lang="ru-RU" sz="4000" dirty="0" smtClean="0">
                <a:latin typeface="Times New Roman" panose="02020603050405020304" pitchFamily="18" charset="0"/>
                <a:cs typeface="Times New Roman" panose="02020603050405020304" pitchFamily="18" charset="0"/>
              </a:rPr>
              <a:t> на продаж </a:t>
            </a:r>
            <a:r>
              <a:rPr lang="ru-RU" sz="4000" dirty="0" err="1" smtClean="0">
                <a:latin typeface="Times New Roman" panose="02020603050405020304" pitchFamily="18" charset="0"/>
                <a:cs typeface="Times New Roman" panose="02020603050405020304" pitchFamily="18" charset="0"/>
              </a:rPr>
              <a:t>і</a:t>
            </a:r>
            <a:r>
              <a:rPr lang="ru-RU" sz="4000" dirty="0" smtClean="0">
                <a:latin typeface="Times New Roman" panose="02020603050405020304" pitchFamily="18" charset="0"/>
                <a:cs typeface="Times New Roman" panose="02020603050405020304" pitchFamily="18" charset="0"/>
              </a:rPr>
              <a:t> т.д. А в </a:t>
            </a:r>
            <a:r>
              <a:rPr lang="ru-RU" sz="4000" dirty="0" err="1" smtClean="0">
                <a:latin typeface="Times New Roman" panose="02020603050405020304" pitchFamily="18" charset="0"/>
                <a:cs typeface="Times New Roman" panose="02020603050405020304" pitchFamily="18" charset="0"/>
              </a:rPr>
              <a:t>дитячому</a:t>
            </a:r>
            <a:r>
              <a:rPr lang="ru-RU" sz="4000" dirty="0" smtClean="0">
                <a:latin typeface="Times New Roman" panose="02020603050405020304" pitchFamily="18" charset="0"/>
                <a:cs typeface="Times New Roman" panose="02020603050405020304" pitchFamily="18" charset="0"/>
              </a:rPr>
              <a:t> саду </a:t>
            </a:r>
            <a:r>
              <a:rPr lang="ru-RU" sz="4000" dirty="0" err="1" smtClean="0">
                <a:latin typeface="Times New Roman" panose="02020603050405020304" pitchFamily="18" charset="0"/>
                <a:cs typeface="Times New Roman" panose="02020603050405020304" pitchFamily="18" charset="0"/>
              </a:rPr>
              <a:t>всі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ці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скромні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таланти</a:t>
            </a:r>
            <a:r>
              <a:rPr lang="ru-RU" sz="4000" dirty="0" smtClean="0">
                <a:latin typeface="Times New Roman" panose="02020603050405020304" pitchFamily="18" charset="0"/>
                <a:cs typeface="Times New Roman" panose="02020603050405020304" pitchFamily="18" charset="0"/>
              </a:rPr>
              <a:t> я </a:t>
            </a:r>
            <a:r>
              <a:rPr lang="ru-RU" sz="4000" dirty="0" err="1" smtClean="0">
                <a:latin typeface="Times New Roman" panose="02020603050405020304" pitchFamily="18" charset="0"/>
                <a:cs typeface="Times New Roman" panose="02020603050405020304" pitchFamily="18" charset="0"/>
              </a:rPr>
              <a:t>можу</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реалізувати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адже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діти</a:t>
            </a:r>
            <a:r>
              <a:rPr lang="ru-RU" sz="4000" dirty="0" smtClean="0">
                <a:latin typeface="Times New Roman" panose="02020603050405020304" pitchFamily="18" charset="0"/>
                <a:cs typeface="Times New Roman" panose="02020603050405020304" pitchFamily="18" charset="0"/>
              </a:rPr>
              <a:t> - </a:t>
            </a:r>
            <a:r>
              <a:rPr lang="ru-RU" sz="4000" dirty="0" err="1" smtClean="0">
                <a:latin typeface="Times New Roman" panose="02020603050405020304" pitchFamily="18" charset="0"/>
                <a:cs typeface="Times New Roman" panose="02020603050405020304" pitchFamily="18" charset="0"/>
              </a:rPr>
              <a:t>найгуманніші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судді</a:t>
            </a:r>
            <a:r>
              <a:rPr lang="ru-RU" sz="4000" dirty="0" smtClean="0">
                <a:latin typeface="Times New Roman" panose="02020603050405020304" pitchFamily="18" charset="0"/>
                <a:cs typeface="Times New Roman" panose="02020603050405020304" pitchFamily="18" charset="0"/>
              </a:rPr>
              <a:t>. Вони </a:t>
            </a:r>
            <a:r>
              <a:rPr lang="ru-RU" sz="4000" dirty="0" err="1" smtClean="0">
                <a:latin typeface="Times New Roman" panose="02020603050405020304" pitchFamily="18" charset="0"/>
                <a:cs typeface="Times New Roman" panose="02020603050405020304" pitchFamily="18" charset="0"/>
              </a:rPr>
              <a:t>захоплюються</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всім</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чого</a:t>
            </a:r>
            <a:r>
              <a:rPr lang="ru-RU" sz="4000" dirty="0" smtClean="0">
                <a:latin typeface="Times New Roman" panose="02020603050405020304" pitchFamily="18" charset="0"/>
                <a:cs typeface="Times New Roman" panose="02020603050405020304" pitchFamily="18" charset="0"/>
              </a:rPr>
              <a:t> не </a:t>
            </a:r>
            <a:r>
              <a:rPr lang="ru-RU" sz="4000" dirty="0" err="1" smtClean="0">
                <a:latin typeface="Times New Roman" panose="02020603050405020304" pitchFamily="18" charset="0"/>
                <a:cs typeface="Times New Roman" panose="02020603050405020304" pitchFamily="18" charset="0"/>
              </a:rPr>
              <a:t>вміють</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робити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самі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Діти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оцінять</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вірші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розповіді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малюнки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пісні</a:t>
            </a:r>
            <a:r>
              <a:rPr lang="ru-RU" sz="4000" dirty="0" smtClean="0">
                <a:latin typeface="Times New Roman" panose="02020603050405020304" pitchFamily="18" charset="0"/>
                <a:cs typeface="Times New Roman" panose="02020603050405020304" pitchFamily="18" charset="0"/>
              </a:rPr>
              <a:t>, а головне - саму вашу </a:t>
            </a:r>
            <a:r>
              <a:rPr lang="ru-RU" sz="4000" dirty="0" err="1" smtClean="0">
                <a:latin typeface="Times New Roman" panose="02020603050405020304" pitchFamily="18" charset="0"/>
                <a:cs typeface="Times New Roman" panose="02020603050405020304" pitchFamily="18" charset="0"/>
              </a:rPr>
              <a:t>фантазію</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адже</a:t>
            </a:r>
            <a:r>
              <a:rPr lang="ru-RU" sz="4000" dirty="0" smtClean="0">
                <a:latin typeface="Times New Roman" panose="02020603050405020304" pitchFamily="18" charset="0"/>
                <a:cs typeface="Times New Roman" panose="02020603050405020304" pitchFamily="18" charset="0"/>
              </a:rPr>
              <a:t> вони </a:t>
            </a:r>
            <a:r>
              <a:rPr lang="ru-RU" sz="4000" dirty="0" err="1" smtClean="0">
                <a:latin typeface="Times New Roman" panose="02020603050405020304" pitchFamily="18" charset="0"/>
                <a:cs typeface="Times New Roman" panose="02020603050405020304" pitchFamily="18" charset="0"/>
              </a:rPr>
              <a:t>самі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великі</a:t>
            </a:r>
            <a:r>
              <a:rPr lang="ru-RU" sz="4000" dirty="0" smtClean="0">
                <a:latin typeface="Times New Roman" panose="02020603050405020304" pitchFamily="18" charset="0"/>
                <a:cs typeface="Times New Roman" panose="02020603050405020304" pitchFamily="18" charset="0"/>
              </a:rPr>
              <a:t> в </a:t>
            </a:r>
            <a:r>
              <a:rPr lang="ru-RU" sz="4000" dirty="0" err="1" smtClean="0">
                <a:latin typeface="Times New Roman" panose="02020603050405020304" pitchFamily="18" charset="0"/>
                <a:cs typeface="Times New Roman" panose="02020603050405020304" pitchFamily="18" charset="0"/>
              </a:rPr>
              <a:t>світі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фантазери</a:t>
            </a:r>
            <a:r>
              <a:rPr lang="ru-RU" sz="4000" dirty="0" smtClean="0">
                <a:latin typeface="Times New Roman" panose="02020603050405020304" pitchFamily="18" charset="0"/>
                <a:cs typeface="Times New Roman" panose="02020603050405020304" pitchFamily="18" charset="0"/>
              </a:rPr>
              <a:t>. </a:t>
            </a:r>
            <a:endParaRPr lang="ru-RU" sz="4000" dirty="0" smtClean="0">
              <a:latin typeface="Times New Roman" panose="02020603050405020304" pitchFamily="18" charset="0"/>
              <a:cs typeface="Times New Roman" panose="02020603050405020304" pitchFamily="18" charset="0"/>
            </a:endParaRPr>
          </a:p>
          <a:p>
            <a:pPr marL="0" indent="0">
              <a:buNone/>
            </a:pPr>
            <a:r>
              <a:rPr lang="ru-RU" sz="4000" dirty="0" smtClean="0">
                <a:latin typeface="Times New Roman" panose="02020603050405020304" pitchFamily="18" charset="0"/>
                <a:cs typeface="Times New Roman" panose="02020603050405020304" pitchFamily="18" charset="0"/>
              </a:rPr>
              <a:t>       Я </a:t>
            </a:r>
            <a:r>
              <a:rPr lang="ru-RU" sz="4000" dirty="0" err="1" smtClean="0">
                <a:latin typeface="Times New Roman" panose="02020603050405020304" pitchFamily="18" charset="0"/>
                <a:cs typeface="Times New Roman" panose="02020603050405020304" pitchFamily="18" charset="0"/>
              </a:rPr>
              <a:t>вважаю</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що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вихователь</a:t>
            </a:r>
            <a:r>
              <a:rPr lang="ru-RU" sz="4000" dirty="0" smtClean="0">
                <a:latin typeface="Times New Roman" panose="02020603050405020304" pitchFamily="18" charset="0"/>
                <a:cs typeface="Times New Roman" panose="02020603050405020304" pitchFamily="18" charset="0"/>
              </a:rPr>
              <a:t> - </a:t>
            </a:r>
            <a:r>
              <a:rPr lang="ru-RU" sz="4000" dirty="0" err="1" smtClean="0">
                <a:latin typeface="Times New Roman" panose="02020603050405020304" pitchFamily="18" charset="0"/>
                <a:cs typeface="Times New Roman" panose="02020603050405020304" pitchFamily="18" charset="0"/>
              </a:rPr>
              <a:t>дивовижна</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професія</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Ще</a:t>
            </a:r>
            <a:r>
              <a:rPr lang="ru-RU" sz="4000" dirty="0" smtClean="0">
                <a:latin typeface="Times New Roman" panose="02020603050405020304" pitchFamily="18" charset="0"/>
                <a:cs typeface="Times New Roman" panose="02020603050405020304" pitchFamily="18" charset="0"/>
              </a:rPr>
              <a:t> один </a:t>
            </a:r>
            <a:r>
              <a:rPr lang="ru-RU" sz="4000" dirty="0" err="1" smtClean="0">
                <a:latin typeface="Times New Roman" panose="02020603050405020304" pitchFamily="18" charset="0"/>
                <a:cs typeface="Times New Roman" panose="02020603050405020304" pitchFamily="18" charset="0"/>
              </a:rPr>
              <a:t>її</a:t>
            </a:r>
            <a:r>
              <a:rPr lang="ru-RU" sz="4000" dirty="0" smtClean="0">
                <a:latin typeface="Times New Roman" panose="02020603050405020304" pitchFamily="18" charset="0"/>
                <a:cs typeface="Times New Roman" panose="02020603050405020304" pitchFamily="18" charset="0"/>
              </a:rPr>
              <a:t> плюс в тому, </a:t>
            </a:r>
            <a:r>
              <a:rPr lang="ru-RU" sz="4000" dirty="0" err="1" smtClean="0">
                <a:latin typeface="Times New Roman" panose="02020603050405020304" pitchFamily="18" charset="0"/>
                <a:cs typeface="Times New Roman" panose="02020603050405020304" pitchFamily="18" charset="0"/>
              </a:rPr>
              <a:t>що</a:t>
            </a:r>
            <a:r>
              <a:rPr lang="ru-RU" sz="4000" dirty="0" smtClean="0">
                <a:latin typeface="Times New Roman" panose="02020603050405020304" pitchFamily="18" charset="0"/>
                <a:cs typeface="Times New Roman" panose="02020603050405020304" pitchFamily="18" charset="0"/>
              </a:rPr>
              <a:t> вона </a:t>
            </a:r>
            <a:r>
              <a:rPr lang="ru-RU" sz="4000" dirty="0" err="1" smtClean="0">
                <a:latin typeface="Times New Roman" panose="02020603050405020304" pitchFamily="18" charset="0"/>
                <a:cs typeface="Times New Roman" panose="02020603050405020304" pitchFamily="18" charset="0"/>
              </a:rPr>
              <a:t>дає</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можливість</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заглянути</a:t>
            </a:r>
            <a:r>
              <a:rPr lang="ru-RU" sz="4000" dirty="0" smtClean="0">
                <a:latin typeface="Times New Roman" panose="02020603050405020304" pitchFamily="18" charset="0"/>
                <a:cs typeface="Times New Roman" panose="02020603050405020304" pitchFamily="18" charset="0"/>
              </a:rPr>
              <a:t> в </a:t>
            </a:r>
            <a:r>
              <a:rPr lang="ru-RU" sz="4000" dirty="0" err="1" smtClean="0">
                <a:latin typeface="Times New Roman" panose="02020603050405020304" pitchFamily="18" charset="0"/>
                <a:cs typeface="Times New Roman" panose="02020603050405020304" pitchFamily="18" charset="0"/>
              </a:rPr>
              <a:t>країну</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дитинства</a:t>
            </a:r>
            <a:r>
              <a:rPr lang="ru-RU" sz="4000" dirty="0" smtClean="0">
                <a:latin typeface="Times New Roman" panose="02020603050405020304" pitchFamily="18" charset="0"/>
                <a:cs typeface="Times New Roman" panose="02020603050405020304" pitchFamily="18" charset="0"/>
              </a:rPr>
              <a:t>, у </a:t>
            </a:r>
            <a:r>
              <a:rPr lang="ru-RU" sz="4000" dirty="0" err="1" smtClean="0">
                <a:latin typeface="Times New Roman" panose="02020603050405020304" pitchFamily="18" charset="0"/>
                <a:cs typeface="Times New Roman" panose="02020603050405020304" pitchFamily="18" charset="0"/>
              </a:rPr>
              <a:t>світ</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дитини</a:t>
            </a:r>
            <a:r>
              <a:rPr lang="ru-RU" sz="4000" dirty="0" smtClean="0">
                <a:latin typeface="Times New Roman" panose="02020603050405020304" pitchFamily="18" charset="0"/>
                <a:cs typeface="Times New Roman" panose="02020603050405020304" pitchFamily="18" charset="0"/>
              </a:rPr>
              <a:t>. І </a:t>
            </a:r>
            <a:r>
              <a:rPr lang="ru-RU" sz="4000" dirty="0" err="1" smtClean="0">
                <a:latin typeface="Times New Roman" panose="02020603050405020304" pitchFamily="18" charset="0"/>
                <a:cs typeface="Times New Roman" panose="02020603050405020304" pitchFamily="18" charset="0"/>
              </a:rPr>
              <a:t>хоч</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всі</a:t>
            </a:r>
            <a:r>
              <a:rPr lang="ru-RU" sz="4000" dirty="0" smtClean="0">
                <a:latin typeface="Times New Roman" panose="02020603050405020304" pitchFamily="18" charset="0"/>
                <a:cs typeface="Times New Roman" panose="02020603050405020304" pitchFamily="18" charset="0"/>
              </a:rPr>
              <a:t> ми родом </a:t>
            </a:r>
            <a:r>
              <a:rPr lang="ru-RU" sz="4000" dirty="0" err="1" smtClean="0">
                <a:latin typeface="Times New Roman" panose="02020603050405020304" pitchFamily="18" charset="0"/>
                <a:cs typeface="Times New Roman" panose="02020603050405020304" pitchFamily="18" charset="0"/>
              </a:rPr>
              <a:t>з</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детсва</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але</a:t>
            </a:r>
            <a:r>
              <a:rPr lang="ru-RU" sz="4000" dirty="0" smtClean="0">
                <a:latin typeface="Times New Roman" panose="02020603050405020304" pitchFamily="18" charset="0"/>
                <a:cs typeface="Times New Roman" panose="02020603050405020304" pitchFamily="18" charset="0"/>
              </a:rPr>
              <a:t> ми </a:t>
            </a:r>
            <a:r>
              <a:rPr lang="ru-RU" sz="4000" dirty="0" err="1" smtClean="0">
                <a:latin typeface="Times New Roman" panose="02020603050405020304" pitchFamily="18" charset="0"/>
                <a:cs typeface="Times New Roman" panose="02020603050405020304" pitchFamily="18" charset="0"/>
              </a:rPr>
              <a:t>дуже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швидко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забуваємо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цей</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чарівний</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світ</a:t>
            </a:r>
            <a:r>
              <a:rPr lang="ru-RU" sz="4000" dirty="0" smtClean="0">
                <a:latin typeface="Times New Roman" panose="02020603050405020304" pitchFamily="18" charset="0"/>
                <a:cs typeface="Times New Roman" panose="02020603050405020304" pitchFamily="18" charset="0"/>
              </a:rPr>
              <a:t>, не </a:t>
            </a:r>
            <a:r>
              <a:rPr lang="ru-RU" sz="4000" dirty="0" err="1" smtClean="0">
                <a:latin typeface="Times New Roman" panose="02020603050405020304" pitchFamily="18" charset="0"/>
                <a:cs typeface="Times New Roman" panose="02020603050405020304" pitchFamily="18" charset="0"/>
              </a:rPr>
              <a:t>розуміючи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навіть</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власних</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дітей</a:t>
            </a:r>
            <a:r>
              <a:rPr lang="ru-RU" sz="4000" dirty="0" smtClean="0">
                <a:latin typeface="Times New Roman" panose="02020603050405020304" pitchFamily="18" charset="0"/>
                <a:cs typeface="Times New Roman" panose="02020603050405020304" pitchFamily="18" charset="0"/>
              </a:rPr>
              <a:t>. Дитячий </a:t>
            </a:r>
            <a:r>
              <a:rPr lang="ru-RU" sz="4000" dirty="0" err="1" smtClean="0">
                <a:latin typeface="Times New Roman" panose="02020603050405020304" pitchFamily="18" charset="0"/>
                <a:cs typeface="Times New Roman" panose="02020603050405020304" pitchFamily="18" charset="0"/>
              </a:rPr>
              <a:t>світ</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набагато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цікавіше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безмежне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багатше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ніж</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світ</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дорослого</a:t>
            </a:r>
            <a:r>
              <a:rPr lang="ru-RU" sz="4000" dirty="0" smtClean="0">
                <a:latin typeface="Times New Roman" panose="02020603050405020304" pitchFamily="18" charset="0"/>
                <a:cs typeface="Times New Roman" panose="02020603050405020304" pitchFamily="18" charset="0"/>
              </a:rPr>
              <a:t>.  </a:t>
            </a:r>
            <a:endParaRPr lang="ru-RU" sz="4000" dirty="0" smtClean="0">
              <a:latin typeface="Times New Roman" panose="02020603050405020304" pitchFamily="18" charset="0"/>
              <a:cs typeface="Times New Roman" panose="02020603050405020304" pitchFamily="18" charset="0"/>
            </a:endParaRPr>
          </a:p>
          <a:p>
            <a:pPr marL="0" indent="0">
              <a:buNone/>
            </a:pP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Моє</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завдання</a:t>
            </a:r>
            <a:r>
              <a:rPr lang="ru-RU" sz="4000" dirty="0" smtClean="0">
                <a:latin typeface="Times New Roman" panose="02020603050405020304" pitchFamily="18" charset="0"/>
                <a:cs typeface="Times New Roman" panose="02020603050405020304" pitchFamily="18" charset="0"/>
              </a:rPr>
              <a:t>  - не </a:t>
            </a:r>
            <a:r>
              <a:rPr lang="ru-RU" sz="4000" dirty="0" err="1" smtClean="0">
                <a:latin typeface="Times New Roman" panose="02020603050405020304" pitchFamily="18" charset="0"/>
                <a:cs typeface="Times New Roman" panose="02020603050405020304" pitchFamily="18" charset="0"/>
              </a:rPr>
              <a:t>зруйнувати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цю</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дитячу</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ілюзорність</a:t>
            </a:r>
            <a:r>
              <a:rPr lang="ru-RU" sz="4000" dirty="0" smtClean="0">
                <a:latin typeface="Times New Roman" panose="02020603050405020304" pitchFamily="18" charset="0"/>
                <a:cs typeface="Times New Roman" panose="02020603050405020304" pitchFamily="18" charset="0"/>
              </a:rPr>
              <a:t>, а </a:t>
            </a:r>
            <a:r>
              <a:rPr lang="ru-RU" sz="4000" dirty="0" err="1" smtClean="0">
                <a:latin typeface="Times New Roman" panose="02020603050405020304" pitchFamily="18" charset="0"/>
                <a:cs typeface="Times New Roman" panose="02020603050405020304" pitchFamily="18" charset="0"/>
              </a:rPr>
              <a:t>влитися</a:t>
            </a:r>
            <a:r>
              <a:rPr lang="ru-RU" sz="4000" dirty="0" smtClean="0">
                <a:latin typeface="Times New Roman" panose="02020603050405020304" pitchFamily="18" charset="0"/>
                <a:cs typeface="Times New Roman" panose="02020603050405020304" pitchFamily="18" charset="0"/>
              </a:rPr>
              <a:t> в </a:t>
            </a:r>
            <a:r>
              <a:rPr lang="ru-RU" sz="4000" dirty="0" err="1" smtClean="0">
                <a:latin typeface="Times New Roman" panose="02020603050405020304" pitchFamily="18" charset="0"/>
                <a:cs typeface="Times New Roman" panose="02020603050405020304" pitchFamily="18" charset="0"/>
              </a:rPr>
              <a:t>неї</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тобто</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вихователь</a:t>
            </a:r>
            <a:r>
              <a:rPr lang="ru-RU" sz="4000" dirty="0" smtClean="0">
                <a:latin typeface="Times New Roman" panose="02020603050405020304" pitchFamily="18" charset="0"/>
                <a:cs typeface="Times New Roman" panose="02020603050405020304" pitchFamily="18" charset="0"/>
              </a:rPr>
              <a:t> повинен </a:t>
            </a:r>
            <a:r>
              <a:rPr lang="ru-RU" sz="4000" dirty="0" err="1" smtClean="0">
                <a:latin typeface="Times New Roman" panose="02020603050405020304" pitchFamily="18" charset="0"/>
                <a:cs typeface="Times New Roman" panose="02020603050405020304" pitchFamily="18" charset="0"/>
              </a:rPr>
              <a:t>розмовляти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дітьми</a:t>
            </a:r>
            <a:r>
              <a:rPr lang="ru-RU" sz="4000" dirty="0" smtClean="0">
                <a:latin typeface="Times New Roman" panose="02020603050405020304" pitchFamily="18" charset="0"/>
                <a:cs typeface="Times New Roman" panose="02020603050405020304" pitchFamily="18" charset="0"/>
              </a:rPr>
              <a:t> на </a:t>
            </a:r>
            <a:r>
              <a:rPr lang="ru-RU" sz="4000" dirty="0" err="1" smtClean="0">
                <a:latin typeface="Times New Roman" panose="02020603050405020304" pitchFamily="18" charset="0"/>
                <a:cs typeface="Times New Roman" panose="02020603050405020304" pitchFamily="18" charset="0"/>
              </a:rPr>
              <a:t>одній</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мові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розуміти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їх</a:t>
            </a:r>
            <a:r>
              <a:rPr lang="ru-RU" sz="4000" dirty="0" smtClean="0">
                <a:latin typeface="Times New Roman" panose="02020603050405020304" pitchFamily="18" charset="0"/>
                <a:cs typeface="Times New Roman" panose="02020603050405020304" pitchFamily="18" charset="0"/>
              </a:rPr>
              <a:t>. </a:t>
            </a:r>
            <a:endParaRPr lang="ru-RU" sz="4000" dirty="0" smtClean="0">
              <a:latin typeface="Times New Roman" panose="02020603050405020304" pitchFamily="18" charset="0"/>
              <a:cs typeface="Times New Roman" panose="02020603050405020304" pitchFamily="18" charset="0"/>
            </a:endParaRPr>
          </a:p>
          <a:p>
            <a:pPr marL="0" indent="0">
              <a:buNone/>
            </a:pPr>
            <a:r>
              <a:rPr lang="ru-RU" sz="4000" dirty="0" smtClean="0">
                <a:latin typeface="Times New Roman" panose="02020603050405020304" pitchFamily="18" charset="0"/>
                <a:cs typeface="Times New Roman" panose="02020603050405020304" pitchFamily="18" charset="0"/>
              </a:rPr>
              <a:t>       І </a:t>
            </a:r>
            <a:r>
              <a:rPr lang="ru-RU" sz="4000" dirty="0" err="1" smtClean="0">
                <a:latin typeface="Times New Roman" panose="02020603050405020304" pitchFamily="18" charset="0"/>
                <a:cs typeface="Times New Roman" panose="02020603050405020304" pitchFamily="18" charset="0"/>
              </a:rPr>
              <a:t>нарешті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хіба</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багатьом</a:t>
            </a:r>
            <a:r>
              <a:rPr lang="ru-RU" sz="4000" dirty="0" smtClean="0">
                <a:latin typeface="Times New Roman" panose="02020603050405020304" pitchFamily="18" charset="0"/>
                <a:cs typeface="Times New Roman" panose="02020603050405020304" pitchFamily="18" charset="0"/>
              </a:rPr>
              <a:t> доступно бути </a:t>
            </a:r>
            <a:r>
              <a:rPr lang="ru-RU" sz="4000" dirty="0" err="1" smtClean="0">
                <a:latin typeface="Times New Roman" panose="02020603050405020304" pitchFamily="18" charset="0"/>
                <a:cs typeface="Times New Roman" panose="02020603050405020304" pitchFamily="18" charset="0"/>
              </a:rPr>
              <a:t>коханою</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шанованою</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зразком</a:t>
            </a:r>
            <a:r>
              <a:rPr lang="ru-RU" sz="4000" dirty="0" smtClean="0">
                <a:latin typeface="Times New Roman" panose="02020603050405020304" pitchFamily="18" charset="0"/>
                <a:cs typeface="Times New Roman" panose="02020603050405020304" pitchFamily="18" charset="0"/>
              </a:rPr>
              <a:t> для </a:t>
            </a:r>
            <a:r>
              <a:rPr lang="ru-RU" sz="4000" dirty="0" err="1" smtClean="0">
                <a:latin typeface="Times New Roman" panose="02020603050405020304" pitchFamily="18" charset="0"/>
                <a:cs typeface="Times New Roman" panose="02020603050405020304" pitchFamily="18" charset="0"/>
              </a:rPr>
              <a:t>наслідування</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ідеалом</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Виховательці</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дитячого</a:t>
            </a:r>
            <a:r>
              <a:rPr lang="ru-RU" sz="4000" dirty="0" smtClean="0">
                <a:latin typeface="Times New Roman" panose="02020603050405020304" pitchFamily="18" charset="0"/>
                <a:cs typeface="Times New Roman" panose="02020603050405020304" pitchFamily="18" charset="0"/>
              </a:rPr>
              <a:t> садка </a:t>
            </a:r>
            <a:r>
              <a:rPr lang="ru-RU" sz="4000" dirty="0" err="1" smtClean="0">
                <a:latin typeface="Times New Roman" panose="02020603050405020304" pitchFamily="18" charset="0"/>
                <a:cs typeface="Times New Roman" panose="02020603050405020304" pitchFamily="18" charset="0"/>
              </a:rPr>
              <a:t>це</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цілком</a:t>
            </a:r>
            <a:r>
              <a:rPr lang="ru-RU" sz="4000" dirty="0" smtClean="0">
                <a:latin typeface="Times New Roman" panose="02020603050405020304" pitchFamily="18" charset="0"/>
                <a:cs typeface="Times New Roman" panose="02020603050405020304" pitchFamily="18" charset="0"/>
              </a:rPr>
              <a:t> доступно, все </a:t>
            </a:r>
            <a:r>
              <a:rPr lang="ru-RU" sz="4000" dirty="0" err="1" smtClean="0">
                <a:latin typeface="Times New Roman" panose="02020603050405020304" pitchFamily="18" charset="0"/>
                <a:cs typeface="Times New Roman" panose="02020603050405020304" pitchFamily="18" charset="0"/>
              </a:rPr>
              <a:t>залежить</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тільки</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від</a:t>
            </a:r>
            <a:r>
              <a:rPr lang="ru-RU" sz="4000" dirty="0" smtClean="0">
                <a:latin typeface="Times New Roman" panose="02020603050405020304" pitchFamily="18" charset="0"/>
                <a:cs typeface="Times New Roman" panose="02020603050405020304" pitchFamily="18" charset="0"/>
              </a:rPr>
              <a:t> </a:t>
            </a:r>
            <a:r>
              <a:rPr lang="ru-RU" sz="4000" dirty="0" err="1" smtClean="0">
                <a:latin typeface="Times New Roman" panose="02020603050405020304" pitchFamily="18" charset="0"/>
                <a:cs typeface="Times New Roman" panose="02020603050405020304" pitchFamily="18" charset="0"/>
              </a:rPr>
              <a:t>неї</a:t>
            </a:r>
            <a:r>
              <a:rPr lang="ru-RU" sz="4000" dirty="0" smtClean="0">
                <a:latin typeface="Times New Roman" panose="02020603050405020304" pitchFamily="18" charset="0"/>
                <a:cs typeface="Times New Roman" panose="02020603050405020304" pitchFamily="18" charset="0"/>
              </a:rPr>
              <a:t>.</a:t>
            </a:r>
            <a:endParaRPr lang="ru-RU" sz="35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14290"/>
            <a:ext cx="8329642" cy="6643710"/>
          </a:xfrm>
        </p:spPr>
        <p:txBody>
          <a:bodyPr>
            <a:normAutofit fontScale="37500" lnSpcReduction="20000"/>
          </a:bodyPr>
          <a:lstStyle/>
          <a:p>
            <a:pPr>
              <a:buNone/>
            </a:pPr>
            <a:r>
              <a:rPr lang="uk-UA" sz="5100" b="1" dirty="0" smtClean="0">
                <a:latin typeface="Times New Roman" panose="02020603050405020304" pitchFamily="18" charset="0"/>
                <a:cs typeface="Times New Roman" panose="02020603050405020304" pitchFamily="18" charset="0"/>
              </a:rPr>
              <a:t>Педагогічний вектор </a:t>
            </a:r>
            <a:r>
              <a:rPr lang="uk-UA" sz="5100" b="1" dirty="0" err="1" smtClean="0">
                <a:latin typeface="Times New Roman" panose="02020603050405020304" pitchFamily="18" charset="0"/>
                <a:cs typeface="Times New Roman" panose="02020603050405020304" pitchFamily="18" charset="0"/>
              </a:rPr>
              <a:t>“Метод інтелектуальних карт з використанням цифрового контенту”</a:t>
            </a:r>
            <a:endParaRPr lang="uk-UA" sz="5100" b="1" dirty="0" smtClean="0">
              <a:latin typeface="Times New Roman" panose="02020603050405020304" pitchFamily="18" charset="0"/>
              <a:cs typeface="Times New Roman" panose="02020603050405020304" pitchFamily="18" charset="0"/>
            </a:endParaRPr>
          </a:p>
          <a:p>
            <a:r>
              <a:rPr lang="uk-UA" sz="4300" dirty="0" smtClean="0">
                <a:latin typeface="Times New Roman" panose="02020603050405020304" pitchFamily="18" charset="0"/>
                <a:cs typeface="Times New Roman" panose="02020603050405020304" pitchFamily="18" charset="0"/>
              </a:rPr>
              <a:t>Працюючи з дошкільниками, я вирішила урізноманітнити освітній процес шляхом поєднання інтелектуальних карт із сучасним цифровим контентом. Такий підхід дає можливість зробити навачльний матеріал більш наочним, доступним та цікавим для дітей, сприяє розвитку пам’яті, уваги, мислення, мовлення, творчої активності та вміння встановлювати взаємозв’язки між поняттями.</a:t>
            </a:r>
            <a:endParaRPr lang="uk-UA" sz="4300" dirty="0" smtClean="0">
              <a:latin typeface="Times New Roman" panose="02020603050405020304" pitchFamily="18" charset="0"/>
              <a:cs typeface="Times New Roman" panose="02020603050405020304" pitchFamily="18" charset="0"/>
            </a:endParaRPr>
          </a:p>
          <a:p>
            <a:pPr marL="0" indent="0">
              <a:buNone/>
            </a:pPr>
            <a:r>
              <a:rPr lang="uk-UA" sz="4800" b="1" dirty="0" smtClean="0">
                <a:latin typeface="Times New Roman" panose="02020603050405020304" pitchFamily="18" charset="0"/>
                <a:cs typeface="Times New Roman" panose="02020603050405020304" pitchFamily="18" charset="0"/>
              </a:rPr>
              <a:t>      </a:t>
            </a:r>
            <a:r>
              <a:rPr lang="uk-UA" sz="4300" dirty="0" smtClean="0">
                <a:latin typeface="Times New Roman" panose="02020603050405020304" pitchFamily="18" charset="0"/>
                <a:cs typeface="Times New Roman" panose="02020603050405020304" pitchFamily="18" charset="0"/>
              </a:rPr>
              <a:t>Метод інтелектуальних карт - це не лише спосіб систематизації інформації, а ефективний засіб активізації пізнавальної діяльності дошкільників. Використання зображень, символів, ключових слів, схем, </a:t>
            </a:r>
            <a:r>
              <a:rPr lang="en-US" sz="4300" dirty="0" smtClean="0">
                <a:latin typeface="Times New Roman" panose="02020603050405020304" pitchFamily="18" charset="0"/>
                <a:cs typeface="Times New Roman" panose="02020603050405020304" pitchFamily="18" charset="0"/>
              </a:rPr>
              <a:t>QR-</a:t>
            </a:r>
            <a:r>
              <a:rPr lang="uk-UA" sz="4300" dirty="0" smtClean="0">
                <a:latin typeface="Times New Roman" panose="02020603050405020304" pitchFamily="18" charset="0"/>
                <a:cs typeface="Times New Roman" panose="02020603050405020304" pitchFamily="18" charset="0"/>
              </a:rPr>
              <a:t>кодів, презентацій та іншого цифрового контенту допомагає дітям краще сприймати, запам’ятовувати та відтворювати інформацію.</a:t>
            </a:r>
            <a:endParaRPr lang="uk-UA" sz="4300" dirty="0" smtClean="0">
              <a:latin typeface="Times New Roman" panose="02020603050405020304" pitchFamily="18" charset="0"/>
              <a:cs typeface="Times New Roman" panose="02020603050405020304" pitchFamily="18" charset="0"/>
            </a:endParaRPr>
          </a:p>
          <a:p>
            <a:pPr marL="0" indent="0">
              <a:buNone/>
            </a:pPr>
            <a:r>
              <a:rPr lang="uk-UA" sz="4800" b="1" dirty="0" smtClean="0">
                <a:latin typeface="Times New Roman" panose="02020603050405020304" pitchFamily="18" charset="0"/>
                <a:cs typeface="Times New Roman" panose="02020603050405020304" pitchFamily="18" charset="0"/>
              </a:rPr>
              <a:t>Початок роботи: 2026 рік</a:t>
            </a:r>
            <a:endParaRPr lang="uk-UA" sz="4800" b="1" dirty="0" smtClean="0">
              <a:latin typeface="Times New Roman" panose="02020603050405020304" pitchFamily="18" charset="0"/>
              <a:cs typeface="Times New Roman" panose="02020603050405020304" pitchFamily="18" charset="0"/>
            </a:endParaRPr>
          </a:p>
          <a:p>
            <a:pPr>
              <a:buNone/>
            </a:pPr>
            <a:r>
              <a:rPr lang="uk-UA" sz="4300" b="1" dirty="0" smtClean="0">
                <a:latin typeface="Times New Roman" panose="02020603050405020304" pitchFamily="18" charset="0"/>
                <a:cs typeface="Times New Roman" panose="02020603050405020304" pitchFamily="18" charset="0"/>
              </a:rPr>
              <a:t>    Мета:</a:t>
            </a:r>
            <a:r>
              <a:rPr lang="uk-UA" sz="4300" dirty="0" smtClean="0">
                <a:latin typeface="Times New Roman" panose="02020603050405020304" pitchFamily="18" charset="0"/>
                <a:cs typeface="Times New Roman" panose="02020603050405020304" pitchFamily="18" charset="0"/>
              </a:rPr>
              <a:t> Розширити власну методичну базу та вдосконалити професійну майстерність щодо використання інтелектуальних карт на основі цифрового контенту в роботі з дошкільниками. Свторювати умови для розвитку пізнавальної активності, логічного, асоціативного та творчого мислення дітей. Поєднувати традиційні форми роботи з сучасними цифровими технологіями.</a:t>
            </a:r>
            <a:r>
              <a:rPr lang="uk-UA" sz="4300" b="1" dirty="0" smtClean="0">
                <a:latin typeface="Times New Roman" panose="02020603050405020304" pitchFamily="18" charset="0"/>
                <a:cs typeface="Times New Roman" panose="02020603050405020304" pitchFamily="18" charset="0"/>
              </a:rPr>
              <a:t>  </a:t>
            </a:r>
            <a:endParaRPr lang="uk-UA" sz="4300" b="1" dirty="0" smtClean="0">
              <a:latin typeface="Times New Roman" panose="02020603050405020304" pitchFamily="18" charset="0"/>
              <a:cs typeface="Times New Roman" panose="02020603050405020304" pitchFamily="18" charset="0"/>
            </a:endParaRPr>
          </a:p>
          <a:p>
            <a:pPr>
              <a:buNone/>
            </a:pPr>
            <a:r>
              <a:rPr lang="uk-UA" sz="4800" b="1" dirty="0" smtClean="0">
                <a:latin typeface="Times New Roman" panose="02020603050405020304" pitchFamily="18" charset="0"/>
                <a:cs typeface="Times New Roman" panose="02020603050405020304" pitchFamily="18" charset="0"/>
              </a:rPr>
              <a:t>Завдання:</a:t>
            </a:r>
            <a:endParaRPr lang="uk-UA" sz="4800" b="1" dirty="0" smtClean="0">
              <a:latin typeface="Times New Roman" panose="02020603050405020304" pitchFamily="18" charset="0"/>
              <a:cs typeface="Times New Roman" panose="02020603050405020304" pitchFamily="18" charset="0"/>
            </a:endParaRPr>
          </a:p>
          <a:p>
            <a:pPr>
              <a:buNone/>
            </a:pPr>
            <a:r>
              <a:rPr lang="uk-UA" altLang="ru-RU" sz="3700" dirty="0"/>
              <a:t>*</a:t>
            </a:r>
            <a:r>
              <a:rPr lang="uk-UA" altLang="ru-RU" sz="4300" dirty="0">
                <a:latin typeface="Times New Roman" panose="02020603050405020304" pitchFamily="18" charset="0"/>
                <a:cs typeface="Times New Roman" panose="02020603050405020304" pitchFamily="18" charset="0"/>
              </a:rPr>
              <a:t> Розробляти та використовувати інтелектуальні карти під час різних видів освітньої діяльності;</a:t>
            </a:r>
            <a:endParaRPr lang="uk-UA" altLang="ru-RU" sz="4300" dirty="0">
              <a:latin typeface="Times New Roman" panose="02020603050405020304" pitchFamily="18" charset="0"/>
              <a:cs typeface="Times New Roman" panose="02020603050405020304" pitchFamily="18" charset="0"/>
            </a:endParaRPr>
          </a:p>
          <a:p>
            <a:pPr>
              <a:buNone/>
            </a:pPr>
            <a:r>
              <a:rPr lang="uk-UA" altLang="ru-RU" sz="4300" dirty="0">
                <a:latin typeface="Times New Roman" panose="02020603050405020304" pitchFamily="18" charset="0"/>
                <a:cs typeface="Times New Roman" panose="02020603050405020304" pitchFamily="18" charset="0"/>
              </a:rPr>
              <a:t>* Поєднувати інтелектуальні карти з цифровими зображеннями, презентаціями, відеоматеріалами, </a:t>
            </a:r>
            <a:r>
              <a:rPr lang="en-US" altLang="ru-RU" sz="4300" dirty="0">
                <a:latin typeface="Times New Roman" panose="02020603050405020304" pitchFamily="18" charset="0"/>
                <a:cs typeface="Times New Roman" panose="02020603050405020304" pitchFamily="18" charset="0"/>
              </a:rPr>
              <a:t>QR-</a:t>
            </a:r>
            <a:r>
              <a:rPr lang="uk-UA" altLang="ru-RU" sz="4300" dirty="0">
                <a:latin typeface="Times New Roman" panose="02020603050405020304" pitchFamily="18" charset="0"/>
                <a:cs typeface="Times New Roman" panose="02020603050405020304" pitchFamily="18" charset="0"/>
              </a:rPr>
              <a:t>кодами та інтерактивними завданнями;</a:t>
            </a:r>
            <a:endParaRPr lang="uk-UA" altLang="ru-RU" sz="4300" dirty="0">
              <a:latin typeface="Times New Roman" panose="02020603050405020304" pitchFamily="18" charset="0"/>
              <a:cs typeface="Times New Roman" panose="02020603050405020304" pitchFamily="18" charset="0"/>
            </a:endParaRPr>
          </a:p>
          <a:p>
            <a:pPr>
              <a:buNone/>
            </a:pPr>
            <a:r>
              <a:rPr lang="uk-UA" altLang="ru-RU" sz="4300" dirty="0">
                <a:latin typeface="Times New Roman" panose="02020603050405020304" pitchFamily="18" charset="0"/>
                <a:cs typeface="Times New Roman" panose="02020603050405020304" pitchFamily="18" charset="0"/>
              </a:rPr>
              <a:t>* Створити та систематизувати картотетку інтелектуальних карт за освітніми напрямами;</a:t>
            </a:r>
            <a:endParaRPr lang="uk-UA" altLang="ru-RU" sz="4300" dirty="0">
              <a:latin typeface="Times New Roman" panose="02020603050405020304" pitchFamily="18" charset="0"/>
              <a:cs typeface="Times New Roman" panose="02020603050405020304" pitchFamily="18" charset="0"/>
            </a:endParaRPr>
          </a:p>
          <a:p>
            <a:pPr>
              <a:buNone/>
            </a:pPr>
            <a:r>
              <a:rPr lang="uk-UA" altLang="ru-RU" sz="4300" dirty="0">
                <a:latin typeface="Times New Roman" panose="02020603050405020304" pitchFamily="18" charset="0"/>
                <a:cs typeface="Times New Roman" panose="02020603050405020304" pitchFamily="18" charset="0"/>
              </a:rPr>
              <a:t>* Використовувати цифровий контент для розвитку мовлення, пам’яті, уваги, мислення та творчих здібностей дошкільників;</a:t>
            </a:r>
            <a:endParaRPr lang="uk-UA" altLang="ru-RU" sz="4300" dirty="0">
              <a:latin typeface="Times New Roman" panose="02020603050405020304" pitchFamily="18" charset="0"/>
              <a:cs typeface="Times New Roman" panose="02020603050405020304" pitchFamily="18" charset="0"/>
            </a:endParaRPr>
          </a:p>
          <a:p>
            <a:pPr>
              <a:buNone/>
            </a:pPr>
            <a:r>
              <a:rPr lang="uk-UA" altLang="ru-RU" sz="4300" dirty="0">
                <a:latin typeface="Times New Roman" panose="02020603050405020304" pitchFamily="18" charset="0"/>
                <a:cs typeface="Times New Roman" panose="02020603050405020304" pitchFamily="18" charset="0"/>
              </a:rPr>
              <a:t>* Поширювати власний педагогічний досвід серед колег;</a:t>
            </a:r>
            <a:endParaRPr lang="uk-UA" altLang="ru-RU" sz="4300" dirty="0">
              <a:latin typeface="Times New Roman" panose="02020603050405020304" pitchFamily="18" charset="0"/>
              <a:cs typeface="Times New Roman" panose="02020603050405020304" pitchFamily="18" charset="0"/>
            </a:endParaRPr>
          </a:p>
          <a:p>
            <a:pPr>
              <a:buNone/>
            </a:pPr>
            <a:r>
              <a:rPr lang="uk-UA" altLang="ru-RU" sz="4300" dirty="0">
                <a:latin typeface="Times New Roman" panose="02020603050405020304" pitchFamily="18" charset="0"/>
                <a:cs typeface="Times New Roman" panose="02020603050405020304" pitchFamily="18" charset="0"/>
              </a:rPr>
              <a:t>* Презентувати результати роботи на педагогічних заходах, семінарах, вебінарах та професійних конкурсах;</a:t>
            </a:r>
            <a:endParaRPr lang="uk-UA" altLang="ru-RU" sz="4300" dirty="0">
              <a:latin typeface="Times New Roman" panose="02020603050405020304" pitchFamily="18" charset="0"/>
              <a:cs typeface="Times New Roman" panose="02020603050405020304" pitchFamily="18" charset="0"/>
            </a:endParaRPr>
          </a:p>
          <a:p>
            <a:pPr>
              <a:buNone/>
            </a:pPr>
            <a:r>
              <a:rPr lang="uk-UA" altLang="ru-RU" sz="4300" dirty="0">
                <a:latin typeface="Times New Roman" panose="02020603050405020304" pitchFamily="18" charset="0"/>
                <a:cs typeface="Times New Roman" panose="02020603050405020304" pitchFamily="18" charset="0"/>
              </a:rPr>
              <a:t>* Постійно вдосконалювати власну цифрову та педагогічну компетентність.</a:t>
            </a:r>
            <a:endParaRPr lang="uk-UA" altLang="ru-RU" sz="43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214290"/>
            <a:ext cx="8229600" cy="571504"/>
          </a:xfrm>
        </p:spPr>
        <p:txBody>
          <a:bodyPr>
            <a:noAutofit/>
          </a:bodyPr>
          <a:lstStyle/>
          <a:p>
            <a:r>
              <a:rPr lang="uk-UA" sz="2800" b="1" dirty="0" smtClean="0">
                <a:latin typeface="Times New Roman" panose="02020603050405020304" pitchFamily="18" charset="0"/>
                <a:cs typeface="Times New Roman" panose="02020603050405020304" pitchFamily="18" charset="0"/>
              </a:rPr>
              <a:t>Перспективний план роботи за педагогічним вектором за період 2026-2030 </a:t>
            </a:r>
            <a:r>
              <a:rPr lang="uk-UA" sz="2800" b="1" dirty="0" err="1" smtClean="0">
                <a:latin typeface="Times New Roman" panose="02020603050405020304" pitchFamily="18" charset="0"/>
                <a:cs typeface="Times New Roman" panose="02020603050405020304" pitchFamily="18" charset="0"/>
              </a:rPr>
              <a:t>н.р</a:t>
            </a:r>
            <a:r>
              <a:rPr lang="uk-UA" sz="2800" b="1" dirty="0" smtClean="0">
                <a:latin typeface="Times New Roman" panose="02020603050405020304" pitchFamily="18" charset="0"/>
                <a:cs typeface="Times New Roman" panose="02020603050405020304" pitchFamily="18" charset="0"/>
              </a:rPr>
              <a:t>.</a:t>
            </a:r>
            <a:endParaRPr lang="ru-RU" sz="2800" b="1"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a:xfrm>
            <a:off x="457200" y="1000108"/>
            <a:ext cx="8229600" cy="5126055"/>
          </a:xfrm>
        </p:spPr>
        <p:txBody>
          <a:bodyPr>
            <a:normAutofit/>
          </a:bodyPr>
          <a:lstStyle/>
          <a:p>
            <a:pPr lvl="0">
              <a:buNone/>
            </a:pPr>
            <a:endParaRPr lang="ru-RU" altLang="ru-RU" sz="2400" dirty="0" smtClean="0">
              <a:latin typeface="Times New Roman" panose="02020603050405020304" pitchFamily="18" charset="0"/>
              <a:cs typeface="Times New Roman" panose="02020603050405020304" pitchFamily="18" charset="0"/>
            </a:endParaRPr>
          </a:p>
          <a:p>
            <a:endParaRPr lang="ru-RU" dirty="0"/>
          </a:p>
        </p:txBody>
      </p:sp>
      <p:graphicFrame>
        <p:nvGraphicFramePr>
          <p:cNvPr id="4" name="Объект 3"/>
          <p:cNvGraphicFramePr/>
          <p:nvPr/>
        </p:nvGraphicFramePr>
        <p:xfrm>
          <a:off x="107950" y="928669"/>
          <a:ext cx="8928546" cy="6400800"/>
        </p:xfrm>
        <a:graphic>
          <a:graphicData uri="http://schemas.openxmlformats.org/drawingml/2006/table">
            <a:tbl>
              <a:tblPr firstRow="1" bandRow="1">
                <a:tableStyleId>{5C22544A-7EE6-4342-B048-85BDC9FD1C3A}</a:tableStyleId>
              </a:tblPr>
              <a:tblGrid>
                <a:gridCol w="575618"/>
                <a:gridCol w="4896544"/>
                <a:gridCol w="2016224"/>
                <a:gridCol w="1440160"/>
              </a:tblGrid>
              <a:tr h="454386">
                <a:tc>
                  <a:txBody>
                    <a:bodyPr/>
                    <a:lstStyle/>
                    <a:p>
                      <a:r>
                        <a:rPr lang="uk-UA" dirty="0" smtClean="0"/>
                        <a:t>№ п/</a:t>
                      </a:r>
                      <a:r>
                        <a:rPr lang="uk-UA" dirty="0" err="1" smtClean="0"/>
                        <a:t>п</a:t>
                      </a:r>
                      <a:endParaRPr lang="ru-RU" dirty="0"/>
                    </a:p>
                  </a:txBody>
                  <a:tcPr/>
                </a:tc>
                <a:tc>
                  <a:txBody>
                    <a:bodyPr/>
                    <a:lstStyle/>
                    <a:p>
                      <a:r>
                        <a:rPr lang="uk-UA" dirty="0" smtClean="0">
                          <a:latin typeface="Times New Roman" panose="02020603050405020304" pitchFamily="18" charset="0"/>
                          <a:cs typeface="Times New Roman" panose="02020603050405020304" pitchFamily="18" charset="0"/>
                        </a:rPr>
                        <a:t>                              План роботи</a:t>
                      </a:r>
                      <a:endParaRPr lang="ru-RU" dirty="0">
                        <a:latin typeface="Times New Roman" panose="02020603050405020304" pitchFamily="18" charset="0"/>
                        <a:cs typeface="Times New Roman" panose="02020603050405020304" pitchFamily="18" charset="0"/>
                      </a:endParaRPr>
                    </a:p>
                  </a:txBody>
                  <a:tcPr/>
                </a:tc>
                <a:tc>
                  <a:txBody>
                    <a:bodyPr/>
                    <a:lstStyle/>
                    <a:p>
                      <a:r>
                        <a:rPr lang="uk-UA" dirty="0" smtClean="0">
                          <a:latin typeface="Times New Roman" panose="02020603050405020304" pitchFamily="18" charset="0"/>
                          <a:cs typeface="Times New Roman" panose="02020603050405020304" pitchFamily="18" charset="0"/>
                        </a:rPr>
                        <a:t>  Форми роботи</a:t>
                      </a:r>
                      <a:endParaRPr lang="ru-RU" dirty="0">
                        <a:latin typeface="Times New Roman" panose="02020603050405020304" pitchFamily="18" charset="0"/>
                        <a:cs typeface="Times New Roman" panose="02020603050405020304" pitchFamily="18" charset="0"/>
                      </a:endParaRPr>
                    </a:p>
                  </a:txBody>
                  <a:tcPr/>
                </a:tc>
                <a:tc>
                  <a:txBody>
                    <a:bodyPr/>
                    <a:lstStyle/>
                    <a:p>
                      <a:r>
                        <a:rPr lang="uk-UA" dirty="0" smtClean="0">
                          <a:latin typeface="Times New Roman" panose="02020603050405020304" pitchFamily="18" charset="0"/>
                          <a:cs typeface="Times New Roman" panose="02020603050405020304" pitchFamily="18" charset="0"/>
                        </a:rPr>
                        <a:t>Рік роботи</a:t>
                      </a:r>
                      <a:endParaRPr lang="ru-RU" dirty="0">
                        <a:latin typeface="Times New Roman" panose="02020603050405020304" pitchFamily="18" charset="0"/>
                        <a:cs typeface="Times New Roman" panose="02020603050405020304" pitchFamily="18" charset="0"/>
                      </a:endParaRPr>
                    </a:p>
                  </a:txBody>
                  <a:tcPr/>
                </a:tc>
              </a:tr>
              <a:tr h="908283">
                <a:tc>
                  <a:txBody>
                    <a:bodyPr/>
                    <a:lstStyle/>
                    <a:p>
                      <a:r>
                        <a:rPr lang="uk-UA" dirty="0" smtClean="0"/>
                        <a:t>1.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ru-RU" dirty="0" smtClean="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1180768">
                <a:tc>
                  <a:txBody>
                    <a:bodyPr/>
                    <a:lstStyle/>
                    <a:p>
                      <a:r>
                        <a:rPr lang="uk-UA" dirty="0" smtClean="0"/>
                        <a:t> 2.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1180768">
                <a:tc>
                  <a:txBody>
                    <a:bodyPr/>
                    <a:lstStyle/>
                    <a:p>
                      <a:r>
                        <a:rPr lang="uk-UA" dirty="0" smtClean="0"/>
                        <a:t>3.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1180768">
                <a:tc>
                  <a:txBody>
                    <a:bodyPr/>
                    <a:lstStyle/>
                    <a:p>
                      <a:r>
                        <a:rPr lang="uk-UA" dirty="0" smtClean="0"/>
                        <a:t>4.</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908283">
                <a:tc>
                  <a:txBody>
                    <a:bodyPr/>
                    <a:lstStyle/>
                    <a:p>
                      <a:r>
                        <a:rPr lang="uk-UA" dirty="0" smtClean="0"/>
                        <a:t>5.</a:t>
                      </a:r>
                      <a:endParaRPr lang="ru-RU" dirty="0"/>
                    </a:p>
                  </a:txBody>
                  <a:tcPr/>
                </a:tc>
                <a:tc>
                  <a:txBody>
                    <a:bodyPr/>
                    <a:lstStyle/>
                    <a:p>
                      <a:endParaRPr lang="ru-RU" dirty="0"/>
                    </a:p>
                  </a:txBody>
                  <a:tcPr/>
                </a:tc>
                <a:tc>
                  <a:txBody>
                    <a:bodyPr/>
                    <a:lstStyle/>
                    <a:p>
                      <a:endParaRPr lang="ru-RU" dirty="0"/>
                    </a:p>
                  </a:txBody>
                  <a:tcPr/>
                </a:tc>
                <a:tc>
                  <a:txBody>
                    <a:bodyPr/>
                    <a:lstStyle/>
                    <a:p>
                      <a:endParaRPr lang="ru-RU" dirty="0"/>
                    </a:p>
                  </a:txBody>
                  <a:tcPr/>
                </a:tc>
              </a:tr>
              <a:tr h="363313">
                <a:tc>
                  <a:txBody>
                    <a:bodyPr/>
                    <a:lstStyle/>
                    <a:p>
                      <a:endParaRPr lang="ru-RU"/>
                    </a:p>
                  </a:txBody>
                  <a:tcPr/>
                </a:tc>
                <a:tc>
                  <a:txBody>
                    <a:bodyPr/>
                    <a:lstStyle/>
                    <a:p>
                      <a:endParaRPr lang="ru-RU"/>
                    </a:p>
                  </a:txBody>
                  <a:tcPr/>
                </a:tc>
                <a:tc>
                  <a:txBody>
                    <a:bodyPr/>
                    <a:lstStyle/>
                    <a:p>
                      <a:endParaRPr lang="ru-RU" dirty="0"/>
                    </a:p>
                  </a:txBody>
                  <a:tcPr/>
                </a:tc>
                <a:tc>
                  <a:txBody>
                    <a:bodyPr/>
                    <a:lstStyle/>
                    <a:p>
                      <a:endParaRPr lang="ru-RU" dirty="0"/>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285728"/>
            <a:ext cx="8229600" cy="5840435"/>
          </a:xfrm>
        </p:spPr>
        <p:txBody>
          <a:bodyPr>
            <a:normAutofit/>
          </a:bodyPr>
          <a:lstStyle/>
          <a:p>
            <a:pPr fontAlgn="t">
              <a:buNone/>
            </a:pPr>
            <a:endParaRPr lang="ru-RU" dirty="0" smtClean="0"/>
          </a:p>
          <a:p>
            <a:pPr fontAlgn="t"/>
            <a:endParaRPr lang="ru-RU" dirty="0" smtClean="0"/>
          </a:p>
          <a:p>
            <a:pPr fontAlgn="t"/>
            <a:endParaRPr lang="ru-RU" dirty="0" smtClean="0"/>
          </a:p>
          <a:p>
            <a:pPr fontAlgn="t"/>
            <a:endParaRPr lang="ru-RU" dirty="0" smtClean="0"/>
          </a:p>
          <a:p>
            <a:pPr>
              <a:buNone/>
            </a:pPr>
            <a:endParaRPr lang="ru-RU" dirty="0"/>
          </a:p>
        </p:txBody>
      </p:sp>
      <p:graphicFrame>
        <p:nvGraphicFramePr>
          <p:cNvPr id="4" name="Объект 3"/>
          <p:cNvGraphicFramePr/>
          <p:nvPr/>
        </p:nvGraphicFramePr>
        <p:xfrm>
          <a:off x="0" y="285727"/>
          <a:ext cx="9036497" cy="7008176"/>
        </p:xfrm>
        <a:graphic>
          <a:graphicData uri="http://schemas.openxmlformats.org/drawingml/2006/table">
            <a:tbl>
              <a:tblPr firstRow="1" bandRow="1">
                <a:tableStyleId>{5C22544A-7EE6-4342-B048-85BDC9FD1C3A}</a:tableStyleId>
              </a:tblPr>
              <a:tblGrid>
                <a:gridCol w="582577"/>
                <a:gridCol w="4955747"/>
                <a:gridCol w="2040601"/>
                <a:gridCol w="1457572"/>
              </a:tblGrid>
              <a:tr h="716002">
                <a:tc>
                  <a:txBody>
                    <a:bodyPr/>
                    <a:lstStyle/>
                    <a:p>
                      <a:r>
                        <a:rPr lang="uk-UA" dirty="0" smtClean="0"/>
                        <a:t>№ п/</a:t>
                      </a:r>
                      <a:r>
                        <a:rPr lang="uk-UA" dirty="0" err="1" smtClean="0"/>
                        <a:t>п</a:t>
                      </a:r>
                      <a:endParaRPr lang="ru-RU" dirty="0"/>
                    </a:p>
                  </a:txBody>
                  <a:tcPr/>
                </a:tc>
                <a:tc>
                  <a:txBody>
                    <a:bodyPr/>
                    <a:lstStyle/>
                    <a:p>
                      <a:r>
                        <a:rPr lang="uk-UA" dirty="0" smtClean="0">
                          <a:latin typeface="Times New Roman" panose="02020603050405020304" pitchFamily="18" charset="0"/>
                          <a:cs typeface="Times New Roman" panose="02020603050405020304" pitchFamily="18" charset="0"/>
                        </a:rPr>
                        <a:t>                              План роботи</a:t>
                      </a:r>
                      <a:endParaRPr lang="ru-RU" dirty="0">
                        <a:latin typeface="Times New Roman" panose="02020603050405020304" pitchFamily="18" charset="0"/>
                        <a:cs typeface="Times New Roman" panose="02020603050405020304" pitchFamily="18" charset="0"/>
                      </a:endParaRPr>
                    </a:p>
                  </a:txBody>
                  <a:tcPr/>
                </a:tc>
                <a:tc>
                  <a:txBody>
                    <a:bodyPr/>
                    <a:lstStyle/>
                    <a:p>
                      <a:r>
                        <a:rPr lang="uk-UA" dirty="0" smtClean="0">
                          <a:latin typeface="Times New Roman" panose="02020603050405020304" pitchFamily="18" charset="0"/>
                          <a:cs typeface="Times New Roman" panose="02020603050405020304" pitchFamily="18" charset="0"/>
                        </a:rPr>
                        <a:t>  Форми роботи</a:t>
                      </a:r>
                      <a:endParaRPr lang="ru-RU" dirty="0">
                        <a:latin typeface="Times New Roman" panose="02020603050405020304" pitchFamily="18" charset="0"/>
                        <a:cs typeface="Times New Roman" panose="02020603050405020304" pitchFamily="18" charset="0"/>
                      </a:endParaRPr>
                    </a:p>
                  </a:txBody>
                  <a:tcPr/>
                </a:tc>
                <a:tc>
                  <a:txBody>
                    <a:bodyPr/>
                    <a:lstStyle/>
                    <a:p>
                      <a:r>
                        <a:rPr lang="uk-UA" dirty="0" smtClean="0">
                          <a:latin typeface="Times New Roman" panose="02020603050405020304" pitchFamily="18" charset="0"/>
                          <a:cs typeface="Times New Roman" panose="02020603050405020304" pitchFamily="18" charset="0"/>
                        </a:rPr>
                        <a:t>Рік роботи</a:t>
                      </a:r>
                      <a:endParaRPr lang="ru-RU" dirty="0">
                        <a:latin typeface="Times New Roman" panose="02020603050405020304" pitchFamily="18" charset="0"/>
                        <a:cs typeface="Times New Roman" panose="02020603050405020304" pitchFamily="18" charset="0"/>
                      </a:endParaRPr>
                    </a:p>
                  </a:txBody>
                  <a:tcPr/>
                </a:tc>
              </a:tr>
              <a:tr h="1022860">
                <a:tc>
                  <a:txBody>
                    <a:bodyPr/>
                    <a:lstStyle/>
                    <a:p>
                      <a:r>
                        <a:rPr lang="uk-UA" dirty="0" smtClean="0"/>
                        <a:t>6.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defRPr/>
                      </a:pPr>
                      <a:endParaRPr lang="ru-RU" dirty="0" smtClean="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1329718">
                <a:tc>
                  <a:txBody>
                    <a:bodyPr/>
                    <a:lstStyle/>
                    <a:p>
                      <a:r>
                        <a:rPr lang="uk-UA" dirty="0" smtClean="0"/>
                        <a:t> 7.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1329718">
                <a:tc>
                  <a:txBody>
                    <a:bodyPr/>
                    <a:lstStyle/>
                    <a:p>
                      <a:r>
                        <a:rPr lang="uk-UA" dirty="0" smtClean="0"/>
                        <a:t>8.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uk-UA" dirty="0" smtClean="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1329718">
                <a:tc>
                  <a:txBody>
                    <a:bodyPr/>
                    <a:lstStyle/>
                    <a:p>
                      <a:r>
                        <a:rPr lang="uk-UA" dirty="0" smtClean="0"/>
                        <a:t>9.</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r h="414826">
                <a:tc>
                  <a:txBody>
                    <a:bodyPr/>
                    <a:lstStyle/>
                    <a:p>
                      <a:r>
                        <a:rPr lang="uk-UA" dirty="0" smtClean="0"/>
                        <a:t>10.</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p>
                  </a:txBody>
                  <a:tcPr/>
                </a:tc>
              </a:tr>
              <a:tr h="414826">
                <a:tc>
                  <a:txBody>
                    <a:bodyPr/>
                    <a:lstStyle/>
                    <a:p>
                      <a:r>
                        <a:rPr lang="uk-UA" dirty="0" smtClean="0"/>
                        <a:t>11. </a:t>
                      </a:r>
                      <a:endParaRPr lang="ru-RU" dirty="0"/>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c>
                  <a:txBody>
                    <a:bodyPr/>
                    <a:lstStyle/>
                    <a:p>
                      <a:endParaRPr lang="ru-RU" dirty="0">
                        <a:latin typeface="Times New Roman" panose="02020603050405020304" pitchFamily="18" charset="0"/>
                        <a:cs typeface="Times New Roman" panose="02020603050405020304" pitchFamily="18" charset="0"/>
                      </a:endParaRPr>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14282" y="285728"/>
            <a:ext cx="8501122" cy="6286544"/>
          </a:xfrm>
        </p:spPr>
        <p:txBody>
          <a:bodyPr>
            <a:normAutofit/>
          </a:bodyPr>
          <a:lstStyle/>
          <a:p>
            <a:pPr>
              <a:buNone/>
            </a:pPr>
            <a:r>
              <a:rPr lang="uk-UA" sz="2000" b="1" dirty="0" smtClean="0">
                <a:latin typeface="Times New Roman" panose="02020603050405020304" pitchFamily="18" charset="0"/>
                <a:cs typeface="Times New Roman" panose="02020603050405020304" pitchFamily="18" charset="0"/>
              </a:rPr>
              <a:t> Участь у роботі методичної служби ЗДО </a:t>
            </a:r>
            <a:r>
              <a:rPr lang="uk-UA" sz="2000" b="1" dirty="0" err="1" smtClean="0">
                <a:latin typeface="Times New Roman" panose="02020603050405020304" pitchFamily="18" charset="0"/>
                <a:cs typeface="Times New Roman" panose="02020603050405020304" pitchFamily="18" charset="0"/>
              </a:rPr>
              <a:t>КТ</a:t>
            </a:r>
            <a:r>
              <a:rPr lang="uk-UA" sz="2000" b="1" dirty="0" smtClean="0">
                <a:latin typeface="Times New Roman" panose="02020603050405020304" pitchFamily="18" charset="0"/>
                <a:cs typeface="Times New Roman" panose="02020603050405020304" pitchFamily="18" charset="0"/>
              </a:rPr>
              <a:t> №26 за період 2026-2030н.р.</a:t>
            </a:r>
            <a:endParaRPr lang="uk-UA" sz="2400" b="1" dirty="0" smtClean="0">
              <a:latin typeface="Times New Roman" panose="02020603050405020304" pitchFamily="18" charset="0"/>
              <a:cs typeface="Times New Roman" panose="02020603050405020304" pitchFamily="18" charset="0"/>
            </a:endParaRPr>
          </a:p>
          <a:p>
            <a:pPr>
              <a:buNone/>
            </a:pPr>
            <a:endParaRPr lang="ru-RU" sz="2400" dirty="0">
              <a:latin typeface="Times New Roman" panose="02020603050405020304" pitchFamily="18" charset="0"/>
              <a:cs typeface="Times New Roman" panose="02020603050405020304" pitchFamily="18" charset="0"/>
            </a:endParaRPr>
          </a:p>
        </p:txBody>
      </p:sp>
      <p:graphicFrame>
        <p:nvGraphicFramePr>
          <p:cNvPr id="4" name="Таблица 3"/>
          <p:cNvGraphicFramePr>
            <a:graphicFrameLocks noGrp="1"/>
          </p:cNvGraphicFramePr>
          <p:nvPr/>
        </p:nvGraphicFramePr>
        <p:xfrm>
          <a:off x="213995" y="857250"/>
          <a:ext cx="8715375" cy="4394835"/>
        </p:xfrm>
        <a:graphic>
          <a:graphicData uri="http://schemas.openxmlformats.org/drawingml/2006/table">
            <a:tbl>
              <a:tblPr firstRow="1" bandRow="1">
                <a:tableStyleId>{5C22544A-7EE6-4342-B048-85BDC9FD1C3A}</a:tableStyleId>
              </a:tblPr>
              <a:tblGrid>
                <a:gridCol w="6826885"/>
                <a:gridCol w="1888490"/>
              </a:tblGrid>
              <a:tr h="732155">
                <a:tc>
                  <a:txBody>
                    <a:bodyPr/>
                    <a:lstStyle/>
                    <a:p>
                      <a:endParaRPr lang="ru-RU" dirty="0"/>
                    </a:p>
                  </a:txBody>
                  <a:tcPr/>
                </a:tc>
                <a:tc>
                  <a:txBody>
                    <a:bodyPr/>
                    <a:lstStyle/>
                    <a:p>
                      <a:endParaRPr lang="ru-RU" dirty="0"/>
                    </a:p>
                  </a:txBody>
                  <a:tcPr/>
                </a:tc>
              </a:tr>
              <a:tr h="798195">
                <a:tc>
                  <a:txBody>
                    <a:bodyPr/>
                    <a:lstStyle/>
                    <a:p>
                      <a:endParaRPr lang="ru-RU" dirty="0"/>
                    </a:p>
                  </a:txBody>
                  <a:tcPr/>
                </a:tc>
                <a:tc>
                  <a:txBody>
                    <a:bodyPr/>
                    <a:lstStyle/>
                    <a:p>
                      <a:endParaRPr lang="ru-RU" dirty="0"/>
                    </a:p>
                  </a:txBody>
                  <a:tcPr/>
                </a:tc>
              </a:tr>
              <a:tr h="865505">
                <a:tc>
                  <a:txBody>
                    <a:bodyPr/>
                    <a:lstStyle/>
                    <a:p>
                      <a:endParaRPr lang="ru-RU" dirty="0"/>
                    </a:p>
                  </a:txBody>
                  <a:tcPr/>
                </a:tc>
                <a:tc>
                  <a:txBody>
                    <a:bodyPr/>
                    <a:lstStyle/>
                    <a:p>
                      <a:endParaRPr lang="ru-RU" dirty="0"/>
                    </a:p>
                  </a:txBody>
                  <a:tcPr/>
                </a:tc>
              </a:tr>
              <a:tr h="864870">
                <a:tc>
                  <a:txBody>
                    <a:bodyPr/>
                    <a:lstStyle/>
                    <a:p>
                      <a:endParaRPr lang="ru-RU" dirty="0"/>
                    </a:p>
                  </a:txBody>
                  <a:tcPr/>
                </a:tc>
                <a:tc>
                  <a:txBody>
                    <a:bodyPr/>
                    <a:lstStyle/>
                    <a:p>
                      <a:endParaRPr lang="ru-RU" dirty="0"/>
                    </a:p>
                  </a:txBody>
                  <a:tcPr/>
                </a:tc>
              </a:tr>
              <a:tr h="1134110">
                <a:tc>
                  <a:txBody>
                    <a:bodyPr/>
                    <a:lstStyle/>
                    <a:p>
                      <a:endParaRPr lang="ru-RU" dirty="0"/>
                    </a:p>
                  </a:txBody>
                  <a:tcPr/>
                </a:tc>
                <a:tc>
                  <a:txBody>
                    <a:bodyPr/>
                    <a:lstStyle/>
                    <a:p>
                      <a:endParaRPr lang="ru-RU" dirty="0"/>
                    </a:p>
                  </a:txBody>
                  <a:tcPr/>
                </a:tc>
              </a:tr>
            </a:tbl>
          </a:graphicData>
        </a:graphic>
      </p:graphicFrame>
      <p:graphicFrame>
        <p:nvGraphicFramePr>
          <p:cNvPr id="5" name="Таблица 4"/>
          <p:cNvGraphicFramePr>
            <a:graphicFrameLocks noGrp="1"/>
          </p:cNvGraphicFramePr>
          <p:nvPr/>
        </p:nvGraphicFramePr>
        <p:xfrm>
          <a:off x="214282" y="5252109"/>
          <a:ext cx="8715436" cy="1463040"/>
        </p:xfrm>
        <a:graphic>
          <a:graphicData uri="http://schemas.openxmlformats.org/drawingml/2006/table">
            <a:tbl>
              <a:tblPr firstRow="1" bandRow="1">
                <a:tableStyleId>{5C22544A-7EE6-4342-B048-85BDC9FD1C3A}</a:tableStyleId>
              </a:tblPr>
              <a:tblGrid>
                <a:gridCol w="6842698"/>
                <a:gridCol w="1872738"/>
              </a:tblGrid>
              <a:tr h="1143008">
                <a:tc>
                  <a:txBody>
                    <a:bodyPr/>
                    <a:lstStyle/>
                    <a:p>
                      <a:endParaRPr lang="ru-RU" dirty="0"/>
                    </a:p>
                  </a:txBody>
                  <a:tcPr/>
                </a:tc>
                <a:tc>
                  <a:txBody>
                    <a:bodyPr/>
                    <a:lstStyle/>
                    <a:p>
                      <a:endParaRPr lang="ru-RU" dirty="0"/>
                    </a:p>
                  </a:txBody>
                  <a:tcPr/>
                </a:tc>
              </a:tr>
            </a:tbl>
          </a:graphicData>
        </a:graphic>
      </p:graphicFrame>
    </p:spTree>
  </p:cSld>
  <p:clrMapOvr>
    <a:masterClrMapping/>
  </p:clrMapOvr>
</p:sld>
</file>

<file path=ppt/tags/tag1.xml><?xml version="1.0" encoding="utf-8"?>
<p:tagLst xmlns:p="http://schemas.openxmlformats.org/presentationml/2006/main">
  <p:tag name="TABLE_ENDDRAG_ORIGIN_RECT" val="700*455"/>
  <p:tag name="TABLE_ENDDRAG_RECT" val="7*58*700*455"/>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7555</Words>
  <Application>WPS Presentation</Application>
  <PresentationFormat>Экран (4:3)</PresentationFormat>
  <Paragraphs>184</Paragraphs>
  <Slides>15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15</vt:i4>
      </vt:variant>
    </vt:vector>
  </HeadingPairs>
  <TitlesOfParts>
    <vt:vector size="23" baseType="lpstr">
      <vt:lpstr>Arial</vt:lpstr>
      <vt:lpstr>SimSun</vt:lpstr>
      <vt:lpstr>Wingdings</vt:lpstr>
      <vt:lpstr>Times New Roman</vt:lpstr>
      <vt:lpstr>Calibri</vt:lpstr>
      <vt:lpstr>Microsoft YaHei</vt:lpstr>
      <vt:lpstr>Arial Unicode MS</vt:lpstr>
      <vt:lpstr>Тема Office</vt:lpstr>
      <vt:lpstr>Прилуцький заклад дошкільної освіти (ясла-садок)  комбінованого типу  Прилуцької міської ради  Чернігівської області</vt:lpstr>
      <vt:lpstr>PowerPoint 演示文稿</vt:lpstr>
      <vt:lpstr>Курси підвищення кваліфікації:</vt:lpstr>
      <vt:lpstr>   </vt:lpstr>
      <vt:lpstr>PowerPoint 演示文稿</vt:lpstr>
      <vt:lpstr>PowerPoint 演示文稿</vt:lpstr>
      <vt:lpstr>Перспективний план роботи за педагогічним вектором за період 2020-2025 н.р.</vt:lpstr>
      <vt:lpstr>PowerPoint 演示文稿</vt:lpstr>
      <vt:lpstr>PowerPoint 演示文稿</vt:lpstr>
      <vt:lpstr>Перспективний план роботи за педагогічним вектором за період 2025-2030 н.р.</vt:lpstr>
      <vt:lpstr>PowerPoint 演示文稿</vt:lpstr>
      <vt:lpstr>PowerPoint 演示文稿</vt:lpstr>
      <vt:lpstr>PowerPoint 演示文稿</vt:lpstr>
      <vt:lpstr> Нормативні документи</vt:lpstr>
      <vt:lpstr>Система заходів з метою поширення власного досвіду за 2020-2025 н.р.: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Прилуцький заклад дошкільної освіти (ясла-садок)  комбінованого типу  Прилуцької міської ради  Чернігівської області</dc:title>
  <dc:creator>Set</dc:creator>
  <cp:lastModifiedBy>Оксана Рудніченко</cp:lastModifiedBy>
  <cp:revision>50</cp:revision>
  <dcterms:created xsi:type="dcterms:W3CDTF">2024-08-25T18:50:00Z</dcterms:created>
  <dcterms:modified xsi:type="dcterms:W3CDTF">2026-08-30T19:10:00Z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F0E5ECA843CC4D31B970C80AF3034B30_12</vt:lpwstr>
  </property>
  <property fmtid="{D5CDD505-2E9C-101B-9397-08002B2CF9AE}" pid="3" name="KSOProductBuildVer">
    <vt:lpwstr>1049-12.1.0.28032</vt:lpwstr>
  </property>
</Properties>
</file>