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96" r:id="rId2"/>
    <p:sldId id="271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</p:sldIdLst>
  <p:sldSz cx="9144000" cy="5143500" type="screen16x9"/>
  <p:notesSz cx="6858000" cy="9144000"/>
  <p:embeddedFontLst>
    <p:embeddedFont>
      <p:font typeface="Alegreya" panose="020B0604020202020204" charset="0"/>
      <p:regular r:id="rId17"/>
      <p:bold r:id="rId18"/>
      <p:italic r:id="rId19"/>
      <p:boldItalic r:id="rId20"/>
    </p:embeddedFont>
    <p:embeddedFont>
      <p:font typeface="Segoe Print" panose="02000600000000000000" pitchFamily="2" charset="0"/>
      <p:regular r:id="rId21"/>
      <p:bold r:id="rId22"/>
    </p:embeddedFont>
    <p:embeddedFont>
      <p:font typeface="Verdana" panose="020B060403050404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2E"/>
    <a:srgbClr val="EBF7FF"/>
    <a:srgbClr val="008896"/>
    <a:srgbClr val="82DDF2"/>
    <a:srgbClr val="F0FEE6"/>
    <a:srgbClr val="FFE7C9"/>
    <a:srgbClr val="F2B800"/>
    <a:srgbClr val="657000"/>
    <a:srgbClr val="FEECEC"/>
    <a:srgbClr val="E4F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54" autoAdjust="0"/>
  </p:normalViewPr>
  <p:slideViewPr>
    <p:cSldViewPr snapToGrid="0">
      <p:cViewPr varScale="1">
        <p:scale>
          <a:sx n="90" d="100"/>
          <a:sy n="90" d="100"/>
        </p:scale>
        <p:origin x="816" y="78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FDE715-EC37-43D9-856C-D8FF942C3FF4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326BDDC1-D507-4A0F-A5A2-EBCB719C440C}">
      <dgm:prSet phldrT="[Текст]" custT="1"/>
      <dgm:spPr/>
      <dgm:t>
        <a:bodyPr/>
        <a:lstStyle/>
        <a:p>
          <a:r>
            <a:rPr lang="uk-UA" sz="1100" b="1" u="sng" dirty="0">
              <a:solidFill>
                <a:schemeClr val="tx1"/>
              </a:solidFill>
              <a:latin typeface="+mj-lt"/>
              <a:ea typeface="Verdana" pitchFamily="34" charset="0"/>
            </a:rPr>
            <a:t>МОЛЕКУЛА</a:t>
          </a:r>
        </a:p>
      </dgm:t>
    </dgm:pt>
    <dgm:pt modelId="{C82E8E32-5D11-4B19-A3FF-FA6ACE080A2B}" type="parTrans" cxnId="{610F1862-0381-45B3-BD58-924FCD415594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7C5B17C3-362C-423E-8BDE-25D086F28E01}" type="sibTrans" cxnId="{610F1862-0381-45B3-BD58-924FCD415594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F522A0BF-41B4-41CF-82AE-EDD5E7D2F45C}">
      <dgm:prSet phldrT="[Текст]" custT="1"/>
      <dgm:spPr/>
      <dgm:t>
        <a:bodyPr/>
        <a:lstStyle/>
        <a:p>
          <a:r>
            <a:rPr lang="uk-UA" sz="1100" b="1" u="sng" dirty="0">
              <a:solidFill>
                <a:schemeClr val="tx1"/>
              </a:solidFill>
              <a:latin typeface="+mj-lt"/>
              <a:ea typeface="Verdana" pitchFamily="34" charset="0"/>
            </a:rPr>
            <a:t>КЛІТИНА</a:t>
          </a:r>
        </a:p>
      </dgm:t>
    </dgm:pt>
    <dgm:pt modelId="{77EA7CF6-E214-4215-9D4B-DA24F7B0CE39}" type="parTrans" cxnId="{937CD09D-705A-4CAC-8502-4E59F9014D71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C98A8F17-3C80-4080-8EA2-741643036802}" type="sibTrans" cxnId="{937CD09D-705A-4CAC-8502-4E59F9014D71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43D81CF0-1B74-45B4-B110-2D2E85D63AEC}">
      <dgm:prSet phldrT="[Текст]" custT="1"/>
      <dgm:spPr/>
      <dgm:t>
        <a:bodyPr/>
        <a:lstStyle/>
        <a:p>
          <a:r>
            <a:rPr lang="uk-UA" sz="1100" b="1" u="sng" dirty="0">
              <a:solidFill>
                <a:schemeClr val="tx1"/>
              </a:solidFill>
              <a:latin typeface="+mj-lt"/>
              <a:ea typeface="Verdana" pitchFamily="34" charset="0"/>
            </a:rPr>
            <a:t>ОРГАНІЗМ</a:t>
          </a:r>
        </a:p>
      </dgm:t>
    </dgm:pt>
    <dgm:pt modelId="{E9BC0E39-A6BF-4D1C-AF9A-A78129610750}" type="parTrans" cxnId="{DEA5823E-A54C-44B6-BDF6-5B90EA09711B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36C6ED23-CA98-4AF0-A7AB-F4644D142236}" type="sibTrans" cxnId="{DEA5823E-A54C-44B6-BDF6-5B90EA09711B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E30DEF07-B693-4FE8-9699-3DEAD6681EBC}">
      <dgm:prSet phldrT="[Текст]" custT="1"/>
      <dgm:spPr/>
      <dgm:t>
        <a:bodyPr/>
        <a:lstStyle/>
        <a:p>
          <a:r>
            <a:rPr lang="uk-UA" sz="1100" b="1" u="sng" dirty="0">
              <a:solidFill>
                <a:schemeClr val="tx1"/>
              </a:solidFill>
              <a:latin typeface="+mj-lt"/>
              <a:ea typeface="Verdana" pitchFamily="34" charset="0"/>
            </a:rPr>
            <a:t>ПОПУЛЯЦІЯ</a:t>
          </a:r>
        </a:p>
      </dgm:t>
    </dgm:pt>
    <dgm:pt modelId="{6CEA12AF-8553-47B4-8139-AE491D83EAB5}" type="parTrans" cxnId="{39ED0A60-2514-4733-AFF6-B2C8602A4663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465BD908-87A5-4067-B212-2849AC711660}" type="sibTrans" cxnId="{39ED0A60-2514-4733-AFF6-B2C8602A4663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63576932-B2A0-4D80-B70F-6FDC7280AF14}">
      <dgm:prSet phldrT="[Текст]" custT="1"/>
      <dgm:spPr/>
      <dgm:t>
        <a:bodyPr/>
        <a:lstStyle/>
        <a:p>
          <a:r>
            <a:rPr lang="uk-UA" sz="1100" b="1" u="sng" dirty="0">
              <a:solidFill>
                <a:schemeClr val="tx1"/>
              </a:solidFill>
              <a:latin typeface="+mj-lt"/>
              <a:ea typeface="Verdana" pitchFamily="34" charset="0"/>
            </a:rPr>
            <a:t>ЕКОСИСТЕМА</a:t>
          </a:r>
        </a:p>
      </dgm:t>
    </dgm:pt>
    <dgm:pt modelId="{972CADE5-87F5-4298-9446-8356E031B6B7}" type="parTrans" cxnId="{59AC2CCA-4665-431E-84F2-314835019B14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53E948FA-ADFB-46A4-AADF-86D02A7B5A6C}" type="sibTrans" cxnId="{59AC2CCA-4665-431E-84F2-314835019B14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99894694-AB0E-4EAD-9112-0E508E4579B7}">
      <dgm:prSet phldrT="[Текст]" custT="1"/>
      <dgm:spPr/>
      <dgm:t>
        <a:bodyPr/>
        <a:lstStyle/>
        <a:p>
          <a:r>
            <a:rPr lang="uk-UA" sz="1100" b="1" u="sng" dirty="0">
              <a:solidFill>
                <a:schemeClr val="tx1"/>
              </a:solidFill>
              <a:latin typeface="+mj-lt"/>
              <a:ea typeface="Verdana" pitchFamily="34" charset="0"/>
            </a:rPr>
            <a:t>БІОСФЕРА</a:t>
          </a:r>
        </a:p>
      </dgm:t>
    </dgm:pt>
    <dgm:pt modelId="{FEEB007E-58AB-4596-B82D-8B34FCB79BC9}" type="parTrans" cxnId="{932C68DD-81F7-43EA-A86B-84021A73A2BB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915D4D56-EE37-41C2-ADC1-B77095A25535}" type="sibTrans" cxnId="{932C68DD-81F7-43EA-A86B-84021A73A2BB}">
      <dgm:prSet/>
      <dgm:spPr/>
      <dgm:t>
        <a:bodyPr/>
        <a:lstStyle/>
        <a:p>
          <a:endParaRPr lang="uk-UA" sz="1100" b="1" u="sng">
            <a:solidFill>
              <a:schemeClr val="tx1"/>
            </a:solidFill>
            <a:latin typeface="+mj-lt"/>
          </a:endParaRPr>
        </a:p>
      </dgm:t>
    </dgm:pt>
    <dgm:pt modelId="{A23355E8-D3C2-40FD-85DB-7D76A60B3BF2}" type="pres">
      <dgm:prSet presAssocID="{24FDE715-EC37-43D9-856C-D8FF942C3FF4}" presName="Name0" presStyleCnt="0">
        <dgm:presLayoutVars>
          <dgm:dir/>
          <dgm:animLvl val="lvl"/>
          <dgm:resizeHandles val="exact"/>
        </dgm:presLayoutVars>
      </dgm:prSet>
      <dgm:spPr/>
    </dgm:pt>
    <dgm:pt modelId="{8A85D910-8B3E-4C31-A086-71BF1DBB8C47}" type="pres">
      <dgm:prSet presAssocID="{326BDDC1-D507-4A0F-A5A2-EBCB719C440C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6869DC45-2D9A-429D-81CE-28BEFA47DF4B}" type="pres">
      <dgm:prSet presAssocID="{7C5B17C3-362C-423E-8BDE-25D086F28E01}" presName="parTxOnlySpace" presStyleCnt="0"/>
      <dgm:spPr/>
    </dgm:pt>
    <dgm:pt modelId="{25F814D0-1E1A-455B-9DEC-BAC03C4F1E2A}" type="pres">
      <dgm:prSet presAssocID="{F522A0BF-41B4-41CF-82AE-EDD5E7D2F45C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CFE3525A-15F0-4E50-B1C7-2DB2998C0F19}" type="pres">
      <dgm:prSet presAssocID="{C98A8F17-3C80-4080-8EA2-741643036802}" presName="parTxOnlySpace" presStyleCnt="0"/>
      <dgm:spPr/>
    </dgm:pt>
    <dgm:pt modelId="{7BC80E9A-7453-44EB-B237-5D93522A393A}" type="pres">
      <dgm:prSet presAssocID="{43D81CF0-1B74-45B4-B110-2D2E85D63AEC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381544FA-E4E4-4F60-A3C0-83FB02208C22}" type="pres">
      <dgm:prSet presAssocID="{36C6ED23-CA98-4AF0-A7AB-F4644D142236}" presName="parTxOnlySpace" presStyleCnt="0"/>
      <dgm:spPr/>
    </dgm:pt>
    <dgm:pt modelId="{4FD6CAB3-DEFF-47F1-B781-FC909D441C4C}" type="pres">
      <dgm:prSet presAssocID="{E30DEF07-B693-4FE8-9699-3DEAD6681EBC}" presName="parTxOnly" presStyleLbl="node1" presStyleIdx="3" presStyleCnt="6" custLinFactNeighborX="49873">
        <dgm:presLayoutVars>
          <dgm:chMax val="0"/>
          <dgm:chPref val="0"/>
          <dgm:bulletEnabled val="1"/>
        </dgm:presLayoutVars>
      </dgm:prSet>
      <dgm:spPr/>
    </dgm:pt>
    <dgm:pt modelId="{D0966056-F7B6-4638-B895-34B8DAC5E35C}" type="pres">
      <dgm:prSet presAssocID="{465BD908-87A5-4067-B212-2849AC711660}" presName="parTxOnlySpace" presStyleCnt="0"/>
      <dgm:spPr/>
    </dgm:pt>
    <dgm:pt modelId="{D98F7A48-5AB5-4220-8B41-FA936875E96C}" type="pres">
      <dgm:prSet presAssocID="{63576932-B2A0-4D80-B70F-6FDC7280AF14}" presName="parTxOnly" presStyleLbl="node1" presStyleIdx="4" presStyleCnt="6" custScaleX="110481">
        <dgm:presLayoutVars>
          <dgm:chMax val="0"/>
          <dgm:chPref val="0"/>
          <dgm:bulletEnabled val="1"/>
        </dgm:presLayoutVars>
      </dgm:prSet>
      <dgm:spPr/>
    </dgm:pt>
    <dgm:pt modelId="{932C18BD-3190-48E3-B82C-24C4F353F7CB}" type="pres">
      <dgm:prSet presAssocID="{53E948FA-ADFB-46A4-AADF-86D02A7B5A6C}" presName="parTxOnlySpace" presStyleCnt="0"/>
      <dgm:spPr/>
    </dgm:pt>
    <dgm:pt modelId="{0182B9B9-ECDA-4728-8A4A-B334FA25B438}" type="pres">
      <dgm:prSet presAssocID="{99894694-AB0E-4EAD-9112-0E508E4579B7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36771E23-FE46-4F83-A356-E5D11408DD3F}" type="presOf" srcId="{24FDE715-EC37-43D9-856C-D8FF942C3FF4}" destId="{A23355E8-D3C2-40FD-85DB-7D76A60B3BF2}" srcOrd="0" destOrd="0" presId="urn:microsoft.com/office/officeart/2005/8/layout/chevron1"/>
    <dgm:cxn modelId="{DEA5823E-A54C-44B6-BDF6-5B90EA09711B}" srcId="{24FDE715-EC37-43D9-856C-D8FF942C3FF4}" destId="{43D81CF0-1B74-45B4-B110-2D2E85D63AEC}" srcOrd="2" destOrd="0" parTransId="{E9BC0E39-A6BF-4D1C-AF9A-A78129610750}" sibTransId="{36C6ED23-CA98-4AF0-A7AB-F4644D142236}"/>
    <dgm:cxn modelId="{39ED0A60-2514-4733-AFF6-B2C8602A4663}" srcId="{24FDE715-EC37-43D9-856C-D8FF942C3FF4}" destId="{E30DEF07-B693-4FE8-9699-3DEAD6681EBC}" srcOrd="3" destOrd="0" parTransId="{6CEA12AF-8553-47B4-8139-AE491D83EAB5}" sibTransId="{465BD908-87A5-4067-B212-2849AC711660}"/>
    <dgm:cxn modelId="{610F1862-0381-45B3-BD58-924FCD415594}" srcId="{24FDE715-EC37-43D9-856C-D8FF942C3FF4}" destId="{326BDDC1-D507-4A0F-A5A2-EBCB719C440C}" srcOrd="0" destOrd="0" parTransId="{C82E8E32-5D11-4B19-A3FF-FA6ACE080A2B}" sibTransId="{7C5B17C3-362C-423E-8BDE-25D086F28E01}"/>
    <dgm:cxn modelId="{6AA9D26E-3023-4005-B740-D38E1591EA10}" type="presOf" srcId="{43D81CF0-1B74-45B4-B110-2D2E85D63AEC}" destId="{7BC80E9A-7453-44EB-B237-5D93522A393A}" srcOrd="0" destOrd="0" presId="urn:microsoft.com/office/officeart/2005/8/layout/chevron1"/>
    <dgm:cxn modelId="{6D180488-5BC5-43D8-A487-E03C30FCDBA1}" type="presOf" srcId="{F522A0BF-41B4-41CF-82AE-EDD5E7D2F45C}" destId="{25F814D0-1E1A-455B-9DEC-BAC03C4F1E2A}" srcOrd="0" destOrd="0" presId="urn:microsoft.com/office/officeart/2005/8/layout/chevron1"/>
    <dgm:cxn modelId="{937CD09D-705A-4CAC-8502-4E59F9014D71}" srcId="{24FDE715-EC37-43D9-856C-D8FF942C3FF4}" destId="{F522A0BF-41B4-41CF-82AE-EDD5E7D2F45C}" srcOrd="1" destOrd="0" parTransId="{77EA7CF6-E214-4215-9D4B-DA24F7B0CE39}" sibTransId="{C98A8F17-3C80-4080-8EA2-741643036802}"/>
    <dgm:cxn modelId="{F71F8DA7-5C3F-42C5-BBB3-7357217C26BA}" type="presOf" srcId="{E30DEF07-B693-4FE8-9699-3DEAD6681EBC}" destId="{4FD6CAB3-DEFF-47F1-B781-FC909D441C4C}" srcOrd="0" destOrd="0" presId="urn:microsoft.com/office/officeart/2005/8/layout/chevron1"/>
    <dgm:cxn modelId="{59AC2CCA-4665-431E-84F2-314835019B14}" srcId="{24FDE715-EC37-43D9-856C-D8FF942C3FF4}" destId="{63576932-B2A0-4D80-B70F-6FDC7280AF14}" srcOrd="4" destOrd="0" parTransId="{972CADE5-87F5-4298-9446-8356E031B6B7}" sibTransId="{53E948FA-ADFB-46A4-AADF-86D02A7B5A6C}"/>
    <dgm:cxn modelId="{A38B5EDA-6D00-4003-96D8-91E25A48320E}" type="presOf" srcId="{99894694-AB0E-4EAD-9112-0E508E4579B7}" destId="{0182B9B9-ECDA-4728-8A4A-B334FA25B438}" srcOrd="0" destOrd="0" presId="urn:microsoft.com/office/officeart/2005/8/layout/chevron1"/>
    <dgm:cxn modelId="{932C68DD-81F7-43EA-A86B-84021A73A2BB}" srcId="{24FDE715-EC37-43D9-856C-D8FF942C3FF4}" destId="{99894694-AB0E-4EAD-9112-0E508E4579B7}" srcOrd="5" destOrd="0" parTransId="{FEEB007E-58AB-4596-B82D-8B34FCB79BC9}" sibTransId="{915D4D56-EE37-41C2-ADC1-B77095A25535}"/>
    <dgm:cxn modelId="{699CE2F0-C448-48EB-A3FB-1CD76A450849}" type="presOf" srcId="{326BDDC1-D507-4A0F-A5A2-EBCB719C440C}" destId="{8A85D910-8B3E-4C31-A086-71BF1DBB8C47}" srcOrd="0" destOrd="0" presId="urn:microsoft.com/office/officeart/2005/8/layout/chevron1"/>
    <dgm:cxn modelId="{5A6C7DF2-8BA0-4F73-92BD-3B49124D1955}" type="presOf" srcId="{63576932-B2A0-4D80-B70F-6FDC7280AF14}" destId="{D98F7A48-5AB5-4220-8B41-FA936875E96C}" srcOrd="0" destOrd="0" presId="urn:microsoft.com/office/officeart/2005/8/layout/chevron1"/>
    <dgm:cxn modelId="{3B9B47DB-5B06-4CC5-87D7-1321D90FCC86}" type="presParOf" srcId="{A23355E8-D3C2-40FD-85DB-7D76A60B3BF2}" destId="{8A85D910-8B3E-4C31-A086-71BF1DBB8C47}" srcOrd="0" destOrd="0" presId="urn:microsoft.com/office/officeart/2005/8/layout/chevron1"/>
    <dgm:cxn modelId="{F5011552-C3E2-4F36-B1CD-62300E224E9C}" type="presParOf" srcId="{A23355E8-D3C2-40FD-85DB-7D76A60B3BF2}" destId="{6869DC45-2D9A-429D-81CE-28BEFA47DF4B}" srcOrd="1" destOrd="0" presId="urn:microsoft.com/office/officeart/2005/8/layout/chevron1"/>
    <dgm:cxn modelId="{0DD72B20-F3B3-4FEA-894C-5ABEE9B79831}" type="presParOf" srcId="{A23355E8-D3C2-40FD-85DB-7D76A60B3BF2}" destId="{25F814D0-1E1A-455B-9DEC-BAC03C4F1E2A}" srcOrd="2" destOrd="0" presId="urn:microsoft.com/office/officeart/2005/8/layout/chevron1"/>
    <dgm:cxn modelId="{FCB4E7A4-4918-4D36-93DC-10E4742B63EF}" type="presParOf" srcId="{A23355E8-D3C2-40FD-85DB-7D76A60B3BF2}" destId="{CFE3525A-15F0-4E50-B1C7-2DB2998C0F19}" srcOrd="3" destOrd="0" presId="urn:microsoft.com/office/officeart/2005/8/layout/chevron1"/>
    <dgm:cxn modelId="{FC17F609-2175-48BD-B13D-3F532272D5AB}" type="presParOf" srcId="{A23355E8-D3C2-40FD-85DB-7D76A60B3BF2}" destId="{7BC80E9A-7453-44EB-B237-5D93522A393A}" srcOrd="4" destOrd="0" presId="urn:microsoft.com/office/officeart/2005/8/layout/chevron1"/>
    <dgm:cxn modelId="{936B0738-ED67-42E2-AA6F-C1B7762562CA}" type="presParOf" srcId="{A23355E8-D3C2-40FD-85DB-7D76A60B3BF2}" destId="{381544FA-E4E4-4F60-A3C0-83FB02208C22}" srcOrd="5" destOrd="0" presId="urn:microsoft.com/office/officeart/2005/8/layout/chevron1"/>
    <dgm:cxn modelId="{ACDC55E5-7051-4AA2-AE20-63CF4364BC99}" type="presParOf" srcId="{A23355E8-D3C2-40FD-85DB-7D76A60B3BF2}" destId="{4FD6CAB3-DEFF-47F1-B781-FC909D441C4C}" srcOrd="6" destOrd="0" presId="urn:microsoft.com/office/officeart/2005/8/layout/chevron1"/>
    <dgm:cxn modelId="{E143A094-17C7-4C2C-9CD4-8E6B405AC1A2}" type="presParOf" srcId="{A23355E8-D3C2-40FD-85DB-7D76A60B3BF2}" destId="{D0966056-F7B6-4638-B895-34B8DAC5E35C}" srcOrd="7" destOrd="0" presId="urn:microsoft.com/office/officeart/2005/8/layout/chevron1"/>
    <dgm:cxn modelId="{494925EF-4562-465B-B7FF-758C2EB5AF22}" type="presParOf" srcId="{A23355E8-D3C2-40FD-85DB-7D76A60B3BF2}" destId="{D98F7A48-5AB5-4220-8B41-FA936875E96C}" srcOrd="8" destOrd="0" presId="urn:microsoft.com/office/officeart/2005/8/layout/chevron1"/>
    <dgm:cxn modelId="{DFE1B72B-2753-48D5-B81F-3B9089EF2567}" type="presParOf" srcId="{A23355E8-D3C2-40FD-85DB-7D76A60B3BF2}" destId="{932C18BD-3190-48E3-B82C-24C4F353F7CB}" srcOrd="9" destOrd="0" presId="urn:microsoft.com/office/officeart/2005/8/layout/chevron1"/>
    <dgm:cxn modelId="{94B55050-52BA-45CD-B2F3-D19BF6B99AAE}" type="presParOf" srcId="{A23355E8-D3C2-40FD-85DB-7D76A60B3BF2}" destId="{0182B9B9-ECDA-4728-8A4A-B334FA25B438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5D910-8B3E-4C31-A086-71BF1DBB8C47}">
      <dsp:nvSpPr>
        <dsp:cNvPr id="0" name=""/>
        <dsp:cNvSpPr/>
      </dsp:nvSpPr>
      <dsp:spPr>
        <a:xfrm>
          <a:off x="4953" y="202382"/>
          <a:ext cx="1611019" cy="64440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100" b="1" u="sng" kern="1200" dirty="0">
              <a:solidFill>
                <a:schemeClr val="tx1"/>
              </a:solidFill>
              <a:latin typeface="+mj-lt"/>
              <a:ea typeface="Verdana" pitchFamily="34" charset="0"/>
            </a:rPr>
            <a:t>МОЛЕКУЛА</a:t>
          </a:r>
        </a:p>
      </dsp:txBody>
      <dsp:txXfrm>
        <a:off x="327157" y="202382"/>
        <a:ext cx="966612" cy="644407"/>
      </dsp:txXfrm>
    </dsp:sp>
    <dsp:sp modelId="{25F814D0-1E1A-455B-9DEC-BAC03C4F1E2A}">
      <dsp:nvSpPr>
        <dsp:cNvPr id="0" name=""/>
        <dsp:cNvSpPr/>
      </dsp:nvSpPr>
      <dsp:spPr>
        <a:xfrm>
          <a:off x="1454871" y="202382"/>
          <a:ext cx="1611019" cy="644407"/>
        </a:xfrm>
        <a:prstGeom prst="chevron">
          <a:avLst/>
        </a:prstGeom>
        <a:solidFill>
          <a:schemeClr val="accent3">
            <a:hueOff val="-1996664"/>
            <a:satOff val="16923"/>
            <a:lumOff val="1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100" b="1" u="sng" kern="1200" dirty="0">
              <a:solidFill>
                <a:schemeClr val="tx1"/>
              </a:solidFill>
              <a:latin typeface="+mj-lt"/>
              <a:ea typeface="Verdana" pitchFamily="34" charset="0"/>
            </a:rPr>
            <a:t>КЛІТИНА</a:t>
          </a:r>
        </a:p>
      </dsp:txBody>
      <dsp:txXfrm>
        <a:off x="1777075" y="202382"/>
        <a:ext cx="966612" cy="644407"/>
      </dsp:txXfrm>
    </dsp:sp>
    <dsp:sp modelId="{7BC80E9A-7453-44EB-B237-5D93522A393A}">
      <dsp:nvSpPr>
        <dsp:cNvPr id="0" name=""/>
        <dsp:cNvSpPr/>
      </dsp:nvSpPr>
      <dsp:spPr>
        <a:xfrm>
          <a:off x="2904788" y="202382"/>
          <a:ext cx="1611019" cy="644407"/>
        </a:xfrm>
        <a:prstGeom prst="chevron">
          <a:avLst/>
        </a:prstGeom>
        <a:solidFill>
          <a:schemeClr val="accent3">
            <a:hueOff val="-3993327"/>
            <a:satOff val="33846"/>
            <a:lumOff val="337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100" b="1" u="sng" kern="1200" dirty="0">
              <a:solidFill>
                <a:schemeClr val="tx1"/>
              </a:solidFill>
              <a:latin typeface="+mj-lt"/>
              <a:ea typeface="Verdana" pitchFamily="34" charset="0"/>
            </a:rPr>
            <a:t>ОРГАНІЗМ</a:t>
          </a:r>
        </a:p>
      </dsp:txBody>
      <dsp:txXfrm>
        <a:off x="3226992" y="202382"/>
        <a:ext cx="966612" cy="644407"/>
      </dsp:txXfrm>
    </dsp:sp>
    <dsp:sp modelId="{4FD6CAB3-DEFF-47F1-B781-FC909D441C4C}">
      <dsp:nvSpPr>
        <dsp:cNvPr id="0" name=""/>
        <dsp:cNvSpPr/>
      </dsp:nvSpPr>
      <dsp:spPr>
        <a:xfrm>
          <a:off x="4435053" y="202382"/>
          <a:ext cx="1611019" cy="644407"/>
        </a:xfrm>
        <a:prstGeom prst="chevron">
          <a:avLst/>
        </a:prstGeom>
        <a:solidFill>
          <a:schemeClr val="accent3">
            <a:hueOff val="-5989991"/>
            <a:satOff val="50769"/>
            <a:lumOff val="5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100" b="1" u="sng" kern="1200" dirty="0">
              <a:solidFill>
                <a:schemeClr val="tx1"/>
              </a:solidFill>
              <a:latin typeface="+mj-lt"/>
              <a:ea typeface="Verdana" pitchFamily="34" charset="0"/>
            </a:rPr>
            <a:t>ПОПУЛЯЦІЯ</a:t>
          </a:r>
        </a:p>
      </dsp:txBody>
      <dsp:txXfrm>
        <a:off x="4757257" y="202382"/>
        <a:ext cx="966612" cy="644407"/>
      </dsp:txXfrm>
    </dsp:sp>
    <dsp:sp modelId="{D98F7A48-5AB5-4220-8B41-FA936875E96C}">
      <dsp:nvSpPr>
        <dsp:cNvPr id="0" name=""/>
        <dsp:cNvSpPr/>
      </dsp:nvSpPr>
      <dsp:spPr>
        <a:xfrm>
          <a:off x="5804624" y="202382"/>
          <a:ext cx="1779871" cy="644407"/>
        </a:xfrm>
        <a:prstGeom prst="chevron">
          <a:avLst/>
        </a:prstGeom>
        <a:solidFill>
          <a:schemeClr val="accent3">
            <a:hueOff val="-7986655"/>
            <a:satOff val="67692"/>
            <a:lumOff val="6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100" b="1" u="sng" kern="1200" dirty="0">
              <a:solidFill>
                <a:schemeClr val="tx1"/>
              </a:solidFill>
              <a:latin typeface="+mj-lt"/>
              <a:ea typeface="Verdana" pitchFamily="34" charset="0"/>
            </a:rPr>
            <a:t>ЕКОСИСТЕМА</a:t>
          </a:r>
        </a:p>
      </dsp:txBody>
      <dsp:txXfrm>
        <a:off x="6126828" y="202382"/>
        <a:ext cx="1135464" cy="644407"/>
      </dsp:txXfrm>
    </dsp:sp>
    <dsp:sp modelId="{0182B9B9-ECDA-4728-8A4A-B334FA25B438}">
      <dsp:nvSpPr>
        <dsp:cNvPr id="0" name=""/>
        <dsp:cNvSpPr/>
      </dsp:nvSpPr>
      <dsp:spPr>
        <a:xfrm>
          <a:off x="7423393" y="202382"/>
          <a:ext cx="1611019" cy="644407"/>
        </a:xfrm>
        <a:prstGeom prst="chevron">
          <a:avLst/>
        </a:prstGeom>
        <a:solidFill>
          <a:schemeClr val="accent3">
            <a:hueOff val="-9983318"/>
            <a:satOff val="84615"/>
            <a:lumOff val="84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100" b="1" u="sng" kern="1200" dirty="0">
              <a:solidFill>
                <a:schemeClr val="tx1"/>
              </a:solidFill>
              <a:latin typeface="+mj-lt"/>
              <a:ea typeface="Verdana" pitchFamily="34" charset="0"/>
            </a:rPr>
            <a:t>БІОСФЕРА</a:t>
          </a:r>
        </a:p>
      </dsp:txBody>
      <dsp:txXfrm>
        <a:off x="7745597" y="202382"/>
        <a:ext cx="966612" cy="6444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775850" y="1336204"/>
            <a:ext cx="5917693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ru-RU" sz="2800" dirty="0">
                <a:solidFill>
                  <a:srgbClr val="0C77C3"/>
                </a:solidFill>
                <a:latin typeface="Alegreya" panose="020B0604020202020204" charset="0"/>
              </a:rPr>
              <a:t>§</a:t>
            </a:r>
            <a:r>
              <a:rPr lang="ru-RU" sz="2800" b="1" dirty="0">
                <a:solidFill>
                  <a:srgbClr val="0C77C3"/>
                </a:solidFill>
                <a:latin typeface="Alegreya" panose="020B0604020202020204" charset="0"/>
              </a:rPr>
              <a:t>2. </a:t>
            </a:r>
            <a:r>
              <a:rPr lang="uk-UA" sz="2800" b="1" dirty="0">
                <a:solidFill>
                  <a:srgbClr val="0C77C3"/>
                </a:solidFill>
                <a:latin typeface="Alegreya" panose="020B0604020202020204" charset="0"/>
              </a:rPr>
              <a:t>Рівні організації живого 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378" y="371586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998653" y="3759814"/>
            <a:ext cx="39145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latin typeface="Verdana" pitchFamily="34" charset="0"/>
                <a:ea typeface="Verdana" pitchFamily="34" charset="0"/>
              </a:rPr>
              <a:t>Чи могли всі рівні організації живого виникнути в процесі еволюції одночасно?</a:t>
            </a:r>
            <a:endParaRPr lang="uk-UA" sz="24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БІОЛОГІЯ: ВІД МОЛЕКИ ДО БІОСФЕРИ</a:t>
            </a:r>
          </a:p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ВСТУП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8" name="Picture 2" descr="Рівні організації біологічних систем Quiz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5207" y="2035771"/>
            <a:ext cx="3998794" cy="31077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4434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174127" y="1188435"/>
            <a:ext cx="5953718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80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Жива природа організована на різних рівнях: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4439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9" name="Прямокутник 8"/>
          <p:cNvSpPr/>
          <p:nvPr/>
        </p:nvSpPr>
        <p:spPr>
          <a:xfrm>
            <a:off x="246731" y="1992273"/>
            <a:ext cx="2959607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молекулярному</a:t>
            </a:r>
          </a:p>
        </p:txBody>
      </p:sp>
      <p:sp>
        <p:nvSpPr>
          <p:cNvPr id="10" name="Google Shape;99;p16"/>
          <p:cNvSpPr txBox="1"/>
          <p:nvPr/>
        </p:nvSpPr>
        <p:spPr>
          <a:xfrm>
            <a:off x="1009934" y="6183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Що характерно для різних рівнів організації живої природи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6" name="Прямокутник 15"/>
          <p:cNvSpPr/>
          <p:nvPr/>
        </p:nvSpPr>
        <p:spPr>
          <a:xfrm>
            <a:off x="246731" y="2497240"/>
            <a:ext cx="2959607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клітинному</a:t>
            </a:r>
          </a:p>
        </p:txBody>
      </p:sp>
      <p:sp>
        <p:nvSpPr>
          <p:cNvPr id="19" name="Прямокутник 18"/>
          <p:cNvSpPr/>
          <p:nvPr/>
        </p:nvSpPr>
        <p:spPr>
          <a:xfrm>
            <a:off x="246731" y="2961263"/>
            <a:ext cx="2959607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організмовому</a:t>
            </a:r>
          </a:p>
        </p:txBody>
      </p:sp>
      <p:sp>
        <p:nvSpPr>
          <p:cNvPr id="20" name="Прямокутник 19"/>
          <p:cNvSpPr/>
          <p:nvPr/>
        </p:nvSpPr>
        <p:spPr>
          <a:xfrm>
            <a:off x="260379" y="3425287"/>
            <a:ext cx="2959607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 популяційно-видовому</a:t>
            </a:r>
          </a:p>
        </p:txBody>
      </p:sp>
      <p:sp>
        <p:nvSpPr>
          <p:cNvPr id="21" name="Прямокутник 20"/>
          <p:cNvSpPr/>
          <p:nvPr/>
        </p:nvSpPr>
        <p:spPr>
          <a:xfrm>
            <a:off x="287674" y="3930255"/>
            <a:ext cx="2959607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екосистемному</a:t>
            </a:r>
          </a:p>
        </p:txBody>
      </p:sp>
      <p:sp>
        <p:nvSpPr>
          <p:cNvPr id="22" name="Прямокутник 21"/>
          <p:cNvSpPr/>
          <p:nvPr/>
        </p:nvSpPr>
        <p:spPr>
          <a:xfrm>
            <a:off x="274026" y="4448867"/>
            <a:ext cx="2959607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біосферному</a:t>
            </a:r>
          </a:p>
        </p:txBody>
      </p:sp>
      <p:pic>
        <p:nvPicPr>
          <p:cNvPr id="32770" name="Picture 2" descr="Організм людини як біологічна система | Тест з біології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7640" y="1946440"/>
            <a:ext cx="5347015" cy="30076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2948858" y="1299736"/>
            <a:ext cx="3499239" cy="372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МОЛЕКУЛЯРНИЙ РІВЕНЬ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4439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9" name="Прямокутник 8"/>
          <p:cNvSpPr/>
          <p:nvPr/>
        </p:nvSpPr>
        <p:spPr>
          <a:xfrm>
            <a:off x="3930556" y="2456298"/>
            <a:ext cx="4995080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На молекулярному рівні відбуваються різні біохімічні процеси, перетворення енергії, а також кодується, зберігається та реалізується спадкова інформація. </a:t>
            </a:r>
          </a:p>
          <a:p>
            <a:pPr algn="just"/>
            <a:r>
              <a:rPr lang="uk-UA" sz="160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На молекулярному рівні також перебувають неклітинні форми життя, як-от віруси</a:t>
            </a:r>
          </a:p>
        </p:txBody>
      </p:sp>
      <p:sp>
        <p:nvSpPr>
          <p:cNvPr id="10" name="Google Shape;99;p16"/>
          <p:cNvSpPr txBox="1"/>
          <p:nvPr/>
        </p:nvSpPr>
        <p:spPr>
          <a:xfrm>
            <a:off x="1009934" y="6183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Що характерно для різних рівнів організації живої природи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9161" name="Picture 9" descr="C:\Users\kants\Pictures\Screenshots\Знімок екрана (373).png"/>
          <p:cNvPicPr>
            <a:picLocks noChangeAspect="1" noChangeArrowheads="1"/>
          </p:cNvPicPr>
          <p:nvPr/>
        </p:nvPicPr>
        <p:blipFill>
          <a:blip r:embed="rId3"/>
          <a:srcRect l="63091" t="31008" r="12388" b="34509"/>
          <a:stretch>
            <a:fillRect/>
          </a:stretch>
        </p:blipFill>
        <p:spPr bwMode="auto">
          <a:xfrm>
            <a:off x="405903" y="1289671"/>
            <a:ext cx="1750443" cy="1458703"/>
          </a:xfrm>
          <a:prstGeom prst="rect">
            <a:avLst/>
          </a:prstGeom>
          <a:noFill/>
        </p:spPr>
      </p:pic>
      <p:pic>
        <p:nvPicPr>
          <p:cNvPr id="49163" name="Picture 11" descr="Що буде, якщо усі віруси на планеті зникнуть: пояснення експертів — Наука  та I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902" y="3257147"/>
            <a:ext cx="1514079" cy="1531511"/>
          </a:xfrm>
          <a:prstGeom prst="rect">
            <a:avLst/>
          </a:prstGeom>
          <a:noFill/>
        </p:spPr>
      </p:pic>
      <p:pic>
        <p:nvPicPr>
          <p:cNvPr id="49165" name="Picture 13" descr="3d молекула двойной спирали ДНК со связанными атомами медицинская  иллюстрация клипарт PNG , структура молекулы ДНК, 3d модель ДНК, графика  двойной спирали ДНК PNG рисунок для бесплатной загрузк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05705" y="2412420"/>
            <a:ext cx="1625612" cy="16256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2948858" y="1157842"/>
            <a:ext cx="3499239" cy="372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КЛІТИННИЙ РІВЕНЬ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4439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9" name="Прямокутник 8"/>
          <p:cNvSpPr/>
          <p:nvPr/>
        </p:nvSpPr>
        <p:spPr>
          <a:xfrm>
            <a:off x="194128" y="1849439"/>
            <a:ext cx="2927443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Клітина є елементарною одиницею будови, функціонування і розвитку живої природи</a:t>
            </a:r>
          </a:p>
        </p:txBody>
      </p:sp>
      <p:sp>
        <p:nvSpPr>
          <p:cNvPr id="10" name="Google Shape;99;p16"/>
          <p:cNvSpPr txBox="1"/>
          <p:nvPr/>
        </p:nvSpPr>
        <p:spPr>
          <a:xfrm>
            <a:off x="1009934" y="6183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Що характерно для різних рівнів організації живої природи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/>
          <a:srcRect l="48022" r="25407" b="80214"/>
          <a:stretch>
            <a:fillRect/>
          </a:stretch>
        </p:blipFill>
        <p:spPr bwMode="auto">
          <a:xfrm>
            <a:off x="4649650" y="1767186"/>
            <a:ext cx="2511188" cy="123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 l="77145" b="79549"/>
          <a:stretch>
            <a:fillRect/>
          </a:stretch>
        </p:blipFill>
        <p:spPr bwMode="auto">
          <a:xfrm>
            <a:off x="6983969" y="1071438"/>
            <a:ext cx="2160031" cy="1273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 descr="C:\Users\kants\Pictures\Screenshots\Знімок екрана (374).png"/>
          <p:cNvPicPr>
            <a:picLocks noChangeAspect="1" noChangeArrowheads="1"/>
          </p:cNvPicPr>
          <p:nvPr/>
        </p:nvPicPr>
        <p:blipFill>
          <a:blip r:embed="rId4"/>
          <a:srcRect l="30492" t="66568" r="14861" b="11234"/>
          <a:stretch>
            <a:fillRect/>
          </a:stretch>
        </p:blipFill>
        <p:spPr bwMode="auto">
          <a:xfrm>
            <a:off x="15758" y="3626068"/>
            <a:ext cx="6540775" cy="1493791"/>
          </a:xfrm>
          <a:prstGeom prst="rect">
            <a:avLst/>
          </a:prstGeom>
          <a:noFill/>
        </p:spPr>
      </p:pic>
      <p:sp>
        <p:nvSpPr>
          <p:cNvPr id="16" name="Прямокутник 15"/>
          <p:cNvSpPr/>
          <p:nvPr/>
        </p:nvSpPr>
        <p:spPr>
          <a:xfrm>
            <a:off x="6657987" y="3846491"/>
            <a:ext cx="2359885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1 – чумна паличка;</a:t>
            </a:r>
          </a:p>
          <a:p>
            <a:r>
              <a:rPr lang="ru-RU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2 –хламідомонада; 3 – інфузорія; </a:t>
            </a:r>
          </a:p>
          <a:p>
            <a:r>
              <a:rPr lang="ru-RU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4 – </a:t>
            </a: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мукор</a:t>
            </a:r>
          </a:p>
        </p:txBody>
      </p:sp>
      <p:pic>
        <p:nvPicPr>
          <p:cNvPr id="51205" name="Picture 5" descr="Стокова ілюстрація Будова Клітини Гриба — Завантажте зображення зараз -  Ілюстрація, Їжа, Біологія - iStoc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29850" y="2285999"/>
            <a:ext cx="1876864" cy="1391087"/>
          </a:xfrm>
          <a:prstGeom prst="rect">
            <a:avLst/>
          </a:prstGeom>
          <a:noFill/>
        </p:spPr>
      </p:pic>
      <p:pic>
        <p:nvPicPr>
          <p:cNvPr id="51207" name="Picture 7" descr="531 200+ стокових фото, фото роялті-фрі та зображень на тему прокаріот -  iStock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15798" y="2349066"/>
            <a:ext cx="1938400" cy="13777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2948858" y="1157842"/>
            <a:ext cx="3499239" cy="3723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ОРГАНІЗМОВИЙ РІВЕНЬ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4439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9" name="Прямокутник 8"/>
          <p:cNvSpPr/>
          <p:nvPr/>
        </p:nvSpPr>
        <p:spPr>
          <a:xfrm>
            <a:off x="3310759" y="2022860"/>
            <a:ext cx="5297213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У багатоклітинних організмах клітини спеціалізуються за будовою і функціями, часто утворюючи тканини</a:t>
            </a:r>
          </a:p>
        </p:txBody>
      </p:sp>
      <p:sp>
        <p:nvSpPr>
          <p:cNvPr id="10" name="Google Shape;99;p16"/>
          <p:cNvSpPr txBox="1"/>
          <p:nvPr/>
        </p:nvSpPr>
        <p:spPr>
          <a:xfrm>
            <a:off x="1009934" y="6183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Що характерно для різних рівнів організації живої природи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4274" name="Picture 2" descr="ᐈ Вовк у світогляді українців | Discover.in.ua"/>
          <p:cNvPicPr>
            <a:picLocks noChangeAspect="1" noChangeArrowheads="1"/>
          </p:cNvPicPr>
          <p:nvPr/>
        </p:nvPicPr>
        <p:blipFill>
          <a:blip r:embed="rId3"/>
          <a:srcRect t="1889"/>
          <a:stretch>
            <a:fillRect/>
          </a:stretch>
        </p:blipFill>
        <p:spPr bwMode="auto">
          <a:xfrm>
            <a:off x="494680" y="1954923"/>
            <a:ext cx="2076303" cy="2146519"/>
          </a:xfrm>
          <a:prstGeom prst="rect">
            <a:avLst/>
          </a:prstGeom>
          <a:noFill/>
        </p:spPr>
      </p:pic>
      <p:sp>
        <p:nvSpPr>
          <p:cNvPr id="19" name="Прямокутник 18"/>
          <p:cNvSpPr/>
          <p:nvPr/>
        </p:nvSpPr>
        <p:spPr>
          <a:xfrm>
            <a:off x="3310761" y="3459781"/>
            <a:ext cx="5297213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З тканин формуються органи, а органи об’єднуються в системи органів, що забезпечують життєдіяльність цілісного організму</a:t>
            </a:r>
          </a:p>
        </p:txBody>
      </p:sp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2570474" y="1268202"/>
            <a:ext cx="4981197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ПОПУЛЯЦІЙНО-ВИДОВИЙ РІВЕНЬ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4439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9" name="Прямокутник 8"/>
          <p:cNvSpPr/>
          <p:nvPr/>
        </p:nvSpPr>
        <p:spPr>
          <a:xfrm>
            <a:off x="268022" y="4245818"/>
            <a:ext cx="8655268" cy="584775"/>
          </a:xfrm>
          <a:prstGeom prst="rect">
            <a:avLst/>
          </a:prstGeom>
          <a:solidFill>
            <a:srgbClr val="F0FEE6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Популяція</a:t>
            </a: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– це сукупність особин одного виду, які тривалий час живуть більш-менш ізольовано від інших особин свого виду й взаємодіють між собою</a:t>
            </a:r>
          </a:p>
        </p:txBody>
      </p:sp>
      <p:sp>
        <p:nvSpPr>
          <p:cNvPr id="10" name="Google Shape;99;p16"/>
          <p:cNvSpPr txBox="1"/>
          <p:nvPr/>
        </p:nvSpPr>
        <p:spPr>
          <a:xfrm>
            <a:off x="1009934" y="6183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Що характерно для різних рівнів організації живої природи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6322" name="Picture 2" descr="Collage de lobos en invierno aislado Foto de stock 1671709204 | Shutterstock"/>
          <p:cNvPicPr>
            <a:picLocks noChangeAspect="1" noChangeArrowheads="1"/>
          </p:cNvPicPr>
          <p:nvPr/>
        </p:nvPicPr>
        <p:blipFill>
          <a:blip r:embed="rId3"/>
          <a:srcRect b="8871"/>
          <a:stretch>
            <a:fillRect/>
          </a:stretch>
        </p:blipFill>
        <p:spPr bwMode="auto">
          <a:xfrm>
            <a:off x="0" y="1876089"/>
            <a:ext cx="3487358" cy="2175642"/>
          </a:xfrm>
          <a:prstGeom prst="rect">
            <a:avLst/>
          </a:prstGeom>
          <a:noFill/>
        </p:spPr>
      </p:pic>
      <p:sp>
        <p:nvSpPr>
          <p:cNvPr id="15" name="Прямокутник 14"/>
          <p:cNvSpPr/>
          <p:nvPr/>
        </p:nvSpPr>
        <p:spPr>
          <a:xfrm>
            <a:off x="4114799" y="2022860"/>
            <a:ext cx="4430110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Особини, що належать до одного виду, мають спільні риси будови і життєдіяльності, а також подібні екологічні вимоги, здатні залишати плодючих нащадків, в природі існують у формі популяцій</a:t>
            </a:r>
          </a:p>
        </p:txBody>
      </p:sp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2223622" y="1268202"/>
            <a:ext cx="4981197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ЕКОСИСТЕМНИЙ РІВЕНЬ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4439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9" name="Прямокутник 8"/>
          <p:cNvSpPr/>
          <p:nvPr/>
        </p:nvSpPr>
        <p:spPr>
          <a:xfrm>
            <a:off x="268022" y="4245818"/>
            <a:ext cx="8655268" cy="584775"/>
          </a:xfrm>
          <a:prstGeom prst="rect">
            <a:avLst/>
          </a:prstGeom>
          <a:solidFill>
            <a:srgbClr val="F0FEE6"/>
          </a:solidFill>
          <a:ln>
            <a:solidFill>
              <a:schemeClr val="accent3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Здійснюється постійний обмін речовиною між живою та неживою частинами екосистем</a:t>
            </a:r>
          </a:p>
        </p:txBody>
      </p:sp>
      <p:sp>
        <p:nvSpPr>
          <p:cNvPr id="10" name="Google Shape;99;p16"/>
          <p:cNvSpPr txBox="1"/>
          <p:nvPr/>
        </p:nvSpPr>
        <p:spPr>
          <a:xfrm>
            <a:off x="1009934" y="6183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Що характерно для різних рівнів організації живої природи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Прямокутник 14"/>
          <p:cNvSpPr/>
          <p:nvPr/>
        </p:nvSpPr>
        <p:spPr>
          <a:xfrm>
            <a:off x="299543" y="2322405"/>
            <a:ext cx="4761187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Популяції різних видів, які населяють певну територію, взаємодіють між собою та з чинниками неживої природи, утворюючи </a:t>
            </a:r>
            <a:r>
              <a:rPr lang="uk-UA" sz="1600" b="1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екосистеми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57348" name="Picture 4" descr="Картина для малювання за номерами (Вовча зграя) 40*50 см. в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2524" y="1833074"/>
            <a:ext cx="2979683" cy="21930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2223622" y="1268202"/>
            <a:ext cx="4981197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БІОСФЕРНИЙ РІВЕНЬ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4439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1009934" y="6183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Що характерно для різних рівнів організації живої природи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Прямокутник 14"/>
          <p:cNvSpPr/>
          <p:nvPr/>
        </p:nvSpPr>
        <p:spPr>
          <a:xfrm>
            <a:off x="391886" y="2559914"/>
            <a:ext cx="5036979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Потоки енергії та колообіг речовин з’єднують різні екосистеми нашої планети в єдину цілісну саморегульовану надвидову біологічну систему вищого рівня складності – </a:t>
            </a:r>
            <a:r>
              <a:rPr lang="uk-UA" sz="16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біосферу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60420" name="Picture 4" descr="Animals of Earth - Circ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0110" y="1928262"/>
            <a:ext cx="2860757" cy="28607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391886" y="1268202"/>
            <a:ext cx="8360228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18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ЕВОЛЮЦІЯ</a:t>
            </a:r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- процес історичного розвитку живої природи, під час якого біосфера набула сучасного вигляду 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4439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1009934" y="6183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Який існує взаємозв’язок між різними рівнями організації живого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Прямокутник 14"/>
          <p:cNvSpPr/>
          <p:nvPr/>
        </p:nvSpPr>
        <p:spPr>
          <a:xfrm>
            <a:off x="4981430" y="2300607"/>
            <a:ext cx="3791134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Різні рівні організації живого виникали не одночасно, а послідовно в процесі еволюції</a:t>
            </a:r>
          </a:p>
        </p:txBody>
      </p:sp>
      <p:sp>
        <p:nvSpPr>
          <p:cNvPr id="11" name="Прямокутник 10"/>
          <p:cNvSpPr/>
          <p:nvPr/>
        </p:nvSpPr>
        <p:spPr>
          <a:xfrm>
            <a:off x="4366218" y="3846793"/>
            <a:ext cx="4419463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У процесі еволюції рівні організації ускладнювалися, і формувалися дедалі складніші біологічні системи</a:t>
            </a:r>
          </a:p>
        </p:txBody>
      </p:sp>
      <p:pic>
        <p:nvPicPr>
          <p:cNvPr id="62466" name="Picture 2" descr="История жизни на Земле"/>
          <p:cNvPicPr>
            <a:picLocks noChangeAspect="1" noChangeArrowheads="1"/>
          </p:cNvPicPr>
          <p:nvPr/>
        </p:nvPicPr>
        <p:blipFill>
          <a:blip r:embed="rId3"/>
          <a:srcRect b="4384"/>
          <a:stretch>
            <a:fillRect/>
          </a:stretch>
        </p:blipFill>
        <p:spPr bwMode="auto">
          <a:xfrm>
            <a:off x="382136" y="2121843"/>
            <a:ext cx="3652005" cy="30216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3289291" y="1276531"/>
            <a:ext cx="2719625" cy="400110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 !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4439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1009934" y="6183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Який існує взаємозв’язок між різними рівнями організації живого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grpSp>
        <p:nvGrpSpPr>
          <p:cNvPr id="16" name="Групувати 15"/>
          <p:cNvGrpSpPr/>
          <p:nvPr/>
        </p:nvGrpSpPr>
        <p:grpSpPr>
          <a:xfrm>
            <a:off x="805239" y="2074458"/>
            <a:ext cx="7110489" cy="2606729"/>
            <a:chOff x="641444" y="1937982"/>
            <a:chExt cx="7110489" cy="2606729"/>
          </a:xfrm>
        </p:grpSpPr>
        <p:pic>
          <p:nvPicPr>
            <p:cNvPr id="12" name="Picture 2" descr="Бумажный стикер установил плоское примечание изолировало иллюстрацию  вектора. Коллекция липких пустых напоминаний. | Премиум вектор"/>
            <p:cNvPicPr>
              <a:picLocks noChangeAspect="1" noChangeArrowheads="1"/>
            </p:cNvPicPr>
            <p:nvPr/>
          </p:nvPicPr>
          <p:blipFill>
            <a:blip r:embed="rId3"/>
            <a:srcRect l="6522" t="53066" r="6367" b="7525"/>
            <a:stretch>
              <a:fillRect/>
            </a:stretch>
          </p:blipFill>
          <p:spPr bwMode="auto">
            <a:xfrm>
              <a:off x="641444" y="1937982"/>
              <a:ext cx="7110489" cy="2606729"/>
            </a:xfrm>
            <a:prstGeom prst="rect">
              <a:avLst/>
            </a:prstGeom>
            <a:noFill/>
          </p:spPr>
        </p:pic>
        <p:sp>
          <p:nvSpPr>
            <p:cNvPr id="13" name="Прямокутник 12"/>
            <p:cNvSpPr/>
            <p:nvPr/>
          </p:nvSpPr>
          <p:spPr>
            <a:xfrm>
              <a:off x="1344304" y="2505591"/>
              <a:ext cx="217681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latin typeface="Segoe Print" pitchFamily="2" charset="0"/>
                </a:rPr>
                <a:t>Багато науковців вважають, що життя зародилося на молекулярному рівні</a:t>
              </a:r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4804007" y="2519237"/>
              <a:ext cx="277798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latin typeface="Segoe Print" pitchFamily="2" charset="0"/>
                </a:rPr>
                <a:t>Першими біологічними системами могли бути молекули нуклеїнових кислот, які набули здатності до самовідтворення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4439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0" name="Google Shape;99;p16"/>
          <p:cNvSpPr txBox="1"/>
          <p:nvPr/>
        </p:nvSpPr>
        <p:spPr>
          <a:xfrm>
            <a:off x="1009934" y="6183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Який існує взаємозв’язок між різними рівнями організації живого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graphicFrame>
        <p:nvGraphicFramePr>
          <p:cNvPr id="16" name="Схема 15"/>
          <p:cNvGraphicFramePr/>
          <p:nvPr/>
        </p:nvGraphicFramePr>
        <p:xfrm>
          <a:off x="104633" y="1310185"/>
          <a:ext cx="9039367" cy="104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6562" name="Picture 2" descr="Наклейки до кабінету біології &quot;Біосфера&quot;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24947" y="2197290"/>
            <a:ext cx="2875365" cy="28753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62718254-6561-4934-9459-755361EF535C}"/>
              </a:ext>
            </a:extLst>
          </p:cNvPr>
          <p:cNvGrpSpPr/>
          <p:nvPr/>
        </p:nvGrpSpPr>
        <p:grpSpPr>
          <a:xfrm>
            <a:off x="327380" y="1355129"/>
            <a:ext cx="8636948" cy="3144372"/>
            <a:chOff x="349325" y="1241914"/>
            <a:chExt cx="8153041" cy="2946874"/>
          </a:xfrm>
        </p:grpSpPr>
        <p:sp>
          <p:nvSpPr>
            <p:cNvPr id="13" name="Прямокутник 12"/>
            <p:cNvSpPr/>
            <p:nvPr/>
          </p:nvSpPr>
          <p:spPr>
            <a:xfrm>
              <a:off x="350890" y="1241914"/>
              <a:ext cx="8150579" cy="778802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>
                  <a:latin typeface="Verdana" pitchFamily="34" charset="0"/>
                  <a:ea typeface="Verdana" pitchFamily="34" charset="0"/>
                </a:rPr>
                <a:t>Жива природа існує на різних рівнях організації: молекулярному, клітинному, організмовому, популяційно-видовому, екосистемному та біосферному</a:t>
              </a:r>
            </a:p>
          </p:txBody>
        </p:sp>
        <p:sp>
          <p:nvSpPr>
            <p:cNvPr id="14" name="Прямокутник 13">
              <a:extLst>
                <a:ext uri="{FF2B5EF4-FFF2-40B4-BE49-F238E27FC236}">
                  <a16:creationId xmlns:a16="http://schemas.microsoft.com/office/drawing/2014/main" id="{A23828DD-DDB8-4CC7-8323-ED3A4F90C850}"/>
                </a:ext>
              </a:extLst>
            </p:cNvPr>
            <p:cNvSpPr/>
            <p:nvPr/>
          </p:nvSpPr>
          <p:spPr>
            <a:xfrm>
              <a:off x="349878" y="2301565"/>
              <a:ext cx="8150579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>
                  <a:latin typeface="Verdana" pitchFamily="34" charset="0"/>
                  <a:ea typeface="Verdana" pitchFamily="34" charset="0"/>
                </a:rPr>
                <a:t> Між рівнями організації існує закономірний взаємозв’язок: нижчі рівні є складовими частинами вищого</a:t>
              </a:r>
            </a:p>
          </p:txBody>
        </p:sp>
        <p:sp>
          <p:nvSpPr>
            <p:cNvPr id="15" name="Прямокутник 14">
              <a:extLst>
                <a:ext uri="{FF2B5EF4-FFF2-40B4-BE49-F238E27FC236}">
                  <a16:creationId xmlns:a16="http://schemas.microsoft.com/office/drawing/2014/main" id="{FF803F3D-022B-448A-A490-FE29CA8B17AB}"/>
                </a:ext>
              </a:extLst>
            </p:cNvPr>
            <p:cNvSpPr/>
            <p:nvPr/>
          </p:nvSpPr>
          <p:spPr>
            <a:xfrm>
              <a:off x="351788" y="3168668"/>
              <a:ext cx="8150578" cy="317289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>
                  <a:latin typeface="Verdana" pitchFamily="34" charset="0"/>
                  <a:ea typeface="Verdana" pitchFamily="34" charset="0"/>
                </a:rPr>
                <a:t> Найвищим є біосферний рівень, що охоплює всі попередні</a:t>
              </a:r>
            </a:p>
          </p:txBody>
        </p:sp>
        <p:sp>
          <p:nvSpPr>
            <p:cNvPr id="18" name="Прямокутник 17">
              <a:extLst>
                <a:ext uri="{FF2B5EF4-FFF2-40B4-BE49-F238E27FC236}">
                  <a16:creationId xmlns:a16="http://schemas.microsoft.com/office/drawing/2014/main" id="{AA4B9930-9148-45ED-ACA4-64EEFD511C4B}"/>
                </a:ext>
              </a:extLst>
            </p:cNvPr>
            <p:cNvSpPr/>
            <p:nvPr/>
          </p:nvSpPr>
          <p:spPr>
            <a:xfrm>
              <a:off x="349325" y="3871499"/>
              <a:ext cx="8150578" cy="317289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>
                  <a:latin typeface="Verdana" pitchFamily="34" charset="0"/>
                  <a:ea typeface="Verdana" pitchFamily="34" charset="0"/>
                </a:rPr>
                <a:t> У процесі еволюції рівні організації поступово ускладнювались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wordwall.net/resourceajax/qr?shareLocation=1&amp;activityId=109164264">
            <a:extLst>
              <a:ext uri="{FF2B5EF4-FFF2-40B4-BE49-F238E27FC236}">
                <a16:creationId xmlns:a16="http://schemas.microsoft.com/office/drawing/2014/main" id="{8E703082-2859-4E17-8704-A792F7B3F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072" y="3367695"/>
            <a:ext cx="1651549" cy="165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53105FF9-D5A8-4C7F-ADC2-F9C05CDAB79A}"/>
              </a:ext>
            </a:extLst>
          </p:cNvPr>
          <p:cNvSpPr/>
          <p:nvPr/>
        </p:nvSpPr>
        <p:spPr>
          <a:xfrm>
            <a:off x="261304" y="1150166"/>
            <a:ext cx="8634340" cy="221599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>
                <a:latin typeface="Segoe Print" panose="02000600000000000000" pitchFamily="2" charset="0"/>
              </a:rPr>
              <a:t>        </a:t>
            </a:r>
            <a:r>
              <a:rPr lang="uk-UA" sz="1600" b="1" i="1" dirty="0">
                <a:latin typeface="Segoe Print" panose="02000600000000000000" pitchFamily="2" charset="0"/>
              </a:rPr>
              <a:t>Поміркуйте</a:t>
            </a:r>
            <a:r>
              <a:rPr lang="uk-UA" b="1" i="1" dirty="0"/>
              <a:t> </a:t>
            </a:r>
          </a:p>
          <a:p>
            <a:endParaRPr lang="uk-UA" dirty="0"/>
          </a:p>
          <a:p>
            <a:pPr algn="just"/>
            <a:r>
              <a:rPr lang="uk-UA" sz="1800" dirty="0">
                <a:latin typeface="Segoe Print" pitchFamily="2" charset="0"/>
              </a:rPr>
              <a:t>1</a:t>
            </a:r>
            <a:r>
              <a:rPr lang="uk-UA" sz="1800" dirty="0"/>
              <a:t> </a:t>
            </a:r>
            <a:r>
              <a:rPr lang="uk-UA" sz="1800" dirty="0">
                <a:latin typeface="Segoe Print" pitchFamily="2" charset="0"/>
              </a:rPr>
              <a:t>Чому існування інфузорії-туфельки пов’язане з клітинним та організмовим рівнями організації живого?</a:t>
            </a:r>
          </a:p>
          <a:p>
            <a:pPr algn="just"/>
            <a:r>
              <a:rPr lang="uk-UA" sz="1800" dirty="0">
                <a:latin typeface="Segoe Print" pitchFamily="2" charset="0"/>
              </a:rPr>
              <a:t>2. Чи є поле та сад біологічними системами, що відповідають екосистемному рівню?</a:t>
            </a:r>
          </a:p>
          <a:p>
            <a:pPr algn="just"/>
            <a:r>
              <a:rPr lang="uk-UA" sz="1800" dirty="0">
                <a:latin typeface="Segoe Print" pitchFamily="2" charset="0"/>
              </a:rPr>
              <a:t>3. Чому всі екосистеми Землі об’єднані в єдину біологічну систему – біосферу?</a:t>
            </a:r>
          </a:p>
        </p:txBody>
      </p:sp>
      <p:pic>
        <p:nvPicPr>
          <p:cNvPr id="67586" name="Picture 2" descr="C:\Users\kants\Pictures\Screenshots\Знімок екрана (375).png"/>
          <p:cNvPicPr>
            <a:picLocks noChangeAspect="1" noChangeArrowheads="1"/>
          </p:cNvPicPr>
          <p:nvPr/>
        </p:nvPicPr>
        <p:blipFill>
          <a:blip r:embed="rId4"/>
          <a:srcRect l="30374" t="57435" r="65116" b="35288"/>
          <a:stretch>
            <a:fillRect/>
          </a:stretch>
        </p:blipFill>
        <p:spPr bwMode="auto">
          <a:xfrm>
            <a:off x="354842" y="1199416"/>
            <a:ext cx="423080" cy="383723"/>
          </a:xfrm>
          <a:prstGeom prst="rect">
            <a:avLst/>
          </a:prstGeom>
          <a:noFill/>
          <a:ln w="28575">
            <a:solidFill>
              <a:srgbClr val="008896"/>
            </a:solidFill>
          </a:ln>
        </p:spPr>
      </p:pic>
      <p:pic>
        <p:nvPicPr>
          <p:cNvPr id="20" name="Picture 1" descr="C:\Users\kants\Pictures\Screenshots\Знімок екрана (372).png"/>
          <p:cNvPicPr>
            <a:picLocks noChangeAspect="1" noChangeArrowheads="1"/>
          </p:cNvPicPr>
          <p:nvPr/>
        </p:nvPicPr>
        <p:blipFill>
          <a:blip r:embed="rId5"/>
          <a:srcRect l="68302" t="36458" r="17350" b="36198"/>
          <a:stretch>
            <a:fillRect/>
          </a:stretch>
        </p:blipFill>
        <p:spPr bwMode="auto">
          <a:xfrm>
            <a:off x="3747542" y="3442079"/>
            <a:ext cx="1422400" cy="1524000"/>
          </a:xfrm>
          <a:prstGeom prst="rect">
            <a:avLst/>
          </a:prstGeom>
          <a:noFill/>
        </p:spPr>
      </p:pic>
      <p:pic>
        <p:nvPicPr>
          <p:cNvPr id="67588" name="Picture 4" descr="https://learningapps.org/qrcode.php?id=pigt3ge6c2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3874" y="3466532"/>
            <a:ext cx="1458603" cy="14586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2. Рівні організації живого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204" y="641444"/>
            <a:ext cx="4474760" cy="4474760"/>
          </a:xfrm>
          <a:prstGeom prst="rect">
            <a:avLst/>
          </a:prstGeom>
          <a:noFill/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477328"/>
          </a:xfrm>
          <a:prstGeom prst="rect">
            <a:avLst/>
          </a:prstGeom>
          <a:solidFill>
            <a:srgbClr val="EBF7FF"/>
          </a:solidFill>
          <a:ln>
            <a:solidFill>
              <a:srgbClr val="002A2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параграф 2, вивчіть основні терміни</a:t>
            </a:r>
          </a:p>
        </p:txBody>
      </p:sp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1511</TotalTime>
  <Words>593</Words>
  <Application>Microsoft Office PowerPoint</Application>
  <PresentationFormat>Экран (16:9)</PresentationFormat>
  <Paragraphs>80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Verdana</vt:lpstr>
      <vt:lpstr>Segoe Print</vt:lpstr>
      <vt:lpstr>Alegreya</vt:lpstr>
      <vt:lpstr>Wingdings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Asus</cp:lastModifiedBy>
  <cp:revision>144</cp:revision>
  <dcterms:modified xsi:type="dcterms:W3CDTF">2026-03-11T08:38:31Z</dcterms:modified>
</cp:coreProperties>
</file>