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96" r:id="rId2"/>
    <p:sldId id="271" r:id="rId3"/>
    <p:sldId id="309" r:id="rId4"/>
    <p:sldId id="310" r:id="rId5"/>
    <p:sldId id="312" r:id="rId6"/>
    <p:sldId id="313" r:id="rId7"/>
    <p:sldId id="304" r:id="rId8"/>
    <p:sldId id="314" r:id="rId9"/>
    <p:sldId id="306" r:id="rId10"/>
    <p:sldId id="307" r:id="rId11"/>
    <p:sldId id="308" r:id="rId12"/>
  </p:sldIdLst>
  <p:sldSz cx="9144000" cy="5143500" type="screen16x9"/>
  <p:notesSz cx="6858000" cy="9144000"/>
  <p:embeddedFontLst>
    <p:embeddedFont>
      <p:font typeface="Alegreya" panose="020B0604020202020204" charset="0"/>
      <p:regular r:id="rId14"/>
      <p:bold r:id="rId15"/>
      <p:italic r:id="rId16"/>
      <p:boldItalic r:id="rId17"/>
    </p:embeddedFont>
    <p:embeddedFont>
      <p:font typeface="Segoe Print" panose="02000600000000000000" pitchFamily="2" charset="0"/>
      <p:regular r:id="rId18"/>
      <p:bold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CBA"/>
    <a:srgbClr val="F4FB93"/>
    <a:srgbClr val="002A2E"/>
    <a:srgbClr val="EBF7FF"/>
    <a:srgbClr val="008896"/>
    <a:srgbClr val="82DDF2"/>
    <a:srgbClr val="F0FEE6"/>
    <a:srgbClr val="FFE7C9"/>
    <a:srgbClr val="F2B800"/>
    <a:srgbClr val="657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4" autoAdjust="0"/>
  </p:normalViewPr>
  <p:slideViewPr>
    <p:cSldViewPr snapToGrid="0">
      <p:cViewPr varScale="1">
        <p:scale>
          <a:sx n="90" d="100"/>
          <a:sy n="90" d="100"/>
        </p:scale>
        <p:origin x="816" y="78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0915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5882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4582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1609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5460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äkare håller på med medicinsk forskning illustration begrepp. en platt  illustration isolerat på vit bakgrund 14849587 Vektorkonst på Vecteezy">
            <a:extLst>
              <a:ext uri="{FF2B5EF4-FFF2-40B4-BE49-F238E27FC236}">
                <a16:creationId xmlns:a16="http://schemas.microsoft.com/office/drawing/2014/main" id="{744176D3-F132-4D6D-B6C3-2D68E77C5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56" y="2053243"/>
            <a:ext cx="4380205" cy="292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574792" y="1311508"/>
            <a:ext cx="7123601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2800" dirty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ru-RU" sz="2800" b="1" dirty="0">
                <a:solidFill>
                  <a:srgbClr val="0C77C3"/>
                </a:solidFill>
                <a:latin typeface="Alegreya" panose="020B0604020202020204" charset="0"/>
              </a:rPr>
              <a:t>3. </a:t>
            </a:r>
            <a:r>
              <a:rPr lang="uk-UA" sz="2800" b="1" dirty="0">
                <a:solidFill>
                  <a:srgbClr val="0C77C3"/>
                </a:solidFill>
                <a:latin typeface="Alegreya" panose="020B0604020202020204" charset="0"/>
              </a:rPr>
              <a:t>Основні методи біологічних досліджень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378" y="371586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1123194" y="3715867"/>
            <a:ext cx="34244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latin typeface="Verdana" pitchFamily="34" charset="0"/>
                <a:ea typeface="Verdana" pitchFamily="34" charset="0"/>
              </a:rPr>
              <a:t>Як пов’язані між собою тема дослідження та методи дослідження?</a:t>
            </a:r>
            <a:endParaRPr lang="uk-UA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БІОЛОГІЯ: ВІД МОЛЕКИ ДО БІОСФЕРИ</a:t>
            </a:r>
          </a:p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ВСТУП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43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275371" y="901370"/>
            <a:ext cx="489665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ПОРІВНЯЛЬНО-ОПИСОВІ МЕТОДИ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" name="Прямокутник 19"/>
          <p:cNvSpPr/>
          <p:nvPr/>
        </p:nvSpPr>
        <p:spPr>
          <a:xfrm>
            <a:off x="194435" y="3256010"/>
            <a:ext cx="1657516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dirty="0" err="1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Арістотель</a:t>
            </a:r>
            <a:endParaRPr lang="uk-UA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започаткував порівняльно-описові методи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2275371" y="1562626"/>
            <a:ext cx="4896657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Використовують для опису нових для науки видів організмів, процесів або явищ</a:t>
            </a: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4885E2-BE2C-4169-853D-302C215CE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32" y="1160467"/>
            <a:ext cx="1472554" cy="1973223"/>
          </a:xfrm>
          <a:prstGeom prst="rect">
            <a:avLst/>
          </a:prstGeom>
        </p:spPr>
      </p:pic>
      <p:sp>
        <p:nvSpPr>
          <p:cNvPr id="23" name="Прямокутник 21">
            <a:extLst>
              <a:ext uri="{FF2B5EF4-FFF2-40B4-BE49-F238E27FC236}">
                <a16:creationId xmlns:a16="http://schemas.microsoft.com/office/drawing/2014/main" id="{A9CA20EF-AD2B-410E-A3E8-537555FB1042}"/>
              </a:ext>
            </a:extLst>
          </p:cNvPr>
          <p:cNvSpPr/>
          <p:nvPr/>
        </p:nvSpPr>
        <p:spPr>
          <a:xfrm>
            <a:off x="2275372" y="2394271"/>
            <a:ext cx="3033002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Наприклад: </a:t>
            </a:r>
          </a:p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endParaRPr lang="uk-UA" sz="1600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новий вид порівнюють з уже відомими науці подібним видом;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молекулу порівнюють з іншими молекулами;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клітину – з іншими клітинами</a:t>
            </a:r>
          </a:p>
        </p:txBody>
      </p:sp>
      <p:pic>
        <p:nvPicPr>
          <p:cNvPr id="1030" name="Picture 6" descr="Recherche Biologie Illustrations – Téléchargement gratuit en SVG, PNG">
            <a:extLst>
              <a:ext uri="{FF2B5EF4-FFF2-40B4-BE49-F238E27FC236}">
                <a16:creationId xmlns:a16="http://schemas.microsoft.com/office/drawing/2014/main" id="{A6826962-FC03-4FF5-9A25-45DDFCFBD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23" y="2135449"/>
            <a:ext cx="3375729" cy="269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ágina 2 | Vetores de Plantio de jardim - Baixe vetores grátis de alta  qualidade do Freepik | Freepik">
            <a:extLst>
              <a:ext uri="{FF2B5EF4-FFF2-40B4-BE49-F238E27FC236}">
                <a16:creationId xmlns:a16="http://schemas.microsoft.com/office/drawing/2014/main" id="{DF111222-24D4-49E8-BE81-4E20ACE3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14" y="3259813"/>
            <a:ext cx="4040373" cy="188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кутник 17"/>
          <p:cNvSpPr/>
          <p:nvPr/>
        </p:nvSpPr>
        <p:spPr>
          <a:xfrm>
            <a:off x="2275371" y="624912"/>
            <a:ext cx="489665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ЕКСПЕРИМЕНТАЛЬНІ МЕТОДИ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87079" y="1094774"/>
            <a:ext cx="8623005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Методи при яких дослідник займає активну позицію, свідомо втручаючись в будову або функціонування об’єктів, процесів чи явищ з метою спостереження наслідків такого втручання</a:t>
            </a: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Прямокутник 21">
            <a:extLst>
              <a:ext uri="{FF2B5EF4-FFF2-40B4-BE49-F238E27FC236}">
                <a16:creationId xmlns:a16="http://schemas.microsoft.com/office/drawing/2014/main" id="{A9CA20EF-AD2B-410E-A3E8-537555FB1042}"/>
              </a:ext>
            </a:extLst>
          </p:cNvPr>
          <p:cNvSpPr/>
          <p:nvPr/>
        </p:nvSpPr>
        <p:spPr>
          <a:xfrm>
            <a:off x="3034233" y="2049112"/>
            <a:ext cx="3033002" cy="33855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Експерименти бувають: </a:t>
            </a:r>
          </a:p>
        </p:txBody>
      </p:sp>
      <p:sp>
        <p:nvSpPr>
          <p:cNvPr id="8" name="Прямокутник 21">
            <a:extLst>
              <a:ext uri="{FF2B5EF4-FFF2-40B4-BE49-F238E27FC236}">
                <a16:creationId xmlns:a16="http://schemas.microsoft.com/office/drawing/2014/main" id="{AAA64FC7-52AB-4525-8B79-F5F5C57199B5}"/>
              </a:ext>
            </a:extLst>
          </p:cNvPr>
          <p:cNvSpPr/>
          <p:nvPr/>
        </p:nvSpPr>
        <p:spPr>
          <a:xfrm>
            <a:off x="6478901" y="2328767"/>
            <a:ext cx="1903228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Clr>
                <a:srgbClr val="697400"/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лабораторні</a:t>
            </a:r>
          </a:p>
        </p:txBody>
      </p:sp>
      <p:sp>
        <p:nvSpPr>
          <p:cNvPr id="9" name="Прямокутник 21">
            <a:extLst>
              <a:ext uri="{FF2B5EF4-FFF2-40B4-BE49-F238E27FC236}">
                <a16:creationId xmlns:a16="http://schemas.microsoft.com/office/drawing/2014/main" id="{954A5639-65BC-40EC-8BE1-D442F9463793}"/>
              </a:ext>
            </a:extLst>
          </p:cNvPr>
          <p:cNvSpPr/>
          <p:nvPr/>
        </p:nvSpPr>
        <p:spPr>
          <a:xfrm>
            <a:off x="707885" y="2328767"/>
            <a:ext cx="1903228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Clr>
                <a:srgbClr val="697400"/>
              </a:buClr>
              <a:buSzPct val="120000"/>
              <a:buFont typeface="Wingdings" panose="05000000000000000000" pitchFamily="2" charset="2"/>
              <a:buChar char="ü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польові</a:t>
            </a:r>
          </a:p>
        </p:txBody>
      </p:sp>
      <p:pic>
        <p:nvPicPr>
          <p:cNvPr id="1026" name="Picture 2" descr="Векторы на тему «Биотехнология» — скачивайте бесплатные векторы высокого  качества на Freepik | Freepik">
            <a:extLst>
              <a:ext uri="{FF2B5EF4-FFF2-40B4-BE49-F238E27FC236}">
                <a16:creationId xmlns:a16="http://schemas.microsoft.com/office/drawing/2014/main" id="{09868AAC-573F-4584-BD55-51A7C449F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7160"/>
          <a:stretch/>
        </p:blipFill>
        <p:spPr bwMode="auto">
          <a:xfrm>
            <a:off x="5178056" y="3004923"/>
            <a:ext cx="2993579" cy="213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кутник 21">
            <a:extLst>
              <a:ext uri="{FF2B5EF4-FFF2-40B4-BE49-F238E27FC236}">
                <a16:creationId xmlns:a16="http://schemas.microsoft.com/office/drawing/2014/main" id="{46459A50-40F5-448C-B84D-529293155156}"/>
              </a:ext>
            </a:extLst>
          </p:cNvPr>
          <p:cNvSpPr/>
          <p:nvPr/>
        </p:nvSpPr>
        <p:spPr>
          <a:xfrm>
            <a:off x="255184" y="2737988"/>
            <a:ext cx="404037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здійснюються в природних умовах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>
            <a:extLst>
              <a:ext uri="{FF2B5EF4-FFF2-40B4-BE49-F238E27FC236}">
                <a16:creationId xmlns:a16="http://schemas.microsoft.com/office/drawing/2014/main" id="{1203D4EB-97B4-4879-99DD-08953AA2A262}"/>
              </a:ext>
            </a:extLst>
          </p:cNvPr>
          <p:cNvSpPr/>
          <p:nvPr/>
        </p:nvSpPr>
        <p:spPr>
          <a:xfrm>
            <a:off x="4720851" y="2762805"/>
            <a:ext cx="4040373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здійснюються в лабораторіях 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98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115345" y="699342"/>
            <a:ext cx="347684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МОНІТОРИНГ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87079" y="1360596"/>
            <a:ext cx="8623005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постійне спостереження за перебігом певних процесів в окремих популяціях, екосистемах або в біосфері загалом</a:t>
            </a: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кутник 21">
            <a:extLst>
              <a:ext uri="{FF2B5EF4-FFF2-40B4-BE49-F238E27FC236}">
                <a16:creationId xmlns:a16="http://schemas.microsoft.com/office/drawing/2014/main" id="{1203D4EB-97B4-4879-99DD-08953AA2A262}"/>
              </a:ext>
            </a:extLst>
          </p:cNvPr>
          <p:cNvSpPr/>
          <p:nvPr/>
        </p:nvSpPr>
        <p:spPr>
          <a:xfrm>
            <a:off x="4805916" y="2762805"/>
            <a:ext cx="368950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Моніторинг дає змогу визначати стан об’єктів, прогнозувати можливі негативні зміни, аналізувати їхні наслідки й розробляти заходи для охорони природи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050" name="Picture 2" descr="Векторы на тему «Monitoring» — скачивайте бесплатные векторы высокого  качества на Freepik | Freepik">
            <a:extLst>
              <a:ext uri="{FF2B5EF4-FFF2-40B4-BE49-F238E27FC236}">
                <a16:creationId xmlns:a16="http://schemas.microsoft.com/office/drawing/2014/main" id="{948D0051-83AA-4B1C-BD59-F9F3EA23B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6" y="2074369"/>
            <a:ext cx="4600855" cy="277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7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115345" y="699342"/>
            <a:ext cx="347684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МОДЕЛЮВАННЯ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3115345" y="1222367"/>
            <a:ext cx="5794739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метод демонстрування та дослідження будови й функцій об’єктів, перебігу процесів і явищ за допомогою спрощених моделей</a:t>
            </a: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кутник 21">
            <a:extLst>
              <a:ext uri="{FF2B5EF4-FFF2-40B4-BE49-F238E27FC236}">
                <a16:creationId xmlns:a16="http://schemas.microsoft.com/office/drawing/2014/main" id="{1203D4EB-97B4-4879-99DD-08953AA2A262}"/>
              </a:ext>
            </a:extLst>
          </p:cNvPr>
          <p:cNvSpPr/>
          <p:nvPr/>
        </p:nvSpPr>
        <p:spPr>
          <a:xfrm>
            <a:off x="265814" y="3410173"/>
            <a:ext cx="178627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статичні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AutoShape 2" descr="3D анатомическая модель скелета грудной клетки">
            <a:extLst>
              <a:ext uri="{FF2B5EF4-FFF2-40B4-BE49-F238E27FC236}">
                <a16:creationId xmlns:a16="http://schemas.microsoft.com/office/drawing/2014/main" id="{025D81F5-D472-45EA-B926-8D036199FA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46A6F3-B30A-4AE0-A139-53A4162982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43" t="14182" r="30435" b="15966"/>
          <a:stretch/>
        </p:blipFill>
        <p:spPr>
          <a:xfrm>
            <a:off x="432486" y="651959"/>
            <a:ext cx="2175112" cy="1941385"/>
          </a:xfrm>
          <a:prstGeom prst="rect">
            <a:avLst/>
          </a:prstGeom>
        </p:spPr>
      </p:pic>
      <p:sp>
        <p:nvSpPr>
          <p:cNvPr id="11" name="Прямокутник 17">
            <a:extLst>
              <a:ext uri="{FF2B5EF4-FFF2-40B4-BE49-F238E27FC236}">
                <a16:creationId xmlns:a16="http://schemas.microsoft.com/office/drawing/2014/main" id="{46F472AB-23AF-4BC1-8EAF-5AF6F0B0C9AD}"/>
              </a:ext>
            </a:extLst>
          </p:cNvPr>
          <p:cNvSpPr/>
          <p:nvPr/>
        </p:nvSpPr>
        <p:spPr>
          <a:xfrm>
            <a:off x="372143" y="2647533"/>
            <a:ext cx="347684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Моделі класифікують на:</a:t>
            </a:r>
          </a:p>
        </p:txBody>
      </p:sp>
      <p:sp>
        <p:nvSpPr>
          <p:cNvPr id="13" name="Прямокутник 21">
            <a:extLst>
              <a:ext uri="{FF2B5EF4-FFF2-40B4-BE49-F238E27FC236}">
                <a16:creationId xmlns:a16="http://schemas.microsoft.com/office/drawing/2014/main" id="{D79ECD73-DD0C-4791-AC89-C68B22883F10}"/>
              </a:ext>
            </a:extLst>
          </p:cNvPr>
          <p:cNvSpPr/>
          <p:nvPr/>
        </p:nvSpPr>
        <p:spPr>
          <a:xfrm>
            <a:off x="2307264" y="3293210"/>
            <a:ext cx="660282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демонструють певні структурні елементи систем без розвитку в часі</a:t>
            </a:r>
          </a:p>
        </p:txBody>
      </p:sp>
      <p:sp>
        <p:nvSpPr>
          <p:cNvPr id="14" name="Прямокутник 21">
            <a:extLst>
              <a:ext uri="{FF2B5EF4-FFF2-40B4-BE49-F238E27FC236}">
                <a16:creationId xmlns:a16="http://schemas.microsoft.com/office/drawing/2014/main" id="{AEE23E2B-A0B7-46E9-AF2C-5F5EE92DED32}"/>
              </a:ext>
            </a:extLst>
          </p:cNvPr>
          <p:cNvSpPr/>
          <p:nvPr/>
        </p:nvSpPr>
        <p:spPr>
          <a:xfrm>
            <a:off x="244554" y="4230460"/>
            <a:ext cx="178627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динамічні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>
            <a:extLst>
              <a:ext uri="{FF2B5EF4-FFF2-40B4-BE49-F238E27FC236}">
                <a16:creationId xmlns:a16="http://schemas.microsoft.com/office/drawing/2014/main" id="{48ADD8F8-AE97-4BE6-86BB-1656ABB60E16}"/>
              </a:ext>
            </a:extLst>
          </p:cNvPr>
          <p:cNvSpPr/>
          <p:nvPr/>
        </p:nvSpPr>
        <p:spPr>
          <a:xfrm>
            <a:off x="2286004" y="4113497"/>
            <a:ext cx="660282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демонструють перебіг процесів та вплив окремих чинників на них</a:t>
            </a:r>
          </a:p>
        </p:txBody>
      </p:sp>
      <p:pic>
        <p:nvPicPr>
          <p:cNvPr id="3076" name="Picture 4" descr="Демонстраційна модель &quot;Анатомія людини. Серце&quot; (30 ел) Learning resources">
            <a:extLst>
              <a:ext uri="{FF2B5EF4-FFF2-40B4-BE49-F238E27FC236}">
                <a16:creationId xmlns:a16="http://schemas.microsoft.com/office/drawing/2014/main" id="{0CD91FA7-4281-4AE2-ADC0-C86D671C5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58" y="2270605"/>
            <a:ext cx="913040" cy="91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Анатомічна модель черепа собаки купити в Білій Церкві і Україні ⭐ БІОВЕТ,  арт: 190913">
            <a:extLst>
              <a:ext uri="{FF2B5EF4-FFF2-40B4-BE49-F238E27FC236}">
                <a16:creationId xmlns:a16="http://schemas.microsoft.com/office/drawing/2014/main" id="{D011E0E7-114E-4189-90A3-8393AFAB25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724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36FD9D-F6FA-4748-9B00-3767E5FEC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1386" y="2220246"/>
            <a:ext cx="970120" cy="9701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D8D4CC-92D6-4284-BF59-30E91DE56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489039" y="2139440"/>
            <a:ext cx="858839" cy="10989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624D187-150D-4C84-A441-EA61B39A9A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190" y="2336306"/>
            <a:ext cx="1240028" cy="79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58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115345" y="699342"/>
            <a:ext cx="347684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МОДЕЛЮВАННЯ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3232308" y="1211734"/>
            <a:ext cx="5794739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Прикладом динамічної інтерактивної моделі є екосистеми акваріума, яка дає змогу змінювати параметри: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температуру;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кількість корму; </a:t>
            </a:r>
          </a:p>
          <a:p>
            <a:pPr marL="285750" indent="-285750" algn="just">
              <a:buClr>
                <a:schemeClr val="accent5">
                  <a:lumMod val="50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видовий склад мешканців</a:t>
            </a:r>
          </a:p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та досліджувати вплив цих змін на систему в часі</a:t>
            </a: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3D анатомическая модель скелета грудной клетки">
            <a:extLst>
              <a:ext uri="{FF2B5EF4-FFF2-40B4-BE49-F238E27FC236}">
                <a16:creationId xmlns:a16="http://schemas.microsoft.com/office/drawing/2014/main" id="{025D81F5-D472-45EA-B926-8D036199FA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кутник 21">
            <a:extLst>
              <a:ext uri="{FF2B5EF4-FFF2-40B4-BE49-F238E27FC236}">
                <a16:creationId xmlns:a16="http://schemas.microsoft.com/office/drawing/2014/main" id="{D79ECD73-DD0C-4791-AC89-C68B22883F10}"/>
              </a:ext>
            </a:extLst>
          </p:cNvPr>
          <p:cNvSpPr/>
          <p:nvPr/>
        </p:nvSpPr>
        <p:spPr>
          <a:xfrm>
            <a:off x="106452" y="3231115"/>
            <a:ext cx="2572951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Моделі допомагають прогнозувати наслідки різних явищ, тому потребують складних обчислень</a:t>
            </a:r>
          </a:p>
        </p:txBody>
      </p:sp>
      <p:sp>
        <p:nvSpPr>
          <p:cNvPr id="15" name="Прямокутник 21">
            <a:extLst>
              <a:ext uri="{FF2B5EF4-FFF2-40B4-BE49-F238E27FC236}">
                <a16:creationId xmlns:a16="http://schemas.microsoft.com/office/drawing/2014/main" id="{48ADD8F8-AE97-4BE6-86BB-1656ABB60E16}"/>
              </a:ext>
            </a:extLst>
          </p:cNvPr>
          <p:cNvSpPr/>
          <p:nvPr/>
        </p:nvSpPr>
        <p:spPr>
          <a:xfrm>
            <a:off x="2856613" y="3203457"/>
            <a:ext cx="4533329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rgbClr val="697400"/>
              </a:buClr>
              <a:buSzPct val="120000"/>
            </a:pPr>
            <a:r>
              <a:rPr lang="uk-UA" sz="16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Математичне моделювання </a:t>
            </a: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– сукупність методів аналізу складних кількісних взаємозв’язків і закономірностей, зокрема у біологічних системах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FF66F2-BC0F-41C6-A765-970E590265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930" t="48526" r="31298" b="30097"/>
          <a:stretch/>
        </p:blipFill>
        <p:spPr>
          <a:xfrm>
            <a:off x="78102" y="1079307"/>
            <a:ext cx="3069142" cy="18078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CCBE8E3-3B6A-4FEF-BDFE-C3C9E1000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373" y="3203457"/>
            <a:ext cx="1583808" cy="132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8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289291" y="596031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 !</a:t>
            </a: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42369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grpSp>
        <p:nvGrpSpPr>
          <p:cNvPr id="16" name="Групувати 15"/>
          <p:cNvGrpSpPr/>
          <p:nvPr/>
        </p:nvGrpSpPr>
        <p:grpSpPr>
          <a:xfrm>
            <a:off x="53165" y="996141"/>
            <a:ext cx="8891387" cy="3972651"/>
            <a:chOff x="754026" y="2000355"/>
            <a:chExt cx="6842447" cy="2606729"/>
          </a:xfrm>
        </p:grpSpPr>
        <p:pic>
          <p:nvPicPr>
            <p:cNvPr id="12" name="Picture 2" descr="Бумажный стикер установил плоское примечание изолировало иллюстрацию  вектора. Коллекция липких пустых напоминаний. | Премиум вектор"/>
            <p:cNvPicPr>
              <a:picLocks noChangeAspect="1" noChangeArrowheads="1"/>
            </p:cNvPicPr>
            <p:nvPr/>
          </p:nvPicPr>
          <p:blipFill rotWithShape="1">
            <a:blip r:embed="rId3"/>
            <a:srcRect l="8886" t="53066" r="8778" b="7525"/>
            <a:stretch/>
          </p:blipFill>
          <p:spPr bwMode="auto">
            <a:xfrm>
              <a:off x="754026" y="2000355"/>
              <a:ext cx="6842447" cy="2606729"/>
            </a:xfrm>
            <a:prstGeom prst="rect">
              <a:avLst/>
            </a:prstGeom>
            <a:noFill/>
          </p:spPr>
        </p:pic>
        <p:sp>
          <p:nvSpPr>
            <p:cNvPr id="13" name="Прямокутник 12"/>
            <p:cNvSpPr/>
            <p:nvPr/>
          </p:nvSpPr>
          <p:spPr>
            <a:xfrm>
              <a:off x="907515" y="2219087"/>
              <a:ext cx="2583190" cy="1999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latin typeface="Segoe Print" pitchFamily="2" charset="0"/>
                </a:rPr>
                <a:t>Першу в біології математичну </a:t>
              </a:r>
            </a:p>
            <a:p>
              <a:pPr algn="ctr"/>
              <a:r>
                <a:rPr lang="uk-UA" sz="1600" dirty="0">
                  <a:latin typeface="Segoe Print" pitchFamily="2" charset="0"/>
                </a:rPr>
                <a:t>модель створили у 20-х роках ХХ ст. два математики: </a:t>
              </a:r>
            </a:p>
            <a:p>
              <a:pPr algn="ctr"/>
              <a:r>
                <a:rPr lang="uk-UA" sz="1600" dirty="0" err="1">
                  <a:latin typeface="Segoe Print" pitchFamily="2" charset="0"/>
                </a:rPr>
                <a:t>англ</a:t>
              </a:r>
              <a:r>
                <a:rPr lang="uk-UA" sz="1600" dirty="0">
                  <a:latin typeface="Segoe Print" pitchFamily="2" charset="0"/>
                </a:rPr>
                <a:t>. Альфред Джеймс Лотка та </a:t>
              </a:r>
              <a:r>
                <a:rPr lang="uk-UA" sz="1600" dirty="0" err="1">
                  <a:latin typeface="Segoe Print" pitchFamily="2" charset="0"/>
                </a:rPr>
                <a:t>італ</a:t>
              </a:r>
              <a:r>
                <a:rPr lang="uk-UA" sz="1600" dirty="0">
                  <a:latin typeface="Segoe Print" pitchFamily="2" charset="0"/>
                </a:rPr>
                <a:t>. Віто </a:t>
              </a:r>
              <a:r>
                <a:rPr lang="uk-UA" sz="1600" dirty="0" err="1">
                  <a:latin typeface="Segoe Print" pitchFamily="2" charset="0"/>
                </a:rPr>
                <a:t>Вольтерра</a:t>
              </a:r>
              <a:r>
                <a:rPr lang="uk-UA" sz="1600" dirty="0">
                  <a:latin typeface="Segoe Print" pitchFamily="2" charset="0"/>
                </a:rPr>
                <a:t>: описали зміни чисельності популяцій «хижак – здобич» у вигляді системи двох </a:t>
              </a:r>
            </a:p>
            <a:p>
              <a:pPr algn="ctr"/>
              <a:r>
                <a:rPr lang="uk-UA" sz="1600" dirty="0">
                  <a:latin typeface="Segoe Print" pitchFamily="2" charset="0"/>
                </a:rPr>
                <a:t>диференційних рівнянь</a:t>
              </a:r>
            </a:p>
          </p:txBody>
        </p:sp>
        <p:sp>
          <p:nvSpPr>
            <p:cNvPr id="14" name="Прямокутник 13"/>
            <p:cNvSpPr/>
            <p:nvPr/>
          </p:nvSpPr>
          <p:spPr>
            <a:xfrm>
              <a:off x="4810512" y="2148625"/>
              <a:ext cx="2745045" cy="19174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uk-UA" sz="1600" dirty="0">
                <a:latin typeface="Segoe Print" pitchFamily="2" charset="0"/>
              </a:endParaRPr>
            </a:p>
            <a:p>
              <a:pPr algn="ctr"/>
              <a:r>
                <a:rPr lang="uk-UA" sz="1600" dirty="0">
                  <a:latin typeface="Segoe Print" pitchFamily="2" charset="0"/>
                </a:rPr>
                <a:t>Рівняння показують</a:t>
              </a:r>
            </a:p>
            <a:p>
              <a:pPr algn="ctr"/>
              <a:r>
                <a:rPr lang="uk-UA" sz="1600" dirty="0">
                  <a:latin typeface="Segoe Print" pitchFamily="2" charset="0"/>
                </a:rPr>
                <a:t> зміну за одиницю часу </a:t>
              </a:r>
            </a:p>
            <a:p>
              <a:pPr algn="ctr"/>
              <a:r>
                <a:rPr lang="uk-UA" sz="1600" dirty="0">
                  <a:latin typeface="Segoe Print" pitchFamily="2" charset="0"/>
                </a:rPr>
                <a:t>кількості особин жертви і хижаків залежно від </a:t>
              </a:r>
            </a:p>
            <a:p>
              <a:pPr algn="ctr"/>
              <a:r>
                <a:rPr lang="uk-UA" sz="1600" dirty="0">
                  <a:latin typeface="Segoe Print" pitchFamily="2" charset="0"/>
                </a:rPr>
                <a:t>швидкості розмноження чи </a:t>
              </a:r>
            </a:p>
            <a:p>
              <a:pPr algn="ctr"/>
              <a:r>
                <a:rPr lang="uk-UA" sz="1600" dirty="0">
                  <a:latin typeface="Segoe Print" pitchFamily="2" charset="0"/>
                </a:rPr>
                <a:t>рівня смертності, чи ймовірності для жертви загинути при зустрічі з хижаком</a:t>
              </a:r>
            </a:p>
          </p:txBody>
        </p:sp>
      </p:grpSp>
      <p:sp>
        <p:nvSpPr>
          <p:cNvPr id="15" name="Google Shape;98;p16">
            <a:extLst>
              <a:ext uri="{FF2B5EF4-FFF2-40B4-BE49-F238E27FC236}">
                <a16:creationId xmlns:a16="http://schemas.microsoft.com/office/drawing/2014/main" id="{B8604905-9E1F-4043-AB2B-640C781FCE99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8CB08C-933A-440C-A655-DF3BBD5526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29" b="6602"/>
          <a:stretch/>
        </p:blipFill>
        <p:spPr>
          <a:xfrm>
            <a:off x="5650784" y="2376818"/>
            <a:ext cx="3106900" cy="2711301"/>
          </a:xfrm>
          <a:prstGeom prst="rect">
            <a:avLst/>
          </a:prstGeom>
        </p:spPr>
      </p:pic>
      <p:sp>
        <p:nvSpPr>
          <p:cNvPr id="18" name="Прямокутник 17"/>
          <p:cNvSpPr/>
          <p:nvPr/>
        </p:nvSpPr>
        <p:spPr>
          <a:xfrm>
            <a:off x="3115345" y="699342"/>
            <a:ext cx="347684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СТАТИСТИЧНІ МЕТОДИ</a:t>
            </a: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972605" y="1305629"/>
            <a:ext cx="5794739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дають змогу опрацьовувати великі обсяги даних для виявлення закономірностей і оцінки достовірності отриманих результатів і сформульованих висновків</a:t>
            </a: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3D анатомическая модель скелета грудной клетки">
            <a:extLst>
              <a:ext uri="{FF2B5EF4-FFF2-40B4-BE49-F238E27FC236}">
                <a16:creationId xmlns:a16="http://schemas.microsoft.com/office/drawing/2014/main" id="{025D81F5-D472-45EA-B926-8D036199FA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кутник 21">
            <a:extLst>
              <a:ext uri="{FF2B5EF4-FFF2-40B4-BE49-F238E27FC236}">
                <a16:creationId xmlns:a16="http://schemas.microsoft.com/office/drawing/2014/main" id="{D79ECD73-DD0C-4791-AC89-C68B22883F10}"/>
              </a:ext>
            </a:extLst>
          </p:cNvPr>
          <p:cNvSpPr/>
          <p:nvPr/>
        </p:nvSpPr>
        <p:spPr>
          <a:xfrm>
            <a:off x="233916" y="2969284"/>
            <a:ext cx="520995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Clr>
                <a:srgbClr val="002060"/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Завдяки статистиці біологія стала більш точною наукою</a:t>
            </a:r>
          </a:p>
        </p:txBody>
      </p:sp>
      <p:sp>
        <p:nvSpPr>
          <p:cNvPr id="15" name="Прямокутник 21">
            <a:extLst>
              <a:ext uri="{FF2B5EF4-FFF2-40B4-BE49-F238E27FC236}">
                <a16:creationId xmlns:a16="http://schemas.microsoft.com/office/drawing/2014/main" id="{48ADD8F8-AE97-4BE6-86BB-1656ABB60E16}"/>
              </a:ext>
            </a:extLst>
          </p:cNvPr>
          <p:cNvSpPr/>
          <p:nvPr/>
        </p:nvSpPr>
        <p:spPr>
          <a:xfrm>
            <a:off x="233917" y="3903462"/>
            <a:ext cx="520995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Clr>
                <a:srgbClr val="002060"/>
              </a:buClr>
              <a:buSzPct val="120000"/>
              <a:buFont typeface="Wingdings" panose="05000000000000000000" pitchFamily="2" charset="2"/>
              <a:buChar char="§"/>
            </a:pPr>
            <a:r>
              <a:rPr lang="uk-UA" sz="160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Статистично доведені закономірності можуть стати біологічними законами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869308-85CC-4D25-992E-59168CE7D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16" y="596647"/>
            <a:ext cx="2433889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31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2347413" y="2668416"/>
            <a:ext cx="4033411" cy="2475083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62718254-6561-4934-9459-755361EF535C}"/>
              </a:ext>
            </a:extLst>
          </p:cNvPr>
          <p:cNvGrpSpPr/>
          <p:nvPr/>
        </p:nvGrpSpPr>
        <p:grpSpPr>
          <a:xfrm>
            <a:off x="219274" y="1199691"/>
            <a:ext cx="8655403" cy="1658159"/>
            <a:chOff x="331007" y="1291739"/>
            <a:chExt cx="8170462" cy="1554004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1291739"/>
              <a:ext cx="8150579" cy="77880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>
                  <a:latin typeface="Verdana" pitchFamily="34" charset="0"/>
                  <a:ea typeface="Verdana" pitchFamily="34" charset="0"/>
                </a:rPr>
                <a:t>Живу природу на різних рівнях організації вивчають за допомогою таких методів: порівняльно-описових, експериментальних, моніторингу, статистичних та моделювання</a:t>
              </a:r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:a16="http://schemas.microsoft.com/office/drawing/2014/main" id="{A23828DD-DDB8-4CC7-8323-ED3A4F90C850}"/>
                </a:ext>
              </a:extLst>
            </p:cNvPr>
            <p:cNvSpPr/>
            <p:nvPr/>
          </p:nvSpPr>
          <p:spPr>
            <a:xfrm>
              <a:off x="331007" y="2297698"/>
              <a:ext cx="8150579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>
                  <a:latin typeface="Verdana" pitchFamily="34" charset="0"/>
                  <a:ea typeface="Verdana" pitchFamily="34" charset="0"/>
                </a:rPr>
                <a:t> Велику кількість біологічних даних обробляють із застосуванням статистичних методів</a:t>
              </a: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Google Shape;98;p16">
            <a:extLst>
              <a:ext uri="{FF2B5EF4-FFF2-40B4-BE49-F238E27FC236}">
                <a16:creationId xmlns:a16="http://schemas.microsoft.com/office/drawing/2014/main" id="{9532B6E6-B558-4B6B-A416-6A1A4C6A02E9}"/>
              </a:ext>
            </a:extLst>
          </p:cNvPr>
          <p:cNvSpPr txBox="1"/>
          <p:nvPr/>
        </p:nvSpPr>
        <p:spPr>
          <a:xfrm>
            <a:off x="1520042" y="44709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ordwall.net/resourceajax/qr?shareLocation=1&amp;activityId=109186782">
            <a:extLst>
              <a:ext uri="{FF2B5EF4-FFF2-40B4-BE49-F238E27FC236}">
                <a16:creationId xmlns:a16="http://schemas.microsoft.com/office/drawing/2014/main" id="{59B162D2-409C-4DEE-843A-E7ED6433E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977" y="3366157"/>
            <a:ext cx="1763360" cy="176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C:\Users\kants\Pictures\Screenshots\Знімок екрана (372).png"/>
          <p:cNvPicPr>
            <a:picLocks noChangeAspect="1" noChangeArrowheads="1"/>
          </p:cNvPicPr>
          <p:nvPr/>
        </p:nvPicPr>
        <p:blipFill>
          <a:blip r:embed="rId4"/>
          <a:srcRect l="68302" t="36458" r="17350" b="36198"/>
          <a:stretch>
            <a:fillRect/>
          </a:stretch>
        </p:blipFill>
        <p:spPr bwMode="auto">
          <a:xfrm>
            <a:off x="5507664" y="3376790"/>
            <a:ext cx="1892596" cy="1763359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221599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pPr algn="just"/>
            <a:r>
              <a:rPr lang="uk-UA" sz="1800" dirty="0">
                <a:latin typeface="Segoe Print" pitchFamily="2" charset="0"/>
              </a:rPr>
              <a:t>1. До яких методів біологічних досліджень можна віднести спостереження за птахами – бьордвотчінг (</a:t>
            </a:r>
            <a:r>
              <a:rPr lang="en-US" sz="1800" dirty="0">
                <a:latin typeface="Segoe Print" pitchFamily="2" charset="0"/>
              </a:rPr>
              <a:t>birdwatching)?</a:t>
            </a:r>
          </a:p>
          <a:p>
            <a:pPr algn="just"/>
            <a:r>
              <a:rPr lang="en-US" sz="1800" dirty="0">
                <a:latin typeface="Segoe Print" pitchFamily="2" charset="0"/>
              </a:rPr>
              <a:t>2. </a:t>
            </a:r>
            <a:r>
              <a:rPr lang="uk-UA" sz="1800" dirty="0">
                <a:latin typeface="Segoe Print" pitchFamily="2" charset="0"/>
              </a:rPr>
              <a:t>Під час використання яких методів біологічних досліджень користуються збільшувальними приладами?</a:t>
            </a:r>
          </a:p>
          <a:p>
            <a:pPr algn="just"/>
            <a:r>
              <a:rPr lang="uk-UA" sz="1800" dirty="0">
                <a:latin typeface="Segoe Print" pitchFamily="2" charset="0"/>
              </a:rPr>
              <a:t>3. Які методи можна застосувати для вивчення видового складу екосистеми мішаного лісу?</a:t>
            </a: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5"/>
          <a:srcRect l="30374" t="57435" r="65116" b="35288"/>
          <a:stretch>
            <a:fillRect/>
          </a:stretch>
        </p:blipFill>
        <p:spPr bwMode="auto">
          <a:xfrm>
            <a:off x="354842" y="1199416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3" name="Google Shape;98;p16">
            <a:extLst>
              <a:ext uri="{FF2B5EF4-FFF2-40B4-BE49-F238E27FC236}">
                <a16:creationId xmlns:a16="http://schemas.microsoft.com/office/drawing/2014/main" id="{2EE8DBAE-9C97-463D-A578-0DBB05E36DEC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3, вивчіть основні терміни</a:t>
            </a:r>
          </a:p>
        </p:txBody>
      </p:sp>
      <p:sp>
        <p:nvSpPr>
          <p:cNvPr id="9" name="Google Shape;98;p16">
            <a:extLst>
              <a:ext uri="{FF2B5EF4-FFF2-40B4-BE49-F238E27FC236}">
                <a16:creationId xmlns:a16="http://schemas.microsoft.com/office/drawing/2014/main" id="{E6D249A1-F31B-4FEB-9300-BDA18F56C1AA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3. Основні методи біологічних досліджень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val="28919333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508</Words>
  <Application>Microsoft Office PowerPoint</Application>
  <PresentationFormat>Экран (16:9)</PresentationFormat>
  <Paragraphs>76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Alegreya</vt:lpstr>
      <vt:lpstr>Arial</vt:lpstr>
      <vt:lpstr>Verdana</vt:lpstr>
      <vt:lpstr>Segoe Print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</cp:lastModifiedBy>
  <cp:revision>169</cp:revision>
  <dcterms:modified xsi:type="dcterms:W3CDTF">2026-03-11T13:08:07Z</dcterms:modified>
</cp:coreProperties>
</file>