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96" r:id="rId2"/>
    <p:sldId id="310" r:id="rId3"/>
    <p:sldId id="271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06" r:id="rId13"/>
    <p:sldId id="307" r:id="rId14"/>
    <p:sldId id="319" r:id="rId15"/>
  </p:sldIdLst>
  <p:sldSz cx="9144000" cy="5143500" type="screen16x9"/>
  <p:notesSz cx="6858000" cy="9144000"/>
  <p:embeddedFontLst>
    <p:embeddedFont>
      <p:font typeface="Alegreya" charset="0"/>
      <p:regular r:id="rId17"/>
      <p:bold r:id="rId18"/>
      <p:italic r:id="rId19"/>
      <p:boldItalic r:id="rId20"/>
    </p:embeddedFont>
    <p:embeddedFont>
      <p:font typeface="Verdana" pitchFamily="34" charset="0"/>
      <p:regular r:id="rId21"/>
      <p:bold r:id="rId22"/>
      <p:italic r:id="rId23"/>
      <p:boldItalic r:id="rId24"/>
    </p:embeddedFont>
    <p:embeddedFont>
      <p:font typeface="Segoe Print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F8FF"/>
    <a:srgbClr val="EBF7FF"/>
    <a:srgbClr val="BFFCBA"/>
    <a:srgbClr val="F0FF5D"/>
    <a:srgbClr val="D27800"/>
    <a:srgbClr val="C47000"/>
    <a:srgbClr val="F7FCBA"/>
    <a:srgbClr val="F4FB93"/>
    <a:srgbClr val="002A2E"/>
    <a:srgbClr val="0088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554" autoAdjust="0"/>
  </p:normalViewPr>
  <p:slideViewPr>
    <p:cSldViewPr snapToGrid="0">
      <p:cViewPr>
        <p:scale>
          <a:sx n="70" d="100"/>
          <a:sy n="70" d="100"/>
        </p:scale>
        <p:origin x="-1810" y="-720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9" name="Google Shape;86;p15"/>
          <p:cNvSpPr txBox="1"/>
          <p:nvPr/>
        </p:nvSpPr>
        <p:spPr>
          <a:xfrm>
            <a:off x="1703610" y="528748"/>
            <a:ext cx="6405139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ПРОЄКТИ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sus10\Pictures\Screenshots\Знімок екрана (3).png"/>
          <p:cNvPicPr>
            <a:picLocks noChangeAspect="1" noChangeArrowheads="1"/>
          </p:cNvPicPr>
          <p:nvPr/>
        </p:nvPicPr>
        <p:blipFill>
          <a:blip r:embed="rId5"/>
          <a:srcRect l="17813" t="15833" r="19792" b="9722"/>
          <a:stretch>
            <a:fillRect/>
          </a:stretch>
        </p:blipFill>
        <p:spPr bwMode="auto">
          <a:xfrm>
            <a:off x="1639373" y="1181100"/>
            <a:ext cx="6523551" cy="393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343238" y="1236652"/>
            <a:ext cx="7123601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2800" dirty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ru-RU" sz="2800" b="1" dirty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2800" b="1" dirty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78" y="371586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1123194" y="3715867"/>
            <a:ext cx="34244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800" dirty="0">
                <a:latin typeface="Verdana" pitchFamily="34" charset="0"/>
                <a:ea typeface="Verdana" pitchFamily="34" charset="0"/>
              </a:rPr>
              <a:t>Чому вміст хімічних елементів в організмах і неживій природі істотно відрізняється?</a:t>
            </a:r>
            <a:endParaRPr lang="uk-UA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sus10\Pictures\Screenshots\Знімок екрана (9).png"/>
          <p:cNvPicPr>
            <a:picLocks noChangeAspect="1" noChangeArrowheads="1"/>
          </p:cNvPicPr>
          <p:nvPr/>
        </p:nvPicPr>
        <p:blipFill>
          <a:blip r:embed="rId6"/>
          <a:srcRect l="69297" t="40833" r="12500" b="30278"/>
          <a:stretch>
            <a:fillRect/>
          </a:stretch>
        </p:blipFill>
        <p:spPr bwMode="auto">
          <a:xfrm>
            <a:off x="5584372" y="2182347"/>
            <a:ext cx="3015258" cy="2691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4008921" y="3635045"/>
            <a:ext cx="4896657" cy="1077218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У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складі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організмів виявлено близько 60 хімічних елементів із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118. </a:t>
            </a:r>
          </a:p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Деякі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 них є обов’язковими для всіх організмів,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інші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– лише для окремих видів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94172" y="1191151"/>
            <a:ext cx="4325454" cy="107721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Хімічний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склад біологічних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систем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, властивості та функції виявлених у них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сполук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, шляхи їх утворення й перетворення вивчає наука </a:t>
            </a:r>
            <a:r>
              <a:rPr lang="uk-UA" sz="1600" b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біохімія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09934" y="475444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410201" y="1089346"/>
            <a:ext cx="3476624" cy="2062103"/>
            <a:chOff x="1219201" y="2356171"/>
            <a:chExt cx="3476624" cy="2062103"/>
          </a:xfrm>
        </p:grpSpPr>
        <p:sp>
          <p:nvSpPr>
            <p:cNvPr id="23" name="Прямокутник 21">
              <a:extLst>
                <a:ext uri="{FF2B5EF4-FFF2-40B4-BE49-F238E27FC236}">
                  <a16:creationId xmlns:a16="http://schemas.microsoft.com/office/drawing/2014/main" xmlns="" id="{A9CA20EF-AD2B-410E-A3E8-537555FB1042}"/>
                </a:ext>
              </a:extLst>
            </p:cNvPr>
            <p:cNvSpPr/>
            <p:nvPr/>
          </p:nvSpPr>
          <p:spPr>
            <a:xfrm>
              <a:off x="2294422" y="2356171"/>
              <a:ext cx="2401403" cy="206210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D278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buClr>
                  <a:schemeClr val="accent5">
                    <a:lumMod val="50000"/>
                  </a:schemeClr>
                </a:buClr>
                <a:buSzPct val="120000"/>
              </a:pPr>
              <a:r>
                <a:rPr lang="uk-UA" sz="1600" smtClean="0">
                  <a:latin typeface="Segoe Print" pitchFamily="2" charset="0"/>
                </a:rPr>
                <a:t>Жодного</a:t>
              </a:r>
              <a:r>
                <a:rPr lang="uk-UA" sz="1600" smtClean="0">
                  <a:latin typeface="Segoe Print" pitchFamily="2" charset="0"/>
                </a:rPr>
                <a:t> хімічного </a:t>
              </a:r>
              <a:r>
                <a:rPr lang="uk-UA" sz="1600" smtClean="0">
                  <a:latin typeface="Segoe Print" pitchFamily="2" charset="0"/>
                </a:rPr>
                <a:t>елемента</a:t>
              </a:r>
              <a:r>
                <a:rPr lang="uk-UA" sz="1600" smtClean="0">
                  <a:latin typeface="Segoe Print" pitchFamily="2" charset="0"/>
                </a:rPr>
                <a:t>, який входив би до складу </a:t>
              </a:r>
              <a:r>
                <a:rPr lang="uk-UA" sz="1600" smtClean="0">
                  <a:latin typeface="Segoe Print" pitchFamily="2" charset="0"/>
                </a:rPr>
                <a:t>організмів</a:t>
              </a:r>
              <a:r>
                <a:rPr lang="uk-UA" sz="1600" smtClean="0">
                  <a:latin typeface="Segoe Print" pitchFamily="2" charset="0"/>
                </a:rPr>
                <a:t>, але був відсутній у неживій </a:t>
              </a:r>
              <a:r>
                <a:rPr lang="uk-UA" sz="1600" smtClean="0">
                  <a:latin typeface="Segoe Print" pitchFamily="2" charset="0"/>
                </a:rPr>
                <a:t>природі</a:t>
              </a:r>
              <a:r>
                <a:rPr lang="uk-UA" sz="1600" smtClean="0">
                  <a:latin typeface="Segoe Print" pitchFamily="2" charset="0"/>
                </a:rPr>
                <a:t>, не </a:t>
              </a:r>
              <a:r>
                <a:rPr lang="uk-UA" sz="1600" smtClean="0">
                  <a:latin typeface="Segoe Print" pitchFamily="2" charset="0"/>
                </a:rPr>
                <a:t>виявлено</a:t>
              </a:r>
              <a:r>
                <a:rPr lang="uk-UA" sz="1600" smtClean="0">
                  <a:latin typeface="Segoe Print" pitchFamily="2" charset="0"/>
                </a:rPr>
                <a:t>. </a:t>
              </a:r>
              <a:r>
                <a:rPr lang="uk-UA" sz="1600" smtClean="0">
                  <a:latin typeface="Segoe Print" pitchFamily="2" charset="0"/>
                </a:rPr>
                <a:t>Поміркуйте</a:t>
              </a:r>
              <a:r>
                <a:rPr lang="uk-UA" sz="1600" smtClean="0">
                  <a:latin typeface="Segoe Print" pitchFamily="2" charset="0"/>
                </a:rPr>
                <a:t>, чому це </a:t>
              </a:r>
              <a:r>
                <a:rPr lang="uk-UA" sz="1600" smtClean="0">
                  <a:latin typeface="Segoe Print" pitchFamily="2" charset="0"/>
                </a:rPr>
                <a:t>так</a:t>
              </a:r>
              <a:endParaRPr lang="uk-UA" sz="1600">
                <a:solidFill>
                  <a:schemeClr val="accent5">
                    <a:lumMod val="50000"/>
                  </a:schemeClr>
                </a:solidFill>
                <a:latin typeface="Segoe Print" pitchFamily="2" charset="0"/>
                <a:ea typeface="Verdana" pitchFamily="34" charset="0"/>
              </a:endParaRPr>
            </a:p>
          </p:txBody>
        </p:sp>
        <p:pic>
          <p:nvPicPr>
            <p:cNvPr id="2050" name="Picture 2" descr="C:\Users\Asus10\Pictures\Screenshots\Знімок екрана (4).png"/>
            <p:cNvPicPr>
              <a:picLocks noChangeAspect="1" noChangeArrowheads="1"/>
            </p:cNvPicPr>
            <p:nvPr/>
          </p:nvPicPr>
          <p:blipFill>
            <a:blip r:embed="rId3"/>
            <a:srcRect l="19219" t="52500" r="75859" b="39583"/>
            <a:stretch>
              <a:fillRect/>
            </a:stretch>
          </p:blipFill>
          <p:spPr bwMode="auto">
            <a:xfrm>
              <a:off x="1219201" y="2955926"/>
              <a:ext cx="933450" cy="844550"/>
            </a:xfrm>
            <a:prstGeom prst="rect">
              <a:avLst/>
            </a:prstGeom>
            <a:noFill/>
          </p:spPr>
        </p:pic>
      </p:grp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6" name="Picture 8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5045" y="2569023"/>
            <a:ext cx="2378529" cy="2378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46545" y="1101395"/>
            <a:ext cx="5020780" cy="584775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Залежно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від кількісного вмісту в біологічних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системах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, елементи поділяють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: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46547" y="2019826"/>
            <a:ext cx="2220428" cy="338554"/>
          </a:xfrm>
          <a:prstGeom prst="rect">
            <a:avLst/>
          </a:prstGeom>
          <a:solidFill>
            <a:srgbClr val="F0FF5D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макроелементи 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09934" y="475444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237022" y="2638951"/>
            <a:ext cx="2201378" cy="338554"/>
          </a:xfrm>
          <a:prstGeom prst="rect">
            <a:avLst/>
          </a:prstGeom>
          <a:solidFill>
            <a:srgbClr val="F0FF5D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мікроелементи 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3923196" y="2010301"/>
            <a:ext cx="4973154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становлять до 99% маси організму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3875571" y="2619901"/>
            <a:ext cx="5006978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тановлять менше ніж 0,01% маси організму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4314825" y="3458101"/>
            <a:ext cx="4248150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Серед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макроелементів надзвичайно важливе значення мають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КАРБОН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ОКСИГЕН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ГІДРОГЕН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НІТРОГЕН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657475" y="2133600"/>
            <a:ext cx="1104900" cy="123825"/>
          </a:xfrm>
          <a:prstGeom prst="rightArrow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Стрелка вправо 18"/>
          <p:cNvSpPr/>
          <p:nvPr/>
        </p:nvSpPr>
        <p:spPr>
          <a:xfrm>
            <a:off x="2628900" y="2724150"/>
            <a:ext cx="1104900" cy="123825"/>
          </a:xfrm>
          <a:prstGeom prst="rightArrow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482" name="AutoShape 2" descr="Рисунок молекулы: векторна графіка, зображення, Рисунок молекулы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" name="Picture 4" descr="микроэлементы на прозрачном фоне 26 фо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708" y="3309257"/>
            <a:ext cx="2298341" cy="1529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208695" y="987095"/>
            <a:ext cx="5020780" cy="338554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Уміст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макроелементів у тілі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людини 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09934" y="475444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3074" name="Picture 2" descr="C:\Users\Asus10\Pictures\Screenshots\Знімок екрана (5).png"/>
          <p:cNvPicPr>
            <a:picLocks noChangeAspect="1" noChangeArrowheads="1"/>
          </p:cNvPicPr>
          <p:nvPr/>
        </p:nvPicPr>
        <p:blipFill>
          <a:blip r:embed="rId3"/>
          <a:srcRect l="19063" t="27917" r="19844" b="27222"/>
          <a:stretch>
            <a:fillRect/>
          </a:stretch>
        </p:blipFill>
        <p:spPr bwMode="auto">
          <a:xfrm>
            <a:off x="29578" y="1362076"/>
            <a:ext cx="9085847" cy="3752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276225" y="1339520"/>
            <a:ext cx="2647950" cy="830997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Нітроген є компонентом білків і нуклеїнових кислот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4098" name="Picture 2" descr="C:\Users\Asus10\Pictures\Screenshots\Знімок екрана (6).png"/>
          <p:cNvPicPr>
            <a:picLocks noChangeAspect="1" noChangeArrowheads="1"/>
          </p:cNvPicPr>
          <p:nvPr/>
        </p:nvPicPr>
        <p:blipFill>
          <a:blip r:embed="rId3"/>
          <a:srcRect l="23281" t="26250" r="23672" b="9444"/>
          <a:stretch>
            <a:fillRect/>
          </a:stretch>
        </p:blipFill>
        <p:spPr bwMode="auto">
          <a:xfrm>
            <a:off x="3016216" y="962025"/>
            <a:ext cx="6118260" cy="4171950"/>
          </a:xfrm>
          <a:prstGeom prst="rect">
            <a:avLst/>
          </a:prstGeom>
          <a:noFill/>
        </p:spPr>
      </p:pic>
      <p:sp>
        <p:nvSpPr>
          <p:cNvPr id="9" name="Прямокутник 21"/>
          <p:cNvSpPr/>
          <p:nvPr/>
        </p:nvSpPr>
        <p:spPr>
          <a:xfrm>
            <a:off x="247650" y="2953276"/>
            <a:ext cx="2686050" cy="15696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 smtClean="0">
                <a:latin typeface="Verdana" pitchFamily="34" charset="0"/>
                <a:ea typeface="Verdana" pitchFamily="34" charset="0"/>
              </a:rPr>
              <a:t>Азотфіксувальні бактерії поглинають азот з атмосфери, включаючи його у колообіг речовин в природі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466725" y="1225220"/>
            <a:ext cx="2943226" cy="1569660"/>
          </a:xfrm>
          <a:prstGeom prst="rect">
            <a:avLst/>
          </a:prstGeom>
          <a:solidFill>
            <a:srgbClr val="BFFCBA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Кальцій (</a:t>
            </a:r>
            <a:r>
              <a:rPr lang="uk-UA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Ca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) – компонент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скелета людини і тварин, мушель, потрібен для зсідання крові, функціонування серця та м’язів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9" name="Прямокутник 21"/>
          <p:cNvSpPr/>
          <p:nvPr/>
        </p:nvSpPr>
        <p:spPr>
          <a:xfrm>
            <a:off x="3705224" y="1048276"/>
            <a:ext cx="5153026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Калій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(K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) і Натрій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(Na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) забезпечують проведення нервових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імпульсів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активний транспорт через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мембрани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" name="Прямокутник 21"/>
          <p:cNvSpPr/>
          <p:nvPr/>
        </p:nvSpPr>
        <p:spPr>
          <a:xfrm>
            <a:off x="3952874" y="3829576"/>
            <a:ext cx="2828926" cy="1077218"/>
          </a:xfrm>
          <a:prstGeom prst="rect">
            <a:avLst/>
          </a:prstGeom>
          <a:solidFill>
            <a:srgbClr val="BFFCBA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Ферум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(</a:t>
            </a: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Fe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) входить до складу гемоглобіну, за його нестачі виникає анемія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2681288"/>
            <a:ext cx="15621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 descr="Аналіз на кальцій ✔️ Ціна в Медсоюз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525" y="3154362"/>
            <a:ext cx="3540125" cy="1770063"/>
          </a:xfrm>
          <a:prstGeom prst="rect">
            <a:avLst/>
          </a:prstGeom>
          <a:noFill/>
        </p:spPr>
      </p:pic>
      <p:pic>
        <p:nvPicPr>
          <p:cNvPr id="5127" name="Picture 7" descr="Нервовий імпульс, його перетворення та механізм передачі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9425" y="2066924"/>
            <a:ext cx="2190749" cy="1533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295274" y="3485257"/>
            <a:ext cx="4914901" cy="107721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SzPct val="120000"/>
            </a:pPr>
            <a:r>
              <a:rPr lang="uk-UA" sz="1600" smtClean="0">
                <a:latin typeface="Verdana" pitchFamily="34" charset="0"/>
                <a:ea typeface="Verdana" pitchFamily="34" charset="0"/>
              </a:rPr>
              <a:t>Магній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(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Mg) потрібний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для синтезу хлорофілу, який забезпечує фотосинтез у рослин. За нестачі Магнію або Феруму в рослин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розвивається хлороз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5067301" y="1305451"/>
            <a:ext cx="3733800" cy="1323439"/>
          </a:xfrm>
          <a:prstGeom prst="rect">
            <a:avLst/>
          </a:prstGeom>
          <a:solidFill>
            <a:srgbClr val="BFFCBA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Фосфор (P) входить до складу АТФ, нуклеїнових кислот, мембран клітин, стимулює дозрівання плодів, формування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кісток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4" y="1076325"/>
            <a:ext cx="3719512" cy="195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 descr="10 увлекательных фактов о том, что такое ДН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6876" y="3052343"/>
            <a:ext cx="3286124" cy="17466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276225" y="4010551"/>
            <a:ext cx="2038350" cy="338554"/>
          </a:xfrm>
          <a:prstGeom prst="rect">
            <a:avLst/>
          </a:prstGeom>
          <a:solidFill>
            <a:srgbClr val="BFFCBA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В.І. Вернадський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319" y="1657350"/>
            <a:ext cx="1931581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кутник 17"/>
          <p:cNvSpPr/>
          <p:nvPr/>
        </p:nvSpPr>
        <p:spPr>
          <a:xfrm>
            <a:off x="3803641" y="1009831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 !</a:t>
            </a:r>
          </a:p>
        </p:txBody>
      </p:sp>
      <p:sp>
        <p:nvSpPr>
          <p:cNvPr id="14" name="Прямокутник 21"/>
          <p:cNvSpPr/>
          <p:nvPr/>
        </p:nvSpPr>
        <p:spPr>
          <a:xfrm>
            <a:off x="2524125" y="1657876"/>
            <a:ext cx="6286500" cy="2800767"/>
          </a:xfrm>
          <a:prstGeom prst="rect">
            <a:avLst/>
          </a:prstGeom>
          <a:solidFill>
            <a:srgbClr val="E7F8FF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latin typeface="Segoe Print" pitchFamily="2" charset="0"/>
              </a:rPr>
              <a:t>В.І.Вернадський</a:t>
            </a:r>
          </a:p>
          <a:p>
            <a:endParaRPr lang="uk-UA" sz="1600" dirty="0" smtClean="0">
              <a:latin typeface="Segoe Print" pitchFamily="2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Segoe Print" pitchFamily="2" charset="0"/>
              </a:rPr>
              <a:t> створив учення про біосферу та ноосферу;</a:t>
            </a:r>
          </a:p>
          <a:p>
            <a:pPr>
              <a:buClr>
                <a:schemeClr val="accent5">
                  <a:lumMod val="50000"/>
                </a:schemeClr>
              </a:buClr>
              <a:buSzPct val="120000"/>
            </a:pPr>
            <a:endParaRPr lang="uk-UA" sz="1600" dirty="0" smtClean="0">
              <a:latin typeface="Segoe Print" pitchFamily="2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Segoe Print" pitchFamily="2" charset="0"/>
              </a:rPr>
              <a:t> започаткував науку біогеохімію;</a:t>
            </a:r>
          </a:p>
          <a:p>
            <a:pPr>
              <a:buClr>
                <a:schemeClr val="accent5">
                  <a:lumMod val="50000"/>
                </a:schemeClr>
              </a:buClr>
              <a:buSzPct val="120000"/>
            </a:pPr>
            <a:endParaRPr lang="uk-UA" sz="1600" dirty="0" smtClean="0">
              <a:latin typeface="Segoe Print" pitchFamily="2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Segoe Print" pitchFamily="2" charset="0"/>
              </a:rPr>
              <a:t> </a:t>
            </a:r>
            <a:r>
              <a:rPr lang="uk-UA" sz="1600" dirty="0" smtClean="0">
                <a:latin typeface="Segoe Print" pitchFamily="2" charset="0"/>
              </a:rPr>
              <a:t>заснував </a:t>
            </a:r>
            <a:r>
              <a:rPr lang="uk-UA" sz="1600" dirty="0" smtClean="0">
                <a:latin typeface="Segoe Print" pitchFamily="2" charset="0"/>
              </a:rPr>
              <a:t>у Києві Національну бібліотеку Української </a:t>
            </a:r>
            <a:r>
              <a:rPr lang="uk-UA" sz="1600" dirty="0" smtClean="0">
                <a:latin typeface="Segoe Print" pitchFamily="2" charset="0"/>
              </a:rPr>
              <a:t>держави; </a:t>
            </a:r>
          </a:p>
          <a:p>
            <a:pPr>
              <a:buClr>
                <a:schemeClr val="accent5">
                  <a:lumMod val="50000"/>
                </a:schemeClr>
              </a:buClr>
              <a:buSzPct val="120000"/>
            </a:pPr>
            <a:endParaRPr lang="uk-UA" sz="1600" dirty="0" smtClean="0">
              <a:latin typeface="Segoe Print" pitchFamily="2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latin typeface="Segoe Print" pitchFamily="2" charset="0"/>
              </a:rPr>
              <a:t>був </a:t>
            </a:r>
            <a:r>
              <a:rPr lang="uk-UA" sz="1600" dirty="0" smtClean="0">
                <a:latin typeface="Segoe Print" pitchFamily="2" charset="0"/>
              </a:rPr>
              <a:t>одним із засновників Української </a:t>
            </a:r>
            <a:r>
              <a:rPr lang="uk-UA" sz="1600" dirty="0" smtClean="0">
                <a:latin typeface="Segoe Print" pitchFamily="2" charset="0"/>
              </a:rPr>
              <a:t>академії наук, її першим президентом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342900" y="2381776"/>
            <a:ext cx="2038350" cy="1323439"/>
          </a:xfrm>
          <a:prstGeom prst="rect">
            <a:avLst/>
          </a:prstGeom>
          <a:solidFill>
            <a:srgbClr val="BFFCBA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latin typeface="Verdana" pitchFamily="34" charset="0"/>
                <a:ea typeface="Verdana" pitchFamily="34" charset="0"/>
              </a:rPr>
              <a:t>Кобальт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– складова вітаміну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B12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потрібного для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кровотворення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3924300" y="3704332"/>
            <a:ext cx="4905376" cy="107721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Йод потрібен для утворення гормонів щитоподібної залози. Його нестача спричиняє кретинізм, мікседему, ендемічний зоб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5381624" y="1210201"/>
            <a:ext cx="3343275" cy="584775"/>
          </a:xfrm>
          <a:prstGeom prst="rect">
            <a:avLst/>
          </a:prstGeom>
          <a:solidFill>
            <a:srgbClr val="BFFCBA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Купрум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важливий для утворення крові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647950" y="2923282"/>
            <a:ext cx="3762376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Цинк регулює діяльність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підшлункової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залози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4410075" y="2142232"/>
            <a:ext cx="3162300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Бром бере участь у синтезі гормонів гіпофіза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314325" y="4182001"/>
            <a:ext cx="3324225" cy="584775"/>
          </a:xfrm>
          <a:prstGeom prst="rect">
            <a:avLst/>
          </a:prstGeom>
          <a:solidFill>
            <a:srgbClr val="BFFCBA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Флуор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необхідний для формування емалі зубів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371475" y="1151632"/>
            <a:ext cx="3762376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Нестача Селену порушує функцію щитоподібної залози, серцево-судинної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системи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" name="AutoShape 4" descr="Аристотель | Категории политичсекой науки вики | Fandom">
            <a:extLst>
              <a:ext uri="{FF2B5EF4-FFF2-40B4-BE49-F238E27FC236}">
                <a16:creationId xmlns:a16="http://schemas.microsoft.com/office/drawing/2014/main" xmlns="" id="{0D20866B-17D5-4EC2-9358-24EA925EE3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Які хімічні елементи входять до складу біологічних систем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3165466" y="1333681"/>
            <a:ext cx="2719625" cy="707886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1" name="Прямокутник 21"/>
          <p:cNvSpPr/>
          <p:nvPr/>
        </p:nvSpPr>
        <p:spPr>
          <a:xfrm>
            <a:off x="495300" y="2266057"/>
            <a:ext cx="2809875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Segoe Print" pitchFamily="2" charset="0"/>
              </a:rPr>
              <a:t>про вплив нестачі окремих елементів на рослини </a:t>
            </a:r>
            <a:r>
              <a:rPr lang="uk-UA" sz="1600" dirty="0" smtClean="0">
                <a:latin typeface="Segoe Print" pitchFamily="2" charset="0"/>
              </a:rPr>
              <a:t>за </a:t>
            </a:r>
            <a:r>
              <a:rPr lang="uk-UA" sz="1600" dirty="0" smtClean="0">
                <a:latin typeface="Segoe Print" pitchFamily="2" charset="0"/>
              </a:rPr>
              <a:t>QR-кодом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8194" name="Picture 2" descr="C:\Users\Asus10\Pictures\Screenshots\Знімок екрана (7).png"/>
          <p:cNvPicPr>
            <a:picLocks noChangeAspect="1" noChangeArrowheads="1"/>
          </p:cNvPicPr>
          <p:nvPr/>
        </p:nvPicPr>
        <p:blipFill>
          <a:blip r:embed="rId3"/>
          <a:srcRect l="82422" t="21250" r="9531" b="64167"/>
          <a:stretch>
            <a:fillRect/>
          </a:stretch>
        </p:blipFill>
        <p:spPr bwMode="auto">
          <a:xfrm>
            <a:off x="1038225" y="3333750"/>
            <a:ext cx="1695450" cy="1728371"/>
          </a:xfrm>
          <a:prstGeom prst="rect">
            <a:avLst/>
          </a:prstGeom>
          <a:noFill/>
        </p:spPr>
      </p:pic>
      <p:sp>
        <p:nvSpPr>
          <p:cNvPr id="8196" name="AutoShape 4" descr="Страница 3 | Векторы на тему «Простая история» — скачивайте бесплатные  векторы высокого качества на Freepik |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198" name="AutoShape 6" descr="Страница 3 | Векторы на тему «Простая история» — скачивайте бесплатные  векторы высокого качества на Freepik |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199" name="Picture 7" descr="C:\Users\Asus10\Pictures\Screenshots\Знімок екрана (8).png"/>
          <p:cNvPicPr>
            <a:picLocks noChangeAspect="1" noChangeArrowheads="1"/>
          </p:cNvPicPr>
          <p:nvPr/>
        </p:nvPicPr>
        <p:blipFill>
          <a:blip r:embed="rId4"/>
          <a:srcRect l="64453" t="30833" r="7891" b="32778"/>
          <a:stretch>
            <a:fillRect/>
          </a:stretch>
        </p:blipFill>
        <p:spPr bwMode="auto">
          <a:xfrm>
            <a:off x="4638675" y="2085329"/>
            <a:ext cx="4029075" cy="2981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2347413" y="2668416"/>
            <a:ext cx="4033411" cy="2475083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228799" y="1199691"/>
            <a:ext cx="8645878" cy="1613475"/>
            <a:chOff x="339998" y="1291739"/>
            <a:chExt cx="8161471" cy="1512127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1291739"/>
              <a:ext cx="8150579" cy="31728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75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 Біохімія </a:t>
              </a: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досліджує хімічний склад біологічних систем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:a16="http://schemas.microsoft.com/office/drawing/2014/main" xmlns="" id="{A23828DD-DDB8-4CC7-8323-ED3A4F90C850}"/>
                </a:ext>
              </a:extLst>
            </p:cNvPr>
            <p:cNvSpPr/>
            <p:nvPr/>
          </p:nvSpPr>
          <p:spPr>
            <a:xfrm>
              <a:off x="339998" y="1771023"/>
              <a:ext cx="8150579" cy="31728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>
                  <a:latin typeface="Verdana" pitchFamily="34" charset="0"/>
                  <a:ea typeface="Verdana" pitchFamily="34" charset="0"/>
                </a:rPr>
                <a:t> </a:t>
              </a: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До </a:t>
              </a: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складу організмів входять близько 60 хімічних елементів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  <p:sp>
          <p:nvSpPr>
            <p:cNvPr id="18" name="Прямокутник 12"/>
            <p:cNvSpPr/>
            <p:nvPr/>
          </p:nvSpPr>
          <p:spPr>
            <a:xfrm>
              <a:off x="341898" y="2255823"/>
              <a:ext cx="8150579" cy="54804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Ø"/>
              </a:pP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 </a:t>
              </a:r>
              <a:r>
                <a:rPr lang="uk-UA" sz="1600" dirty="0" err="1" smtClean="0">
                  <a:latin typeface="Verdana" pitchFamily="34" charset="0"/>
                  <a:ea typeface="Verdana" pitchFamily="34" charset="0"/>
                </a:rPr>
                <a:t>Макро-</a:t>
              </a:r>
              <a:r>
                <a:rPr lang="uk-UA" sz="1600" dirty="0" smtClean="0">
                  <a:latin typeface="Verdana" pitchFamily="34" charset="0"/>
                  <a:ea typeface="Verdana" pitchFamily="34" charset="0"/>
                </a:rPr>
                <a:t> та мікроелементи входять до складу біологічних систем як компоненти органічних і неорганічних сполук</a:t>
              </a:r>
              <a:endParaRPr lang="uk-UA" sz="1600" dirty="0">
                <a:latin typeface="Verdana" pitchFamily="34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 descr="C:\Users\kants\Pictures\Screenshots\Знімок екрана (372).png"/>
          <p:cNvPicPr>
            <a:picLocks noChangeAspect="1" noChangeArrowheads="1"/>
          </p:cNvPicPr>
          <p:nvPr/>
        </p:nvPicPr>
        <p:blipFill>
          <a:blip r:embed="rId3"/>
          <a:srcRect l="68302" t="36458" r="17350" b="36198"/>
          <a:stretch>
            <a:fillRect/>
          </a:stretch>
        </p:blipFill>
        <p:spPr bwMode="auto">
          <a:xfrm>
            <a:off x="5002839" y="3380141"/>
            <a:ext cx="1892596" cy="1763359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xmlns="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193899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>
                <a:latin typeface="Segoe Print" panose="02000600000000000000" pitchFamily="2" charset="0"/>
              </a:rPr>
              <a:t>        </a:t>
            </a:r>
            <a:r>
              <a:rPr lang="uk-UA" sz="1600" b="1" i="1">
                <a:latin typeface="Segoe Print" panose="02000600000000000000" pitchFamily="2" charset="0"/>
              </a:rPr>
              <a:t>Поміркуйте</a:t>
            </a:r>
            <a:r>
              <a:rPr lang="uk-UA" b="1" i="1"/>
              <a:t> </a:t>
            </a:r>
          </a:p>
          <a:p>
            <a:endParaRPr lang="uk-UA"/>
          </a:p>
          <a:p>
            <a:pPr algn="just"/>
            <a:r>
              <a:rPr lang="uk-UA" sz="1800">
                <a:latin typeface="Segoe Print" pitchFamily="2" charset="0"/>
              </a:rPr>
              <a:t>1</a:t>
            </a:r>
            <a:r>
              <a:rPr lang="uk-UA" sz="1800">
                <a:latin typeface="Segoe Print" pitchFamily="2" charset="0"/>
              </a:rPr>
              <a:t>. </a:t>
            </a:r>
            <a:r>
              <a:rPr lang="uk-UA" sz="1800" smtClean="0">
                <a:latin typeface="Segoe Print" pitchFamily="2" charset="0"/>
              </a:rPr>
              <a:t>Як мікро- та макроелементи надходять до </a:t>
            </a:r>
            <a:r>
              <a:rPr lang="uk-UA" sz="1800" smtClean="0">
                <a:latin typeface="Segoe Print" pitchFamily="2" charset="0"/>
              </a:rPr>
              <a:t>організму?</a:t>
            </a:r>
            <a:endParaRPr lang="uk-UA" sz="1800" smtClean="0">
              <a:latin typeface="Segoe Print" pitchFamily="2" charset="0"/>
            </a:endParaRPr>
          </a:p>
          <a:p>
            <a:pPr algn="just"/>
            <a:r>
              <a:rPr lang="uk-UA" sz="1800" smtClean="0">
                <a:latin typeface="Segoe Print" pitchFamily="2" charset="0"/>
              </a:rPr>
              <a:t>2</a:t>
            </a:r>
            <a:r>
              <a:rPr lang="uk-UA" sz="1800" smtClean="0">
                <a:latin typeface="Segoe Print" pitchFamily="2" charset="0"/>
              </a:rPr>
              <a:t>. Йод належить до </a:t>
            </a:r>
            <a:r>
              <a:rPr lang="uk-UA" sz="1800" smtClean="0">
                <a:latin typeface="Segoe Print" pitchFamily="2" charset="0"/>
              </a:rPr>
              <a:t>мікроелементів</a:t>
            </a:r>
            <a:r>
              <a:rPr lang="uk-UA" sz="1800" smtClean="0">
                <a:latin typeface="Segoe Print" pitchFamily="2" charset="0"/>
              </a:rPr>
              <a:t>. Чи може організм людини обійтись без </a:t>
            </a:r>
            <a:r>
              <a:rPr lang="uk-UA" sz="1800" smtClean="0">
                <a:latin typeface="Segoe Print" pitchFamily="2" charset="0"/>
              </a:rPr>
              <a:t>Йоду?</a:t>
            </a:r>
            <a:endParaRPr lang="uk-UA" sz="1800" smtClean="0">
              <a:latin typeface="Segoe Print" pitchFamily="2" charset="0"/>
            </a:endParaRPr>
          </a:p>
          <a:p>
            <a:pPr algn="just"/>
            <a:r>
              <a:rPr lang="uk-UA" sz="1800" smtClean="0">
                <a:latin typeface="Segoe Print" pitchFamily="2" charset="0"/>
              </a:rPr>
              <a:t>3</a:t>
            </a:r>
            <a:r>
              <a:rPr lang="uk-UA" sz="1800" smtClean="0">
                <a:latin typeface="Segoe Print" pitchFamily="2" charset="0"/>
              </a:rPr>
              <a:t>. До яких неорганічних та органічних сполук входять такі </a:t>
            </a:r>
            <a:r>
              <a:rPr lang="uk-UA" sz="1800" smtClean="0">
                <a:latin typeface="Segoe Print" pitchFamily="2" charset="0"/>
              </a:rPr>
              <a:t>макроелементи</a:t>
            </a:r>
            <a:r>
              <a:rPr lang="uk-UA" sz="1800" smtClean="0">
                <a:latin typeface="Segoe Print" pitchFamily="2" charset="0"/>
              </a:rPr>
              <a:t>: </a:t>
            </a:r>
            <a:r>
              <a:rPr lang="uk-UA" sz="1800" smtClean="0">
                <a:latin typeface="Segoe Print" pitchFamily="2" charset="0"/>
              </a:rPr>
              <a:t>С</a:t>
            </a:r>
            <a:r>
              <a:rPr lang="uk-UA" sz="1800" smtClean="0">
                <a:latin typeface="Segoe Print" pitchFamily="2" charset="0"/>
              </a:rPr>
              <a:t>, </a:t>
            </a:r>
            <a:r>
              <a:rPr lang="uk-UA" sz="1800" smtClean="0">
                <a:latin typeface="Segoe Print" pitchFamily="2" charset="0"/>
              </a:rPr>
              <a:t>Н</a:t>
            </a:r>
            <a:r>
              <a:rPr lang="uk-UA" sz="1800" smtClean="0">
                <a:latin typeface="Segoe Print" pitchFamily="2" charset="0"/>
              </a:rPr>
              <a:t>, </a:t>
            </a:r>
            <a:r>
              <a:rPr lang="uk-UA" sz="1800" smtClean="0">
                <a:latin typeface="Segoe Print" pitchFamily="2" charset="0"/>
              </a:rPr>
              <a:t>N,O</a:t>
            </a:r>
            <a:r>
              <a:rPr lang="uk-UA" sz="1800" smtClean="0">
                <a:latin typeface="Segoe Print" pitchFamily="2" charset="0"/>
              </a:rPr>
              <a:t>?</a:t>
            </a:r>
            <a:endParaRPr lang="uk-UA" sz="180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54842" y="1199416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2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24578" name="Picture 2" descr="https://learningapps.org/qrcode.php?id=popapqz9j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55800" y="3209925"/>
            <a:ext cx="1797049" cy="1797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200329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4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4.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Хімічний склад біологічних систем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616</Words>
  <Application>Microsoft Office PowerPoint</Application>
  <PresentationFormat>Экран (16:9)</PresentationFormat>
  <Paragraphs>77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Alegreya</vt:lpstr>
      <vt:lpstr>Verdana</vt:lpstr>
      <vt:lpstr>Segoe Print</vt:lpstr>
      <vt:lpstr>Wingdings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192</cp:revision>
  <dcterms:modified xsi:type="dcterms:W3CDTF">2026-03-11T20:13:29Z</dcterms:modified>
</cp:coreProperties>
</file>