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3" r:id="rId5"/>
    <p:sldId id="280" r:id="rId6"/>
    <p:sldId id="274" r:id="rId7"/>
    <p:sldId id="263" r:id="rId8"/>
    <p:sldId id="264" r:id="rId9"/>
    <p:sldId id="271" r:id="rId10"/>
    <p:sldId id="279" r:id="rId11"/>
    <p:sldId id="281" r:id="rId12"/>
    <p:sldId id="265" r:id="rId13"/>
    <p:sldId id="266" r:id="rId14"/>
    <p:sldId id="272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145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C0CFE-B4C8-453E-ADDB-70471A93B71C}" type="datetimeFigureOut">
              <a:rPr lang="ru-RU" smtClean="0"/>
              <a:pPr/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282E3-0137-416D-8B30-9499F01BF22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muzker.mcfr.ua/797582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pcLMi59Pqhw" TargetMode="External"/><Relationship Id="rId4" Type="http://schemas.openxmlformats.org/officeDocument/2006/relationships/hyperlink" Target="https://www.youtube.com/watch?v=0K11GmrXa3w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FxzD3JAL8rj-2jKNJ00H-w" TargetMode="External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on.gov.ua/storage/app/media/rizne/2021/12.01/Pro_novu_redaktsiyu%20Bazovoho%20komponenta%20doshkilnoyi%20osvity.pd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zakon.rada.gov.ua/laws/show/z0563-16#Text" TargetMode="External"/><Relationship Id="rId4" Type="http://schemas.openxmlformats.org/officeDocument/2006/relationships/hyperlink" Target="https://mon.gov.ua/ua/npa/shodo-metodichnih-rekomendacij-do-onovlenogo-bazovogo-komponenta-doshkilnoyi-osviti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vseosvita.ua/private/blog/103719-eccd" TargetMode="External"/><Relationship Id="rId3" Type="http://schemas.openxmlformats.org/officeDocument/2006/relationships/hyperlink" Target="https://vseosvita.ua/user/id899363/blog" TargetMode="External"/><Relationship Id="rId7" Type="http://schemas.openxmlformats.org/officeDocument/2006/relationships/hyperlink" Target="https://vseosvita.ua/private/blog/95236-315f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groups/469566153599151" TargetMode="External"/><Relationship Id="rId5" Type="http://schemas.openxmlformats.org/officeDocument/2006/relationships/hyperlink" Target="https://www.youtube.com/channel/UCFxzD3JAL8rj-2jKNJ00H-w" TargetMode="External"/><Relationship Id="rId10" Type="http://schemas.openxmlformats.org/officeDocument/2006/relationships/hyperlink" Target="https://vseosvita.ua/private/blog/118624-4775" TargetMode="External"/><Relationship Id="rId4" Type="http://schemas.openxmlformats.org/officeDocument/2006/relationships/hyperlink" Target="https://vseosvita.ua/user/id899363/library" TargetMode="External"/><Relationship Id="rId9" Type="http://schemas.openxmlformats.org/officeDocument/2006/relationships/hyperlink" Target="https://vseosvita.ua/private/blog/112353-41f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31640" y="260648"/>
            <a:ext cx="568863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Прилуцький заклад дошкільної освіти (ясла-садок)</a:t>
            </a:r>
          </a:p>
          <a:p>
            <a:pPr algn="ctr"/>
            <a:r>
              <a:rPr lang="uk-UA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комбінованого типу №26</a:t>
            </a:r>
          </a:p>
          <a:p>
            <a:pPr algn="ctr"/>
            <a:r>
              <a:rPr lang="uk-UA" sz="1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Прилуцької міської ради  Чернігівської області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052736"/>
            <a:ext cx="81003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 err="1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Портфоліо</a:t>
            </a:r>
            <a:br>
              <a:rPr lang="uk-UA" sz="2800" b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</a:br>
            <a:r>
              <a:rPr lang="uk-UA" sz="2800" b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керівника музичного</a:t>
            </a:r>
            <a:br>
              <a:rPr lang="uk-UA" sz="2800" b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</a:br>
            <a:r>
              <a:rPr lang="uk-UA" sz="2800" b="1" dirty="0" err="1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Бєлікової</a:t>
            </a:r>
            <a:r>
              <a:rPr lang="uk-UA" sz="2800" b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 Наталії Володимирівни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4067944" y="27809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36912"/>
            <a:ext cx="3240360" cy="40324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23528" y="2636912"/>
            <a:ext cx="43924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Моє  професійне кредо</a:t>
            </a:r>
            <a:r>
              <a:rPr lang="uk-UA" sz="2800" b="1" i="1" dirty="0">
                <a:solidFill>
                  <a:schemeClr val="tx2"/>
                </a:solidFill>
                <a:latin typeface="Monotype Corsiva" pitchFamily="66" charset="0"/>
                <a:cs typeface="Times New Roman" panose="02020603050405020304" pitchFamily="18" charset="0"/>
              </a:rPr>
              <a:t>: </a:t>
            </a:r>
            <a:endParaRPr lang="uk-UA" sz="2800" b="1" i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  <a:cs typeface="Times New Roman" panose="02020603050405020304" pitchFamily="18" charset="0"/>
            </a:endParaRPr>
          </a:p>
          <a:p>
            <a:r>
              <a:rPr lang="uk-UA" sz="2000" b="1" i="1" dirty="0">
                <a:latin typeface="Monotype Corsiva" pitchFamily="66" charset="0"/>
                <a:cs typeface="Times New Roman" panose="02020603050405020304" pitchFamily="18" charset="0"/>
              </a:rPr>
              <a:t>«</a:t>
            </a:r>
            <a:r>
              <a:rPr lang="uk-UA" sz="2000" i="1" dirty="0">
                <a:latin typeface="Monotype Corsiva" pitchFamily="66" charset="0"/>
                <a:cs typeface="Times New Roman" panose="02020603050405020304" pitchFamily="18" charset="0"/>
              </a:rPr>
              <a:t>Талант створювати не можна, але можна створити культуру, тобто </a:t>
            </a:r>
            <a:r>
              <a:rPr lang="uk-UA" sz="2000" i="1" dirty="0" err="1">
                <a:latin typeface="Monotype Corsiva" pitchFamily="66" charset="0"/>
                <a:cs typeface="Times New Roman" panose="02020603050405020304" pitchFamily="18" charset="0"/>
              </a:rPr>
              <a:t>грунт</a:t>
            </a:r>
            <a:r>
              <a:rPr lang="uk-UA" sz="2000" i="1" dirty="0">
                <a:latin typeface="Monotype Corsiva" pitchFamily="66" charset="0"/>
                <a:cs typeface="Times New Roman" panose="02020603050405020304" pitchFamily="18" charset="0"/>
              </a:rPr>
              <a:t>, на якому ростуть, і процвітають таланти…»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520" y="4653136"/>
            <a:ext cx="45365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i="1" dirty="0">
                <a:solidFill>
                  <a:srgbClr val="002060"/>
                </a:solidFill>
                <a:latin typeface="Monotype Corsiva" pitchFamily="66" charset="0"/>
                <a:cs typeface="Times New Roman" panose="02020603050405020304" pitchFamily="18" charset="0"/>
              </a:rPr>
              <a:t>Моє життєве кредо:</a:t>
            </a:r>
          </a:p>
          <a:p>
            <a:r>
              <a:rPr lang="uk-UA" sz="2000" i="1" dirty="0">
                <a:latin typeface="Monotype Corsiva" pitchFamily="66" charset="0"/>
                <a:cs typeface="Times New Roman" panose="02020603050405020304" pitchFamily="18" charset="0"/>
              </a:rPr>
              <a:t>Всім дякую душею за те, що музика у мене є,</a:t>
            </a:r>
          </a:p>
          <a:p>
            <a:r>
              <a:rPr lang="uk-UA" sz="2000" i="1" dirty="0">
                <a:latin typeface="Monotype Corsiva" pitchFamily="66" charset="0"/>
                <a:cs typeface="Times New Roman" panose="02020603050405020304" pitchFamily="18" charset="0"/>
              </a:rPr>
              <a:t>І маю я переконання, без музики  - життя </a:t>
            </a:r>
            <a:r>
              <a:rPr lang="uk-UA" sz="2000" i="1" dirty="0" err="1">
                <a:latin typeface="Monotype Corsiva" pitchFamily="66" charset="0"/>
                <a:cs typeface="Times New Roman" panose="02020603050405020304" pitchFamily="18" charset="0"/>
              </a:rPr>
              <a:t>пусте”</a:t>
            </a:r>
            <a:endParaRPr lang="uk-UA" sz="2000" i="1" dirty="0">
              <a:latin typeface="Monotype Corsiva" pitchFamily="66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0"/>
            <a:ext cx="9143998" cy="685799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1"/>
            <a:ext cx="9144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002060"/>
                </a:solidFill>
                <a:latin typeface="Monotype Corsiva" pitchFamily="66" charset="0"/>
              </a:rPr>
              <a:t>Моє педагогічне есе</a:t>
            </a:r>
            <a:endParaRPr lang="ru-RU" sz="3600" b="1" dirty="0">
              <a:solidFill>
                <a:srgbClr val="002060"/>
              </a:solidFill>
              <a:latin typeface="Monotype Corsiva" pitchFamily="66" charset="0"/>
            </a:endParaRPr>
          </a:p>
          <a:p>
            <a:r>
              <a:rPr lang="uk-UA" dirty="0"/>
              <a:t>	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! .. Як же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прекрасна !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занурюєш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нас у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світ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фарб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почуттів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емоцій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змушуєш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творити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ласкава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ніжна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часом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гнівно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але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тебе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сприймає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серце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душа! І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як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жінка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загадкова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нестерпна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красива ...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Моя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професія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музичний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...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Звучить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сухо, бездушно...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занурившись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глибше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дізнаєтеся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словах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криється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істина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Музичний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прекрасний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чуттєвий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ласкавий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грайливий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«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подає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руку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незнаючому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тому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боїться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нове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незвідане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прекрасне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... Ми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даруємо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світло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Вчимо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любити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розуміти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співпереживати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відчувати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Таким чином, ми,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музиканти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формуємо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гармонійну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яка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майбутньому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буде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знаходити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вихід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будь-якої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гідністю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честю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Ми,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окрилюємо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даємо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злетіти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світом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побачити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всю красу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світобудови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Звичайно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не в буквальному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сенсі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Нами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керує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...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Завдяки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музиці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розвивається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гармонійна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вміє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знаходити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правильний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вихід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будь-якої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цьому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вчу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своїх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вихованців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. На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моїх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заняттях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діти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не просто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співають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слухають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рухаються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Не просто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вчаться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розрізняти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поняття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«ритм», «тембр», «жанр». 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виховую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всебічно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розвинену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, яка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вміє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розуміти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приймати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прекрасне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Вчу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гармонії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собою,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своїм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внутрішнім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світом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бачити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позитивне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яскраве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життєстверджуюче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 Я 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музикант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! І я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пишаюсь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цим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! ..</a:t>
            </a: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4509120"/>
            <a:ext cx="41044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Aft>
                <a:spcPts val="750"/>
              </a:spcAft>
            </a:pPr>
            <a:r>
              <a:rPr lang="uk-UA" sz="2000" b="1" i="1" dirty="0">
                <a:latin typeface="Times New Roman" pitchFamily="18" charset="0"/>
                <a:ea typeface="Times New Roman"/>
                <a:cs typeface="Times New Roman" pitchFamily="18" charset="0"/>
              </a:rPr>
              <a:t>«…як добриво збагачує землю та дозволяє зерну проростати, так і музика пробуджує в дитині сили та здібності, які  інакше ніколи б не розквітли…»   К.</a:t>
            </a:r>
            <a:r>
              <a:rPr lang="uk-UA" sz="2000" b="1" i="1" dirty="0" err="1">
                <a:latin typeface="Times New Roman" pitchFamily="18" charset="0"/>
                <a:ea typeface="Times New Roman"/>
                <a:cs typeface="Times New Roman" pitchFamily="18" charset="0"/>
              </a:rPr>
              <a:t>Орф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149080"/>
            <a:ext cx="4248472" cy="27089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1" y="0"/>
            <a:ext cx="9143998" cy="685799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03648" y="0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002060"/>
                </a:solidFill>
                <a:latin typeface="Monotype Corsiva" pitchFamily="66" charset="0"/>
              </a:rPr>
              <a:t>Будемо  знайомі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692696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11560" y="2708920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2" descr="C:\Users\73B5~1\AppData\Local\Temp\Rar$DIa768.15435\Диплом_Бeлiкова_Н_-_0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013030"/>
            <a:ext cx="295232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4932040" y="25649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2780928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9" name="Picture 3" descr="C:\Users\73B5~1\AppData\Local\Temp\Rar$DIa768.18873\Диплом_Бeлiкова_Н_-_000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6771" y="3018698"/>
            <a:ext cx="2880320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755576" y="55892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pic>
        <p:nvPicPr>
          <p:cNvPr id="11" name="Picture 4" descr="C:\Users\73B5~1\AppData\Local\Temp\Rar$DIa768.23646\Диплом_Бeлiкова_Н_-_00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1560" y="5013176"/>
            <a:ext cx="2880320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Picture 5" descr="C:\Users\73B5~1\AppData\Local\Temp\Rar$DIa768.29302\Диплом_Бeлiкова_Н_-_00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5013176"/>
            <a:ext cx="295232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4" name="TextBox 13"/>
          <p:cNvSpPr txBox="1"/>
          <p:nvPr/>
        </p:nvSpPr>
        <p:spPr>
          <a:xfrm>
            <a:off x="1" y="476673"/>
            <a:ext cx="914399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Закінчила</a:t>
            </a:r>
            <a:r>
              <a:rPr lang="uk-UA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у 2009 році Ніжинський державний  педагогічний університет імені  Миколи Гоголя і отримала повну вищу освіту за спеціальністю</a:t>
            </a:r>
          </a:p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“Дошкільне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виховання”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та здобула кваліфікацію вихователя дітей дошкільного віку,</a:t>
            </a:r>
          </a:p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організатора дошкільного виховання.</a:t>
            </a:r>
          </a:p>
          <a:p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Педагогічний стаж: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роки.</a:t>
            </a:r>
          </a:p>
          <a:p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Педагогічний стаж роботи у ЗДО КТ  №26</a:t>
            </a:r>
            <a:r>
              <a:rPr lang="uk-UA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роки.</a:t>
            </a:r>
          </a:p>
          <a:p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Кваліфікаційна категорія</a:t>
            </a:r>
            <a:r>
              <a:rPr lang="uk-UA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спеціаліст вищої категорії , педагогічне звання: «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Виховтнль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-методист»</a:t>
            </a:r>
          </a:p>
          <a:p>
            <a:r>
              <a:rPr lang="uk-UA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Відомості про атестацію</a:t>
            </a:r>
            <a:r>
              <a:rPr lang="uk-UA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присвоєно кваліфікаційну категорію “Спеціаліст вищої категорії» і звання «Вихователь-методист» 2026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188640"/>
            <a:ext cx="8964488" cy="8002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Підвищення кваліфікації:</a:t>
            </a:r>
            <a:endParaRPr lang="uk-UA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при Чернігівському обласному інституті післядипломної педагогічної освіти імені К.Д. Ушинського від  12 .02.- 23.02.2024р.   Свідоцтво  25 ПК 02139222/001188-24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при Чернігівському обласному інституті післядипломної педагогічної освіти імені К.Д. Ушинського від  03 .02.- 14.02.2025р.    Свідоцтво  25 ПК 02139222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/000822 – 25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Домедична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допомога ГО СМАРТ освіта та студією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онлайн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освіта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EdEra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11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20205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(3год.)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Самоосвіта:</a:t>
            </a: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Сертифікат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Цифрограма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2.0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Листопад 2021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Сертифікат 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Курс "Дивись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ноги! Дивись,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куди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ідеш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!“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21 лютого 2023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Сертифікат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 "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Освіта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різноманітність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інклюзія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фізичний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07 лютого 2023 р.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Сертифікат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домедична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допомога. Практичні поради для громадян.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Січень 2023 р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Сертифікат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“Актуальні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питання розвитку освіти в умовах воєнного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стану”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27лютого 2025 р.</a:t>
            </a: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Сертифікат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Цифрограм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 1.0 для громадян.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15 серпня 2025р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Ознайомлення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музичним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матеріалом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інтернет-ресурсах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Розспівки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  <a:hlinkClick r:id="rId3"/>
              </a:rPr>
              <a:t>https://emuzker.mcfr.ua/797582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жовтень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2025р</a:t>
            </a:r>
          </a:p>
          <a:p>
            <a:pPr fontAlgn="base"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Опрацювання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теми :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вебінар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Логоритмічні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ігри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4"/>
              </a:rPr>
              <a:t>https://www.youtube.com/watch?v=0K11GmrXa3w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листопад 2025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Курси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Prometheus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«Перша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домедична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допомога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умовах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війни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грудень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2025р</a:t>
            </a:r>
          </a:p>
          <a:p>
            <a:pPr fontAlgn="base"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Опрацювати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матеріал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  «З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любов’ю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дітей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музичні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руханки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>
                <a:latin typeface="Times New Roman" pitchFamily="18" charset="0"/>
                <a:cs typeface="Times New Roman" pitchFamily="18" charset="0"/>
                <a:hlinkClick r:id="rId5"/>
              </a:rPr>
              <a:t>https://www.youtube.com/watch?v=pcLMi59Pqhw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лютий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k-UA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2000" dirty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РТИНИ-АНІМАЦІЇ\2-page-0_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95536" y="0"/>
            <a:ext cx="8496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Monotype Corsiva" pitchFamily="66" charset="0"/>
              </a:rPr>
              <a:t>Мої нагороди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04664"/>
            <a:ext cx="878497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Диплом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Всеукраїнському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дистанційному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Свято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Весни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Березень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2022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р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Подяка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високий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професіоналізм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підготовку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конкурсантів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Всеукраїнського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творчого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конкурсу Свято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Весни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Березень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2022р</a:t>
            </a:r>
          </a:p>
          <a:p>
            <a:pPr>
              <a:buFont typeface="Wingdings" pitchFamily="2" charset="2"/>
              <a:buChar char="Ø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Подяка від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“Всеосвіта”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за вміння збирати, опрацювати зберігати і розповсюджувати інформації.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Серпень 2022р.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Диплом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Всеукраїнському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мистецтв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мрія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Грудень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2022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Подяка</a:t>
            </a:r>
            <a:r>
              <a:rPr lang="ru-RU" sz="16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Всеукраїнському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мистецтв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Українська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мрія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.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Грудень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2022р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Диплом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Всеукраїнському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мистецтв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international talent competent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SOUL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Січень 2023р.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Подяка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Міжнародному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талантів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мистецтв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international talent competent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SOUL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. 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Січень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2023</a:t>
            </a:r>
          </a:p>
          <a:p>
            <a:pPr>
              <a:buFont typeface="Wingdings" pitchFamily="2" charset="2"/>
              <a:buChar char="Ø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Подяка за участь у Національній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руханці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в вишиванках “ Дякуємо ЗСУ” до Міжнародного дня вишиванки в рамках Національного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“Цікава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фізкультура 2-0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 Травень2024 р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Диплом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"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міжнародному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двотуровом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мистецтв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«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Вірити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Творити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Жовтень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2024 </a:t>
            </a:r>
          </a:p>
          <a:p>
            <a:pPr>
              <a:buFont typeface="Wingdings" pitchFamily="2" charset="2"/>
              <a:buChar char="Ø"/>
            </a:pP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Подяка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зайняте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місце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у 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Міжнародному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конкурсі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Вірити,Творити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Жовтень 2024 р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Грамота за сумлінну працю, відповідальне ставлення до виконання посадових 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обов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uk-UA" sz="1600" dirty="0" err="1">
                <a:latin typeface="Times New Roman" pitchFamily="18" charset="0"/>
                <a:cs typeface="Times New Roman" pitchFamily="18" charset="0"/>
              </a:rPr>
              <a:t>язків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та з нагоди Дня працівників освіти. Прилуцька міська рада. 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Жовтень 2024 р.</a:t>
            </a:r>
          </a:p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Див: посилання на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блог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https://vseosvita.ua/user/id899363/blog?id_folder=3436#vr-tag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79512" y="0"/>
            <a:ext cx="8784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Monotype Corsiva" pitchFamily="66" charset="0"/>
              </a:rPr>
              <a:t>Педагогічний вектор:</a:t>
            </a:r>
          </a:p>
          <a:p>
            <a:pPr algn="ctr"/>
            <a:r>
              <a:rPr lang="uk-UA" dirty="0" err="1">
                <a:latin typeface="Monotype Corsiva" pitchFamily="66" charset="0"/>
              </a:rPr>
              <a:t>“Активні</a:t>
            </a:r>
            <a:r>
              <a:rPr lang="uk-UA" dirty="0">
                <a:latin typeface="Monotype Corsiva" pitchFamily="66" charset="0"/>
              </a:rPr>
              <a:t> технології – як ефективний засіб розвитку музично-ритмічних здібностей дітей дошкільного віку “(технології за системою К.</a:t>
            </a:r>
            <a:r>
              <a:rPr lang="uk-UA" dirty="0" err="1">
                <a:latin typeface="Monotype Corsiva" pitchFamily="66" charset="0"/>
              </a:rPr>
              <a:t>Орфа</a:t>
            </a:r>
            <a:r>
              <a:rPr lang="uk-UA" dirty="0">
                <a:latin typeface="Monotype Corsiva" pitchFamily="66" charset="0"/>
              </a:rPr>
              <a:t>, використання в практиці музично-ритмічного напрямку </a:t>
            </a:r>
            <a:r>
              <a:rPr lang="en-US" dirty="0">
                <a:latin typeface="Monotype Corsiva" pitchFamily="66" charset="0"/>
              </a:rPr>
              <a:t>Body Percussion)</a:t>
            </a:r>
            <a:endParaRPr lang="ru-RU" dirty="0">
              <a:latin typeface="Monotype Corsiva" pitchFamily="66" charset="0"/>
            </a:endParaRPr>
          </a:p>
          <a:p>
            <a:pPr algn="ctr"/>
            <a:endParaRPr lang="ru-RU" b="1" dirty="0">
              <a:latin typeface="Monotype Corsiva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9512" y="1340768"/>
            <a:ext cx="87849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Початок роботи  вересень 2021 </a:t>
            </a:r>
            <a:r>
              <a:rPr lang="uk-UA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dirty="0">
                <a:solidFill>
                  <a:srgbClr val="002060"/>
                </a:solidFill>
                <a:cs typeface="Angsana New" pitchFamily="18" charset="-34"/>
              </a:rPr>
              <a:t>.</a:t>
            </a:r>
            <a:r>
              <a:rPr lang="uk-UA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Мета : </a:t>
            </a:r>
          </a:p>
          <a:p>
            <a:pPr lvl="0">
              <a:buFont typeface="Wingdings" pitchFamily="2" charset="2"/>
              <a:buChar char="Ø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сприяти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виявленню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музично-естетичній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атмосфері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розваг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свят; </a:t>
            </a:r>
          </a:p>
          <a:p>
            <a:pPr lvl="0">
              <a:buFont typeface="Wingdings" pitchFamily="2" charset="2"/>
              <a:buChar char="Ø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відтворювати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звуками 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оплесками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притупами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виляскуваннями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) ритм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; </a:t>
            </a:r>
          </a:p>
          <a:p>
            <a:pPr lvl="0">
              <a:buFont typeface="Wingdings" pitchFamily="2" charset="2"/>
              <a:buChar char="Ø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створювати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елементарний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музичний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супровід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казок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віршів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;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розвивати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відчуття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краси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авторських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музичних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творів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народної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пісні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>
              <a:buFont typeface="Wingdings" pitchFamily="2" charset="2"/>
              <a:buChar char="Ø"/>
            </a:pP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сприяти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отриманню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задоволення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спілкування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музикою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спільного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переживання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дітьми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дорослими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культурно-мистецьких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подій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Завдання :</a:t>
            </a:r>
          </a:p>
          <a:p>
            <a:pPr lvl="0"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Підвищення особистої, професійної особистості;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провести серію занять, практикумів, консультацій, відкритих показів,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медіа-презентацй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для колег;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Урізноманітнити творчі прояви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дошкільниківв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 музично – ритмічній діяльності;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Навчити дітей радіти своїм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музично-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ритмічним досягненням, естетично насолоджуватись музикою, ритмом і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“танцем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власного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тіла”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По-парнерськи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взаємодіяти з дорослими і однолітками;</a:t>
            </a:r>
          </a:p>
          <a:p>
            <a:pPr lvl="0">
              <a:buFont typeface="Wingdings" pitchFamily="2" charset="2"/>
              <a:buChar char="Ø"/>
            </a:pPr>
            <a:r>
              <a:rPr lang="uk-UA" i="1" dirty="0">
                <a:latin typeface="Times New Roman" pitchFamily="18" charset="0"/>
                <a:cs typeface="Times New Roman" pitchFamily="18" charset="0"/>
              </a:rPr>
              <a:t>Застосовувати творчий музично-ритмічний досвід у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повсякдених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, ігрових, побутових, святкових, життєвих умовах: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cs typeface="Angsana New" pitchFamily="18" charset="-3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35696" y="33265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51520" y="260648"/>
            <a:ext cx="8712968" cy="105273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Впровадження та використання інноваційних педагогічних технологій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1484784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619672" y="1484784"/>
            <a:ext cx="5976664" cy="86409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Поєднання традиційної системи з </a:t>
            </a:r>
          </a:p>
          <a:p>
            <a:pPr algn="ctr"/>
            <a:r>
              <a:rPr lang="uk-UA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інноваційними технологіями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92280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148064" y="2636912"/>
            <a:ext cx="3240360" cy="1800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Ритмопластика</a:t>
            </a:r>
          </a:p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Еміля Жак </a:t>
            </a:r>
            <a:r>
              <a:rPr lang="uk-UA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Дальклоза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35696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7584" y="2708920"/>
            <a:ext cx="3312368" cy="1800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Музично – педагогічна</a:t>
            </a:r>
          </a:p>
          <a:p>
            <a:pPr algn="ctr"/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система К.</a:t>
            </a:r>
            <a:r>
              <a:rPr lang="uk-UA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Орфа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75656" y="49411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48064" y="4797152"/>
            <a:ext cx="3240360" cy="17281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“Елементарне</a:t>
            </a: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музикування”</a:t>
            </a: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uk-UA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ритмодекламація</a:t>
            </a:r>
            <a:r>
              <a:rPr lang="uk-UA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та мелодекламації) методики Т.Боровик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27584" y="4869160"/>
            <a:ext cx="3312368" cy="172819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Percussion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79512" y="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Участь у роботі методичної служби ЗДО  </a:t>
            </a:r>
            <a:r>
              <a:rPr lang="uk-UA" sz="28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КТ</a:t>
            </a:r>
            <a:r>
              <a:rPr lang="uk-UA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620688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476672"/>
            <a:ext cx="8784976" cy="5899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Свята та розваги – протягом року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Музично-літературна година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«Свято мужності і відваги!» Жовтень 2021р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Музично-театралізоване 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дійство - «Святий Миколай, ти до нас завітай!»  грудень 2021р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Народознавче свято -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«Щедрик, </a:t>
            </a:r>
            <a:r>
              <a:rPr lang="uk-UA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щедрик</a:t>
            </a:r>
            <a:r>
              <a:rPr lang="uk-UA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щедрівочка» Січень 2023 р</a:t>
            </a:r>
          </a:p>
          <a:p>
            <a:endParaRPr lang="uk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 – 2023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Свята та розваги -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протягом рок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у 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Музично-театралізоване дійство -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«Через поле через гай, ходить святий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Миколай”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 Грудень 2022р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Народознавче свято -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Щедрий вечір, добрий вечір!» Січень 2023р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Музично-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літературний зах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ід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“Всесвітній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день сім*ї” Травень 2023р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Музичне дійство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“Стрічення”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Лютий 2023р</a:t>
            </a:r>
          </a:p>
          <a:p>
            <a:pPr>
              <a:buFont typeface="Wingdings" pitchFamily="2" charset="2"/>
              <a:buChar char="Ø"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Відкритий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показ </a:t>
            </a:r>
            <a:r>
              <a:rPr lang="ru-RU" i="1" dirty="0"/>
              <a:t>"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Формування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справжнього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патріотизму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музичної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творчості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" .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Народне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мистецтво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Січень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2023р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Педагогічна рада.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Особливості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сучасних підходів до організації музичної діяльності дошкільників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Музичний калейдоскоп.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Музично-спортивне дійство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-«У пташиному царстві» Квітень 2023р</a:t>
            </a:r>
          </a:p>
          <a:p>
            <a:pPr>
              <a:buFont typeface="Wingdings" pitchFamily="2" charset="2"/>
              <a:buChar char="Ø"/>
            </a:pP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87824" y="54868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2021-2022н.р.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0"/>
            <a:ext cx="8784976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b="1" dirty="0">
                <a:latin typeface="Times New Roman" pitchFamily="18" charset="0"/>
                <a:cs typeface="Times New Roman" pitchFamily="18" charset="0"/>
              </a:rPr>
              <a:t>2023 – 2024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Свята та розваги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– протягом року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Музична розвага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Всесвітій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день Яйця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–Жовтень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2023р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Музично-театральне дійство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«Чарівна рукавичка Святого Миколая» Грудень 2023р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Партнерський кейс “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Використання казок-шумівок у роботі з дітьми дошкільного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віку”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грудень 2024 р</a:t>
            </a:r>
          </a:p>
          <a:p>
            <a:pPr>
              <a:buFont typeface="Wingdings" pitchFamily="2" charset="2"/>
              <a:buChar char="Ø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Марафон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інновацій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. Практикум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педагогами."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Театр "Хор рук" в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музичному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дошкільників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Квітень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2024р.</a:t>
            </a:r>
          </a:p>
          <a:p>
            <a:pPr>
              <a:buFont typeface="Wingdings" pitchFamily="2" charset="2"/>
              <a:buChar char="Ø"/>
            </a:pP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Танцювально-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літературний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флешмоб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“Моя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вишивана сорочка, неначе долі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оберіг”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травень 2024 р</a:t>
            </a:r>
          </a:p>
          <a:p>
            <a:pPr>
              <a:buFont typeface="Wingdings" pitchFamily="2" charset="2"/>
              <a:buChar char="Ø"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Національна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руханка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Дякуємо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ЗСУ» до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Міжнародного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дня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вишиванки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» 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травень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2024р </a:t>
            </a:r>
            <a:r>
              <a:rPr lang="ru-RU" dirty="0"/>
              <a:t>@UNICEF_UA</a:t>
            </a:r>
          </a:p>
          <a:p>
            <a:pPr>
              <a:buFont typeface="Wingdings" pitchFamily="2" charset="2"/>
              <a:buChar char="Ø"/>
            </a:pPr>
            <a:r>
              <a:rPr lang="uk-UA" dirty="0"/>
              <a:t>  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Музична розвага . День Захисту дітей </a:t>
            </a:r>
            <a:r>
              <a:rPr lang="uk-UA" dirty="0"/>
              <a:t>–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Червень 2024р 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2024-2025р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Свято і розваги – протягом року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Музичне дозвілля. День Знань. Театр під відкритим небом. Лялькова вистава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“Колобок іде в дитячий садок” – вересень 2024р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Музично-театралізоване дійство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“ Як звірята свято Миколая зустрічали” – Грудень 2024р.</a:t>
            </a:r>
            <a:endParaRPr lang="en-US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Презентаційний </a:t>
            </a:r>
            <a:r>
              <a:rPr lang="uk-UA" sz="2000" b="1" dirty="0" err="1">
                <a:latin typeface="Times New Roman" pitchFamily="18" charset="0"/>
                <a:cs typeface="Times New Roman" pitchFamily="18" charset="0"/>
              </a:rPr>
              <a:t>месендж</a:t>
            </a:r>
            <a:r>
              <a:rPr lang="uk-UA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i="1" dirty="0">
                <a:latin typeface="Times New Roman" pitchFamily="18" charset="0"/>
                <a:cs typeface="Times New Roman" pitchFamily="18" charset="0"/>
              </a:rPr>
              <a:t>“Сенсорне виховання засобами музики” –Грудень 2024 р.</a:t>
            </a:r>
          </a:p>
          <a:p>
            <a:endParaRPr lang="ru-RU" sz="2000" dirty="0"/>
          </a:p>
          <a:p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1"/>
            <a:ext cx="8712968" cy="8186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Захід до Дня Соборності України “Єднаймося заради України” –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Січень 2025р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Музичний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батл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Зими з Весною до свята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Стрічення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Лютий 2025р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Лялькова вистава . День Землі. 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Як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Їжачок з друзями ліс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рятував”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– Квітень 2025р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Музична розвага до Великоднього свята 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“Пригоди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Курчатка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Ціп”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– Квітень 2025р</a:t>
            </a: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Кейс-семінар.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“Вплив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ритмодекламації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на формування мовленнєвої компетентності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дошкільників”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-  Травень 2025 р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b="1" dirty="0">
                <a:latin typeface="Times New Roman" pitchFamily="18" charset="0"/>
                <a:cs typeface="Times New Roman" pitchFamily="18" charset="0"/>
              </a:rPr>
              <a:t>Учасник динамічної групи Закон про дошкільну освіту -2024-2025р</a:t>
            </a: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– 2026 </a:t>
            </a:r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endParaRPr lang="uk-UA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Свята і розваги 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протягом року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Музична розвага «Ясне сонечко ти сяй і малят розвеселяй» 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березень 2026 р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Вітальна програма «Матуся  рідненька , матуся єдина» –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травень 2026 р.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 під відкритим небом. Лялькова вистава «Як Бджілка Майя малят вітала» – червень 2026 р.</a:t>
            </a: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                                                   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i="1" dirty="0"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uk-UA" b="1" i="1" dirty="0">
                <a:latin typeface="Times New Roman" pitchFamily="18" charset="0"/>
                <a:cs typeface="Times New Roman" pitchFamily="18" charset="0"/>
              </a:rPr>
              <a:t>УЧАСТЬ У ГРОМАДСЬКІЙ ДІЯЛЬНОСТІ </a:t>
            </a:r>
          </a:p>
          <a:p>
            <a:pPr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Член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робочої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 ВСЗЯО 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напрям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“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Освітнє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середовище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дошкільної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”-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протягом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2024-2025р.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Член атестаційної комісії 2024-2025н.р, 2025-2026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2000" i="1" dirty="0"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73292" y="0"/>
            <a:ext cx="4118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Гурток музично-ритмічної діяльності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«ТОПОТУШКИ»   2013-2026 </a:t>
            </a:r>
            <a:r>
              <a:rPr lang="uk-UA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1556792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6" name="Picture 3" descr="D:\ФОТО ГУРТОК\В КОРОЛІВСТВІ МУЗИКИ\P10605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764704"/>
            <a:ext cx="4104456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660232" y="46531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8" name="Picture 5" descr="D:\ФОТО ГУРТОК\ФОТО ГУРТОК\IMG-79f7d457f002349371c34585a0098a90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284984"/>
            <a:ext cx="3995936" cy="28686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23528" y="3429000"/>
            <a:ext cx="482453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Aft>
                <a:spcPts val="750"/>
              </a:spcAft>
            </a:pP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Залучення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дотанцювального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мистецтва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,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розширення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знань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про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танці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;</a:t>
            </a: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2.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Спонукання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до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імпровізації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під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музику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,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твору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власних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композиції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зі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знайомих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рухів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;</a:t>
            </a: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3. 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Розвиток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u="sng" dirty="0" err="1">
                <a:solidFill>
                  <a:srgbClr val="002060"/>
                </a:solidFill>
                <a:latin typeface="Times New Roman"/>
                <a:ea typeface="Times New Roman"/>
              </a:rPr>
              <a:t>почуття</a:t>
            </a:r>
            <a:r>
              <a:rPr lang="ru-RU" sz="1400" u="sng" dirty="0">
                <a:solidFill>
                  <a:srgbClr val="002060"/>
                </a:solidFill>
                <a:latin typeface="Times New Roman"/>
                <a:ea typeface="Times New Roman"/>
              </a:rPr>
              <a:t> ритму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, темпу,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координації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свободи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рухів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4.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Навчання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навичкам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основних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танцювальних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рухів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5</a:t>
            </a:r>
            <a:r>
              <a:rPr lang="uk-UA" sz="1400" dirty="0">
                <a:solidFill>
                  <a:srgbClr val="002060"/>
                </a:solidFill>
                <a:latin typeface="Times New Roman"/>
                <a:ea typeface="Times New Roman"/>
              </a:rPr>
              <a:t>. Навчання 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прийомам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самостійної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та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колективної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роботи</a:t>
            </a:r>
            <a:endParaRPr lang="ru-RU" sz="1400" dirty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6.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Створення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атмосфери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радості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дитячої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творчості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у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співпраці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  <a:p>
            <a:pPr algn="just" fontAlgn="base">
              <a:spcAft>
                <a:spcPts val="750"/>
              </a:spcAft>
            </a:pP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7.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Формування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морально-естетичних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відносин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між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дітьми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і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400" dirty="0" err="1">
                <a:solidFill>
                  <a:srgbClr val="002060"/>
                </a:solidFill>
                <a:latin typeface="Times New Roman"/>
                <a:ea typeface="Times New Roman"/>
              </a:rPr>
              <a:t>дорослими</a:t>
            </a:r>
            <a:r>
              <a:rPr lang="ru-RU" sz="1400" dirty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644008" y="1340768"/>
            <a:ext cx="38164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Aft>
                <a:spcPts val="750"/>
              </a:spcAft>
            </a:pPr>
            <a:r>
              <a:rPr lang="ru-RU" b="1" u="sng" dirty="0">
                <a:solidFill>
                  <a:srgbClr val="002060"/>
                </a:solidFill>
                <a:latin typeface="Times New Roman"/>
                <a:ea typeface="Times New Roman"/>
              </a:rPr>
              <a:t>МЕТА:</a:t>
            </a:r>
            <a:r>
              <a:rPr lang="ru-RU" b="1" dirty="0">
                <a:solidFill>
                  <a:srgbClr val="002060"/>
                </a:solidFill>
                <a:latin typeface="Times New Roman"/>
                <a:ea typeface="Times New Roman"/>
              </a:rPr>
              <a:t> 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Формування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особистості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дитини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 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разв</a:t>
            </a:r>
            <a:r>
              <a:rPr lang="uk-UA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иток</a:t>
            </a:r>
            <a:r>
              <a:rPr lang="uk-UA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р</a:t>
            </a:r>
            <a:r>
              <a:rPr lang="uk-UA" sz="1600" dirty="0">
                <a:solidFill>
                  <a:srgbClr val="002060"/>
                </a:solidFill>
                <a:latin typeface="Times New Roman"/>
                <a:ea typeface="Times New Roman"/>
              </a:rPr>
              <a:t>і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знообразних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uk-UA" sz="1600" dirty="0">
                <a:solidFill>
                  <a:srgbClr val="002060"/>
                </a:solidFill>
                <a:latin typeface="Times New Roman"/>
                <a:ea typeface="Times New Roman"/>
              </a:rPr>
              <a:t>  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умінь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 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здібностей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і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якостей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, 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засобами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музики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і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ритмічних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1600" dirty="0" err="1">
                <a:solidFill>
                  <a:srgbClr val="002060"/>
                </a:solidFill>
                <a:latin typeface="Times New Roman"/>
                <a:ea typeface="Times New Roman"/>
              </a:rPr>
              <a:t>рухів</a:t>
            </a:r>
            <a:r>
              <a:rPr lang="ru-RU" sz="1600" dirty="0">
                <a:solidFill>
                  <a:srgbClr val="002060"/>
                </a:solidFill>
                <a:latin typeface="Times New Roman"/>
                <a:ea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115616" y="0"/>
            <a:ext cx="72728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МОЯ  ВІДЕОГАЛАРЕЯ</a:t>
            </a:r>
          </a:p>
          <a:p>
            <a:pPr algn="ctr"/>
            <a:r>
              <a:rPr lang="uk-UA" sz="2000" i="1" u="sng" dirty="0"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uk-UA" sz="1600" u="sng" dirty="0">
                <a:latin typeface="Times New Roman" pitchFamily="18" charset="0"/>
                <a:cs typeface="Times New Roman" pitchFamily="18" charset="0"/>
                <a:hlinkClick r:id="rId3"/>
              </a:rPr>
              <a:t>https://www.youtube.com/channel/UCFxzD3JAL8rj-2jKNJ00H-w</a:t>
            </a:r>
            <a:endParaRPr lang="uk-UA" sz="1600" u="sng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uk-UA" sz="2000" i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МОЯ ФОТОГАЛАРЕЯ 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1412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3744416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4653136"/>
            <a:ext cx="3888432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4653136"/>
            <a:ext cx="3672408" cy="20162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1772816"/>
            <a:ext cx="3888432" cy="216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79513" y="1052736"/>
            <a:ext cx="4032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Свято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“Весни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мами”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 Оркестр води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3" y="1052736"/>
            <a:ext cx="3744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Свято Осені  оркестр го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рішків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7544" y="4005064"/>
            <a:ext cx="8352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itchFamily="18" charset="0"/>
                <a:cs typeface="Times New Roman" pitchFamily="18" charset="0"/>
              </a:rPr>
              <a:t>Всесвітній день Яйця “ Ритм вибиваємо – весело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граємо</a:t>
            </a:r>
            <a:r>
              <a:rPr lang="uk-UA" b="1" dirty="0" err="1"/>
              <a:t>”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15616" y="6926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83968" y="620688"/>
            <a:ext cx="3816424" cy="2232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005064"/>
            <a:ext cx="3744416" cy="25202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692696"/>
            <a:ext cx="3744416" cy="21480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4077072"/>
            <a:ext cx="3888432" cy="2448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23528" y="188640"/>
            <a:ext cx="40324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Імпровізація “ Дощик і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краплинки”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1520" y="3212976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Музична імпровізація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“Сніжинки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і вітер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88024" y="188640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Свято Весни і мам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652120" y="357301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499993" y="3140968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itchFamily="18" charset="0"/>
                <a:cs typeface="Times New Roman" pitchFamily="18" charset="0"/>
              </a:rPr>
              <a:t>Відкритий показ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“Казка-шумівка</a:t>
            </a:r>
            <a:r>
              <a:rPr lang="uk-UA" b="1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uk-UA" b="1" dirty="0" err="1">
                <a:latin typeface="Times New Roman" pitchFamily="18" charset="0"/>
                <a:cs typeface="Times New Roman" pitchFamily="18" charset="0"/>
              </a:rPr>
              <a:t>Україну”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91680" y="0"/>
            <a:ext cx="6078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  <a:sym typeface="Times New Roman"/>
              </a:rPr>
              <a:t>НОРМАТИВНІ ДОКУМЕНТИ</a:t>
            </a:r>
            <a:endParaRPr lang="ru-RU" sz="20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620688"/>
            <a:ext cx="8712968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-114300" algn="just">
              <a:buClr>
                <a:schemeClr val="dk1"/>
              </a:buClr>
              <a:buSzPts val="1800"/>
              <a:buFont typeface="Wingdings" pitchFamily="2" charset="2"/>
              <a:buChar char="Ø"/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Базовий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компонент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дошкільної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(наказ МОН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12.01.2021 № 33) </a:t>
            </a:r>
            <a:endParaRPr lang="ru-RU" dirty="0"/>
          </a:p>
          <a:p>
            <a:pPr lvl="0" algn="just"/>
            <a:r>
              <a:rPr lang="ru-RU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https://mon.gov.ua/storage/app/media/rizne/2021/12.01/Pro_novu_redaktsiyu%20Bazovoho%20komponenta%20doshkilnoyi%20osvity.pdf</a:t>
            </a:r>
            <a:endParaRPr lang="ru-RU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/>
            <a:endParaRPr lang="ru-RU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indent="-114300" algn="just">
              <a:buClr>
                <a:schemeClr val="dk1"/>
              </a:buClr>
              <a:buSzPts val="1800"/>
              <a:buFont typeface="Wingdings" pitchFamily="2" charset="2"/>
              <a:buChar char="Ø"/>
            </a:pP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Щодо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методичних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рекомендацій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до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оновленого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Базового компонента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дошкільної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освіти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(лист МОН </a:t>
            </a:r>
            <a:r>
              <a:rPr lang="ru-RU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від</a:t>
            </a:r>
            <a:r>
              <a:rPr lang="ru-RU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16.03.2021 № 1/9-148) </a:t>
            </a:r>
            <a:endParaRPr lang="ru-RU" dirty="0"/>
          </a:p>
          <a:p>
            <a:pPr lvl="0" algn="just"/>
            <a:r>
              <a:rPr lang="ru-RU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https://mon.gov.ua/ua/npa/shodo-metodichnih-rekomendacij-do-onovlenogo-bazovogo-komponenta-doshkilnoyi-osviti</a:t>
            </a:r>
            <a:endParaRPr lang="en-US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 algn="just"/>
            <a:endParaRPr lang="en-US" u="sng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забезпечення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супроводу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учасників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освітнього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воєнного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стану </a:t>
            </a:r>
            <a:r>
              <a:rPr lang="ru-RU" dirty="0" err="1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вУкраїні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</a:t>
            </a:r>
            <a:endParaRPr lang="en-US" dirty="0">
              <a:solidFill>
                <a:prstClr val="black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 МОН N 1/3737-22 </a:t>
            </a:r>
            <a:r>
              <a:rPr lang="ru-RU" u="sng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29.03. 2022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Лист від 28.08.2025 </a:t>
            </a:r>
            <a:r>
              <a:rPr lang="uk-UA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dirty="0">
                <a:latin typeface="Times New Roman" pitchFamily="18" charset="0"/>
                <a:cs typeface="Times New Roman" pitchFamily="18" charset="0"/>
              </a:rPr>
              <a:t>. МОН щодо організації дошкільної освіти дітей у 2025 – 2026н.р.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uk-UA" b="1" dirty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Санітарний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регламент для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дошкільних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  <a:hlinkClick r:id="rId5"/>
              </a:rPr>
              <a:t>https://zakon.rada.gov.ua/laws/show/z0563-16#Text</a:t>
            </a: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uk-UA" dirty="0">
              <a:latin typeface="Times New Roman" pitchFamily="18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uk-UA" dirty="0">
                <a:latin typeface="Times New Roman" pitchFamily="18" charset="0"/>
                <a:cs typeface="Times New Roman" pitchFamily="18" charset="0"/>
              </a:rPr>
              <a:t>Програма  Дитина . Освітня програма для дітей від 2 до 7 років. 2020 р.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u="sng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дитячі картинки\1661449340_41-oir-mobi-p-fon-dlya-portfolio-muzikalnogo-rukovoditel-54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23528" y="188640"/>
            <a:ext cx="8496944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Система заходів з метою презентації </a:t>
            </a:r>
          </a:p>
          <a:p>
            <a:pPr algn="ctr"/>
            <a:r>
              <a:rPr lang="uk-UA" sz="24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практичної діяльності</a:t>
            </a:r>
          </a:p>
          <a:p>
            <a:pPr>
              <a:buFont typeface="Wingdings" pitchFamily="2" charset="2"/>
              <a:buChar char="Ø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Особистий 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блог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u="sng" dirty="0">
                <a:latin typeface="Times New Roman" pitchFamily="18" charset="0"/>
                <a:cs typeface="Times New Roman" pitchFamily="18" charset="0"/>
                <a:hlinkClick r:id="rId3"/>
              </a:rPr>
              <a:t>https://vseosvita.ua/user/id899363/blog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Всеосвіта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uk-UA" sz="1600" u="sng" dirty="0">
                <a:latin typeface="Times New Roman" pitchFamily="18" charset="0"/>
                <a:cs typeface="Times New Roman" pitchFamily="18" charset="0"/>
                <a:hlinkClick r:id="rId4"/>
              </a:rPr>
              <a:t>https://vseosvita.ua/user/id899363/library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Мій Юту канал </a:t>
            </a:r>
            <a:r>
              <a:rPr lang="uk-UA" sz="16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1600" u="sng" dirty="0">
                <a:latin typeface="Times New Roman" pitchFamily="18" charset="0"/>
                <a:cs typeface="Times New Roman" pitchFamily="18" charset="0"/>
                <a:hlinkClick r:id="rId5"/>
              </a:rPr>
              <a:t>https://www.youtube.com/channel/UCFxzD3JAL8rj-2jKNJ00H-w</a:t>
            </a:r>
            <a:endParaRPr lang="uk-UA" sz="1600" u="sng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ФБ група ЗДО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КТ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№26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u="sng" dirty="0">
                <a:latin typeface="Times New Roman" pitchFamily="18" charset="0"/>
                <a:cs typeface="Times New Roman" pitchFamily="18" charset="0"/>
                <a:hlinkClick r:id="rId6"/>
              </a:rPr>
              <a:t>    </a:t>
            </a:r>
            <a:r>
              <a:rPr lang="uk-UA" sz="1600" u="sng" dirty="0">
                <a:latin typeface="Times New Roman" pitchFamily="18" charset="0"/>
                <a:cs typeface="Times New Roman" pitchFamily="18" charset="0"/>
                <a:hlinkClick r:id="rId6"/>
              </a:rPr>
              <a:t>https://www.facebook.com/groups/469566153599151</a:t>
            </a:r>
            <a:endParaRPr lang="uk-UA" sz="1600" u="sng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u="sng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Участь у Всеукраїнських, Міжнародних конкурсах див. слайд 5 «Мої нагороди»</a:t>
            </a:r>
          </a:p>
          <a:p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Індивідуальна освітня траєкторія професійного розвитку педагога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2021-2026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н.р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7"/>
              </a:rPr>
              <a:t>https://vseosvita.ua/private/blog/95236-315f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Підсумки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педагогічного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професійним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стандартом «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Вихователь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закладу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дошкільної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» 2023-2024 н.р.</a:t>
            </a:r>
          </a:p>
          <a:p>
            <a:r>
              <a:rPr lang="uk-UA" sz="1600" b="1" dirty="0">
                <a:latin typeface="Times New Roman" pitchFamily="18" charset="0"/>
                <a:cs typeface="Times New Roman" pitchFamily="18" charset="0"/>
                <a:hlinkClick r:id="rId8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8"/>
              </a:rPr>
              <a:t>https://vseosvita.ua/private/blog/103719-eccd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Підсумки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самооцінювання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власної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за 2024-2025 н.р.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9"/>
              </a:rPr>
              <a:t>https://vseosvita.ua/private/blog/112353-41f6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Пісумки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600" b="1" dirty="0" err="1">
                <a:latin typeface="Times New Roman" pitchFamily="18" charset="0"/>
                <a:cs typeface="Times New Roman" pitchFamily="18" charset="0"/>
              </a:rPr>
              <a:t>самооцінювання</a:t>
            </a:r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власної професійної діяльності з 2025-2026н.р.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  <a:hlinkClick r:id="rId10"/>
              </a:rPr>
              <a:t>https://vseosvita.ua/private/blog/118624-4775</a:t>
            </a:r>
            <a:endParaRPr lang="uk-UA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uk-UA" sz="1600" b="1" dirty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uk-UA" sz="32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2183</Words>
  <Application>Microsoft Office PowerPoint</Application>
  <PresentationFormat>Экран (4:3)</PresentationFormat>
  <Paragraphs>204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Користувач</cp:lastModifiedBy>
  <cp:revision>111</cp:revision>
  <dcterms:created xsi:type="dcterms:W3CDTF">2024-05-27T04:44:02Z</dcterms:created>
  <dcterms:modified xsi:type="dcterms:W3CDTF">2026-09-10T09:58:07Z</dcterms:modified>
</cp:coreProperties>
</file>