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1628C9-D3A7-4031-A149-C8F32A3E9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1B9604-AB36-4E70-90F6-24FB6833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76B87A-C87E-4A4C-AEE6-F0BA37494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375B47-6B41-48A7-AA21-57A3B9CF7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0EC67F-B826-475C-9B5E-4FF01C531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78954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A3A242-2163-4C8A-8682-73C882B5C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FCCBE6-F83C-4DE4-960E-C64182353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6D28D7-5B9F-430B-8591-9A67E8346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E7FEE4-E3FF-4F4E-A8F2-303F0E05F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22D43-52A5-47DD-9423-3C691207F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3869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4FF9E5-9262-46EE-AC39-CE9E2603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8449A-DC97-4F5C-82F6-1DD219AAF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2A0873-8A97-4503-94DB-6FA1A8AC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9DB21F-A5C1-4539-A7EC-83B0C9AD8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991A47-368C-4789-9F48-5D1A290D3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92473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A03CB-5780-408A-B7CA-072A4423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1FCC5C-4F1E-4497-964E-F4BCB7F32A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476E2D-9A32-4EBF-9172-10A0FEC33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D0AF58-60E8-4875-B7CC-8FBB12413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CF824B-B238-4E81-BA8D-8E5D2EDF5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03458E-1E00-4E37-BA2E-56A74296C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49149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0E7D57-A5A3-4A77-8FE6-581ACBCA2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E694FC-1A6B-4A37-A624-3EE5875B3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30EAA3-AC36-40E8-9AFE-3B07D1F9F4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9420FA1-51C2-43CF-ACBC-B094E15DB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FB5F022-6C82-49BE-809E-D1CFD8A307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58A54E-03C3-4814-B10A-09EB54441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0D2D1D2-9755-4107-A898-D4ABB3CF2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9593CE-6C8A-4D1F-BE83-79B91245E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1116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C3182-CDF6-413E-8755-748E1FE0D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F1A08B-EA6A-47D1-AF91-B0DAFFE0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BB1D62-938F-4434-820C-9D5DFB8C0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40E971A-7F8C-4F03-AF31-38B539AC6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45924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3824E5-3AD9-4FE9-8B75-3D9852BFF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93D3F9C-DFF1-432D-A0EB-1004841BC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9B9C74-38C9-455E-8BBA-3E7440C94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7507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E6BAF-AACF-4E07-890B-3707CCE12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8FFBB0-F116-4C73-AF9A-2BE64908E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6184C1-E2BA-4BC1-A239-D49673E70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A7E323-D1BA-47B6-BA0F-93AFDA464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0836C7-ECA8-4F23-9001-D1F25CC44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EB1853-7B48-4626-B90F-A91F9BD37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6764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4F80D0-1E66-49F5-BCB6-2A3D627DE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1960585-BB47-407F-AAA6-1BB19137C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4D7B34-F56E-4D64-B0CB-CA23C798E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6ABF30-22CE-4C36-9D56-229947007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A9C791-7C23-4E9B-A160-ABE5ECC56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2AA476-6E3A-4305-99C6-9CBABF519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3507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BD5FA5-CBF8-4AAA-B61E-16E02A0DE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5D3EC1-857C-4CBC-9BC5-3FB8C615A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269462-9F81-476F-AE7A-F68D354F1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B0C7AB-C141-4F5E-ABDC-07BF1EAC1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41BDDF-6666-4D43-881B-97D1DD13C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028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2A6DB9C-D2A8-4967-9033-8AA044F05F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B28758-7692-4601-9A32-735A9ACAF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C214AC-8D7C-4C13-B450-56FBEF43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1E8C27-9F60-416D-9827-31B655A7E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32E413-F337-4698-A126-6D9EE4B73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9008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ru.surveymonkey.com/r/vodavshkole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837473B0-CC2E-450A-ABE3-18F120FF3D39}">
                <a1611:picAttrSrcUrl xmlns="" xmlns:a1611="http://schemas.microsoft.com/office/drawing/2016/11/main" r:id="rId14"/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8B77C9-AF89-4551-9A35-3E3F05B16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DDEC25-034B-402B-89AD-FD75916A9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02A7BA-5A27-48BB-BD08-DD49D001AC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94D29-AC61-4CB6-B090-8C22A9E00089}" type="datetimeFigureOut">
              <a:rPr lang="uk-UA" smtClean="0"/>
              <a:t>16.10.2022</a:t>
            </a:fld>
            <a:endParaRPr lang="uk-UA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53C7A6-B252-4168-B572-C308F1C7A8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1B8298-70E3-4953-A9EB-169B6621BD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84CE9-4990-419F-BB64-80D62747660A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1228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FDFF26-04F9-4997-9390-A0434151BE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uk-UA" sz="8000" dirty="0">
                <a:latin typeface="Book Antiqua" panose="02040602050305030304" pitchFamily="18" charset="0"/>
              </a:rPr>
              <a:t/>
            </a:r>
            <a:br>
              <a:rPr lang="uk-UA" sz="8000" dirty="0">
                <a:latin typeface="Book Antiqua" panose="02040602050305030304" pitchFamily="18" charset="0"/>
              </a:rPr>
            </a:br>
            <a:r>
              <a:rPr lang="uk-UA" sz="8000" dirty="0">
                <a:latin typeface="Book Antiqua" panose="02040602050305030304" pitchFamily="18" charset="0"/>
              </a:rPr>
              <a:t>Поняття про водневий зв’язок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C56BC64-50EA-4DE0-B9DE-DBBD4AE43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1038"/>
            <a:ext cx="9144000" cy="1655762"/>
          </a:xfrm>
        </p:spPr>
        <p:txBody>
          <a:bodyPr/>
          <a:lstStyle/>
          <a:p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72074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1DD6BA-A161-4F9D-ADB9-36DAA6FF9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931" y="3351445"/>
            <a:ext cx="6224752" cy="155109"/>
          </a:xfrm>
        </p:spPr>
        <p:txBody>
          <a:bodyPr>
            <a:noAutofit/>
          </a:bodyPr>
          <a:lstStyle/>
          <a:p>
            <a:r>
              <a:rPr lang="uk-UA" sz="3600" dirty="0">
                <a:latin typeface="Book Antiqua" panose="02040602050305030304" pitchFamily="18" charset="0"/>
              </a:rPr>
              <a:t>Водневий зв’язок — різновид хімічного зв'язку, що реалізується за рахунок електростатичного притягання між гідрогеном (із позитивним частковим зарядом) однієї молекули та атомом з великим значенням електронегативності (О, </a:t>
            </a:r>
            <a:r>
              <a:rPr lang="en-US" sz="3600" dirty="0">
                <a:latin typeface="Book Antiqua" panose="02040602050305030304" pitchFamily="18" charset="0"/>
              </a:rPr>
              <a:t>N, F, </a:t>
            </a:r>
            <a:r>
              <a:rPr lang="uk-UA" sz="3600" dirty="0">
                <a:latin typeface="Book Antiqua" panose="02040602050305030304" pitchFamily="18" charset="0"/>
              </a:rPr>
              <a:t>а також </a:t>
            </a:r>
            <a:r>
              <a:rPr lang="en-US" sz="3600" dirty="0">
                <a:latin typeface="Book Antiqua" panose="02040602050305030304" pitchFamily="18" charset="0"/>
              </a:rPr>
              <a:t>P) </a:t>
            </a:r>
            <a:r>
              <a:rPr lang="uk-UA" sz="3600" dirty="0">
                <a:latin typeface="Book Antiqua" panose="02040602050305030304" pitchFamily="18" charset="0"/>
              </a:rPr>
              <a:t>іншої молекули.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58E0ACB-B43B-40ED-9D13-4354DC917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9683" y="1523853"/>
            <a:ext cx="5085836" cy="412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9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C66BA-D4A6-4F7A-ABD8-E8FFCE4B4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636" y="872358"/>
            <a:ext cx="11784725" cy="1925282"/>
          </a:xfrm>
        </p:spPr>
        <p:txBody>
          <a:bodyPr>
            <a:normAutofit fontScale="90000"/>
          </a:bodyPr>
          <a:lstStyle/>
          <a:p>
            <a:r>
              <a:rPr lang="uk-UA" sz="4000" dirty="0">
                <a:latin typeface="Book Antiqua" panose="02040602050305030304" pitchFamily="18" charset="0"/>
              </a:rPr>
              <a:t>Зв'язки</a:t>
            </a:r>
            <a:r>
              <a:rPr lang="uk-UA" dirty="0">
                <a:latin typeface="Book Antiqua" panose="02040602050305030304" pitchFamily="18" charset="0"/>
              </a:rPr>
              <a:t> між атомами </a:t>
            </a:r>
            <a:r>
              <a:rPr lang="en-US" dirty="0">
                <a:latin typeface="Book Antiqua" panose="02040602050305030304" pitchFamily="18" charset="0"/>
              </a:rPr>
              <a:t>H </a:t>
            </a:r>
            <a:r>
              <a:rPr lang="uk-UA" dirty="0">
                <a:latin typeface="Book Antiqua" panose="02040602050305030304" pitchFamily="18" charset="0"/>
              </a:rPr>
              <a:t>і </a:t>
            </a:r>
            <a:r>
              <a:rPr lang="en-US" dirty="0">
                <a:latin typeface="Book Antiqua" panose="02040602050305030304" pitchFamily="18" charset="0"/>
              </a:rPr>
              <a:t>O </a:t>
            </a:r>
            <a:r>
              <a:rPr lang="uk-UA" dirty="0">
                <a:latin typeface="Book Antiqua" panose="02040602050305030304" pitchFamily="18" charset="0"/>
              </a:rPr>
              <a:t>є полярними. На кінці молекули, де знаходяться ядра атомів Гідрогену, утворюється частково позитивний заряд  — </a:t>
            </a:r>
            <a:r>
              <a:rPr lang="el-GR" dirty="0">
                <a:latin typeface="Book Antiqua" panose="02040602050305030304" pitchFamily="18" charset="0"/>
              </a:rPr>
              <a:t>δ+. </a:t>
            </a:r>
            <a:r>
              <a:rPr lang="uk-UA" dirty="0">
                <a:latin typeface="Book Antiqua" panose="02040602050305030304" pitchFamily="18" charset="0"/>
              </a:rPr>
              <a:t>Біля атомів Оксигену — частково негативний заряд — </a:t>
            </a:r>
            <a:r>
              <a:rPr lang="el-GR" dirty="0">
                <a:latin typeface="Book Antiqua" panose="02040602050305030304" pitchFamily="18" charset="0"/>
              </a:rPr>
              <a:t>δ−. </a:t>
            </a:r>
            <a:r>
              <a:rPr lang="uk-UA" dirty="0">
                <a:latin typeface="Book Antiqua" panose="02040602050305030304" pitchFamily="18" charset="0"/>
              </a:rPr>
              <a:t>Таким чином утворюється диполь.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5C61DA9-ED30-426D-B3CC-3200457509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9295" y="3563006"/>
            <a:ext cx="5493409" cy="309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54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668493-586E-40FB-B870-4C2AFE96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37242"/>
            <a:ext cx="10515600" cy="1325563"/>
          </a:xfrm>
        </p:spPr>
        <p:txBody>
          <a:bodyPr>
            <a:noAutofit/>
          </a:bodyPr>
          <a:lstStyle/>
          <a:p>
            <a:r>
              <a:rPr lang="ru-RU" sz="3600" dirty="0">
                <a:latin typeface="Book Antiqua" panose="02040602050305030304" pitchFamily="18" charset="0"/>
              </a:rPr>
              <a:t>Диполь — це система </a:t>
            </a:r>
            <a:r>
              <a:rPr lang="uk-UA" sz="3600" dirty="0">
                <a:latin typeface="Book Antiqua" panose="02040602050305030304" pitchFamily="18" charset="0"/>
              </a:rPr>
              <a:t>двох</a:t>
            </a:r>
            <a:r>
              <a:rPr lang="ru-RU" sz="3600" dirty="0">
                <a:latin typeface="Book Antiqua" panose="02040602050305030304" pitchFamily="18" charset="0"/>
              </a:rPr>
              <a:t> зарядів (δ+ і δ−), протилежних за знаком, але однакових за величиною.</a:t>
            </a:r>
            <a:endParaRPr lang="uk-UA" sz="3600" dirty="0">
              <a:latin typeface="Book Antiqua" panose="0204060205030503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7A855460-4445-40E9-BF31-9CF9B333FA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7126" y="2912858"/>
            <a:ext cx="5877747" cy="310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85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BE48D-8CE8-4A48-8FEC-68A27B6BB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3291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Book Antiqua" panose="02040602050305030304" pitchFamily="18" charset="0"/>
              </a:rPr>
              <a:t>Водневий зв'язок між молекулами води: </a:t>
            </a:r>
            <a:endParaRPr lang="uk-UA" sz="3600" dirty="0">
              <a:latin typeface="Book Antiqua" panose="0204060205030503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9B4820A-5D51-4120-91A5-BB66812548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5845" y="2118212"/>
            <a:ext cx="9840310" cy="375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4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9DA0CF-2692-4CCD-B674-75D206F2E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Водневий зв'язок між молекулами амоніаку:</a:t>
            </a:r>
            <a:endParaRPr lang="uk-UA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55CD270-09E0-42C5-8C41-127320BBC2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0538" y="1825625"/>
            <a:ext cx="635092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44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1B5920-795E-4265-B93D-6053090A6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79" y="2766218"/>
            <a:ext cx="10481441" cy="1325563"/>
          </a:xfrm>
        </p:spPr>
        <p:txBody>
          <a:bodyPr>
            <a:noAutofit/>
          </a:bodyPr>
          <a:lstStyle/>
          <a:p>
            <a:r>
              <a:rPr lang="uk-UA" sz="3600" dirty="0">
                <a:latin typeface="Book Antiqua" panose="02040602050305030304" pitchFamily="18" charset="0"/>
              </a:rPr>
              <a:t>Розрізняють міжмолекулярний та внутрішньомолекулярний водневі зв'язки. Часто їх розглядають як частковий випадок координаційного зв'язку, де акцептором електронної пари виступає протонізований значною мірою атом </a:t>
            </a:r>
            <a:r>
              <a:rPr lang="en-US" sz="3600" dirty="0">
                <a:latin typeface="Book Antiqua" panose="02040602050305030304" pitchFamily="18" charset="0"/>
              </a:rPr>
              <a:t>H, </a:t>
            </a:r>
            <a:r>
              <a:rPr lang="uk-UA" sz="3600" dirty="0">
                <a:latin typeface="Book Antiqua" panose="02040602050305030304" pitchFamily="18" charset="0"/>
              </a:rPr>
              <a:t>що зв'язується з електронегативними атомами </a:t>
            </a:r>
            <a:r>
              <a:rPr lang="en-US" sz="3600" dirty="0">
                <a:latin typeface="Book Antiqua" panose="02040602050305030304" pitchFamily="18" charset="0"/>
              </a:rPr>
              <a:t>N, P, O, S, Hal, </a:t>
            </a:r>
            <a:r>
              <a:rPr lang="uk-UA" sz="3600" dirty="0">
                <a:latin typeface="Book Antiqua" panose="02040602050305030304" pitchFamily="18" charset="0"/>
              </a:rPr>
              <a:t>відомі також інші водневі зв'язки. </a:t>
            </a:r>
          </a:p>
        </p:txBody>
      </p:sp>
    </p:spTree>
    <p:extLst>
      <p:ext uri="{BB962C8B-B14F-4D97-AF65-F5344CB8AC3E}">
        <p14:creationId xmlns:p14="http://schemas.microsoft.com/office/powerpoint/2010/main" val="2404542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A3A0B-BDC3-4F7B-AEA3-15621D6D5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621" y="2974428"/>
            <a:ext cx="6424448" cy="608122"/>
          </a:xfrm>
        </p:spPr>
        <p:txBody>
          <a:bodyPr>
            <a:noAutofit/>
          </a:bodyPr>
          <a:lstStyle/>
          <a:p>
            <a:r>
              <a:rPr lang="ru-RU" sz="3600" dirty="0">
                <a:latin typeface="Book Antiqua" panose="02040602050305030304" pitchFamily="18" charset="0"/>
              </a:rPr>
              <a:t>Водневий зв'язок значно слабший, ніж ковалентний</a:t>
            </a:r>
            <a:r>
              <a:rPr lang="uk-UA" sz="3600" dirty="0">
                <a:latin typeface="Book Antiqua" panose="02040602050305030304" pitchFamily="18" charset="0"/>
              </a:rPr>
              <a:t>,</a:t>
            </a:r>
            <a:r>
              <a:rPr lang="ru-RU" sz="3600" dirty="0">
                <a:latin typeface="Book Antiqua" panose="02040602050305030304" pitchFamily="18" charset="0"/>
              </a:rPr>
              <a:t> або йонний, проте він суттєво впливає на фізичні властивості речовин.</a:t>
            </a:r>
            <a:br>
              <a:rPr lang="ru-RU" sz="3600" dirty="0">
                <a:latin typeface="Book Antiqua" panose="02040602050305030304" pitchFamily="18" charset="0"/>
              </a:rPr>
            </a:br>
            <a:r>
              <a:rPr lang="ru-RU" sz="3600" dirty="0">
                <a:latin typeface="Book Antiqua" panose="02040602050305030304" pitchFamily="18" charset="0"/>
              </a:rPr>
              <a:t>Вода — добрий розчинник багатьох речовин. Процеси розчинення зумовлені водневими зв'язками.</a:t>
            </a:r>
            <a:endParaRPr lang="uk-UA" sz="3600" dirty="0">
              <a:latin typeface="Book Antiqua" panose="0204060205030503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AC22852-A5EA-4D63-8954-ACD2ACADE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4069" y="1986538"/>
            <a:ext cx="4851415" cy="319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53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22BF2C-C84A-4769-A39F-F6ACC35B8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193" y="3099197"/>
            <a:ext cx="7044559" cy="659605"/>
          </a:xfrm>
        </p:spPr>
        <p:txBody>
          <a:bodyPr>
            <a:noAutofit/>
          </a:bodyPr>
          <a:lstStyle/>
          <a:p>
            <a:r>
              <a:rPr lang="uk-UA" sz="3600" dirty="0">
                <a:latin typeface="Book Antiqua" panose="02040602050305030304" pitchFamily="18" charset="0"/>
              </a:rPr>
              <a:t>Водневий зв'язок є важливим для органічної хімії. Завдяки водневому зв'язку вода (головний розчинник у неорганічній хімії та біохімії) має високу температуру плавлення і кипіння. Водневий зв'язок з'єднує подвійну спіраль ДНК (носія генетичної інформації), а також відповідає за формування вторинної і третинної структури білків.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130E512-02E9-4C73-BC17-213152180F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59741" y="979509"/>
            <a:ext cx="3841204" cy="531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24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D86C65-DAE7-4641-8BB3-5875C58B5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155" y="2624849"/>
            <a:ext cx="7685690" cy="1325563"/>
          </a:xfrm>
        </p:spPr>
        <p:txBody>
          <a:bodyPr>
            <a:normAutofit/>
          </a:bodyPr>
          <a:lstStyle/>
          <a:p>
            <a:r>
              <a:rPr lang="uk-UA" sz="7200" dirty="0">
                <a:latin typeface="Book Antiqua" panose="02040602050305030304" pitchFamily="18" charset="0"/>
              </a:rPr>
              <a:t>Дякую за увагу!!!</a:t>
            </a:r>
          </a:p>
        </p:txBody>
      </p:sp>
    </p:spTree>
    <p:extLst>
      <p:ext uri="{BB962C8B-B14F-4D97-AF65-F5344CB8AC3E}">
        <p14:creationId xmlns:p14="http://schemas.microsoft.com/office/powerpoint/2010/main" val="34429394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241</Words>
  <Application>Microsoft Office PowerPoint</Application>
  <PresentationFormat>Широкоэкранный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Book Antiqua</vt:lpstr>
      <vt:lpstr>Calibri</vt:lpstr>
      <vt:lpstr>Calibri Light</vt:lpstr>
      <vt:lpstr>Тема Office</vt:lpstr>
      <vt:lpstr> Поняття про водневий зв’язок</vt:lpstr>
      <vt:lpstr>Водневий зв’язок — різновид хімічного зв'язку, що реалізується за рахунок електростатичного притягання між гідрогеном (із позитивним частковим зарядом) однієї молекули та атомом з великим значенням електронегативності (О, N, F, а також P) іншої молекули.</vt:lpstr>
      <vt:lpstr>Зв'язки між атомами H і O є полярними. На кінці молекули, де знаходяться ядра атомів Гідрогену, утворюється частково позитивний заряд  — δ+. Біля атомів Оксигену — частково негативний заряд — δ−. Таким чином утворюється диполь.</vt:lpstr>
      <vt:lpstr>Диполь — це система двох зарядів (δ+ і δ−), протилежних за знаком, але однакових за величиною.</vt:lpstr>
      <vt:lpstr>Водневий зв'язок між молекулами води: </vt:lpstr>
      <vt:lpstr>Водневий зв'язок між молекулами амоніаку:</vt:lpstr>
      <vt:lpstr>Розрізняють міжмолекулярний та внутрішньомолекулярний водневі зв'язки. Часто їх розглядають як частковий випадок координаційного зв'язку, де акцептором електронної пари виступає протонізований значною мірою атом H, що зв'язується з електронегативними атомами N, P, O, S, Hal, відомі також інші водневі зв'язки. </vt:lpstr>
      <vt:lpstr>Водневий зв'язок значно слабший, ніж ковалентний, або йонний, проте він суттєво впливає на фізичні властивості речовин. Вода — добрий розчинник багатьох речовин. Процеси розчинення зумовлені водневими зв'язками.</vt:lpstr>
      <vt:lpstr>Водневий зв'язок є важливим для органічної хімії. Завдяки водневому зв'язку вода (головний розчинник у неорганічній хімії та біохімії) має високу температуру плавлення і кипіння. Водневий зв'язок з'єднує подвійну спіраль ДНК (носія генетичної інформації), а також відповідає за формування вторинної і третинної структури білків.</vt:lpstr>
      <vt:lpstr>Дякую за увагу!!!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Водневий зв’язок</dc:title>
  <dc:creator>skylu</dc:creator>
  <cp:lastModifiedBy>VASILIU</cp:lastModifiedBy>
  <cp:revision>8</cp:revision>
  <dcterms:created xsi:type="dcterms:W3CDTF">2022-10-12T18:40:15Z</dcterms:created>
  <dcterms:modified xsi:type="dcterms:W3CDTF">2022-10-16T16:11:00Z</dcterms:modified>
</cp:coreProperties>
</file>