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310" r:id="rId2"/>
    <p:sldId id="320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06" r:id="rId19"/>
    <p:sldId id="307" r:id="rId20"/>
    <p:sldId id="319" r:id="rId21"/>
  </p:sldIdLst>
  <p:sldSz cx="9144000" cy="5143500" type="screen16x9"/>
  <p:notesSz cx="6858000" cy="9144000"/>
  <p:embeddedFontLst>
    <p:embeddedFont>
      <p:font typeface="Alegreya" charset="0"/>
      <p:regular r:id="rId23"/>
      <p:bold r:id="rId24"/>
      <p:italic r:id="rId25"/>
      <p:boldItalic r:id="rId26"/>
    </p:embeddedFont>
    <p:embeddedFont>
      <p:font typeface="Verdana" pitchFamily="34" charset="0"/>
      <p:regular r:id="rId27"/>
      <p:bold r:id="rId28"/>
      <p:italic r:id="rId29"/>
      <p:boldItalic r:id="rId30"/>
    </p:embeddedFont>
    <p:embeddedFont>
      <p:font typeface="Segoe Print" pitchFamily="2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DDFF"/>
    <a:srgbClr val="FFCCFF"/>
    <a:srgbClr val="FFAFFF"/>
    <a:srgbClr val="C3DBF5"/>
    <a:srgbClr val="90BCEC"/>
    <a:srgbClr val="E7F8FF"/>
    <a:srgbClr val="EBF7FF"/>
    <a:srgbClr val="BFFCBA"/>
    <a:srgbClr val="F0FF5D"/>
    <a:srgbClr val="D278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70" d="100"/>
          <a:sy n="70" d="100"/>
        </p:scale>
        <p:origin x="-1810" y="-720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628988" y="1236652"/>
            <a:ext cx="7123601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 речовини: вуглеводи та ліпіди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641444" y="3474175"/>
            <a:ext cx="3727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dirty="0" smtClean="0">
                <a:latin typeface="Verdana" pitchFamily="34" charset="0"/>
                <a:ea typeface="Verdana" pitchFamily="34" charset="0"/>
              </a:rPr>
              <a:t>За якими особливостями будови ліпіди та вуглеводи відносять до органічних сполук? </a:t>
            </a:r>
            <a:endParaRPr lang="uk-UA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sus10\Downloads\Gemini_Generated_Image_62q69962q69962q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05288" y="2371726"/>
            <a:ext cx="4837111" cy="2638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724700" y="2225585"/>
            <a:ext cx="3418073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Між собою атоми Карбону утворюють ланцюжки – так званий скелет молекули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4" y="1018207"/>
            <a:ext cx="4670511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Органічні речовини – це сполуки Карбону з іншими хімічними елементами. Вони є основою біологічних систем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Які речовини називають органічними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5601501" y="1320710"/>
            <a:ext cx="2904324" cy="132343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У складі органічних сполук переважають органогенні хімічні еле менти: Карбон, Гідроген, Оксиген, Нітроген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050" name="Picture 2" descr="C:\Users\Asus10\Pictures\Screenshots\Знімок екрана (12).png"/>
          <p:cNvPicPr>
            <a:picLocks noChangeAspect="1" noChangeArrowheads="1"/>
          </p:cNvPicPr>
          <p:nvPr/>
        </p:nvPicPr>
        <p:blipFill>
          <a:blip r:embed="rId3"/>
          <a:srcRect l="16494" t="27083" r="18359" b="50000"/>
          <a:stretch>
            <a:fillRect/>
          </a:stretch>
        </p:blipFill>
        <p:spPr bwMode="auto">
          <a:xfrm>
            <a:off x="142875" y="3171826"/>
            <a:ext cx="8953500" cy="1771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Які речовини називають органічними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1138362" y="3613232"/>
            <a:ext cx="2904324" cy="132343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Органічні речовини:</a:t>
            </a:r>
          </a:p>
          <a:p>
            <a:pPr algn="just">
              <a:buClr>
                <a:schemeClr val="accent5">
                  <a:lumMod val="75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білки;</a:t>
            </a:r>
          </a:p>
          <a:p>
            <a:pPr algn="just">
              <a:buClr>
                <a:schemeClr val="accent5">
                  <a:lumMod val="75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вуглеводи;</a:t>
            </a:r>
          </a:p>
          <a:p>
            <a:pPr algn="just">
              <a:buClr>
                <a:schemeClr val="accent5">
                  <a:lumMod val="75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ліпіди; </a:t>
            </a:r>
          </a:p>
          <a:p>
            <a:pPr algn="just">
              <a:buClr>
                <a:schemeClr val="accent5">
                  <a:lumMod val="75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нуклеїнові кислоти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17"/>
          <p:cNvSpPr/>
          <p:nvPr/>
        </p:nvSpPr>
        <p:spPr>
          <a:xfrm>
            <a:off x="1365250" y="981531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195316" y="1615265"/>
            <a:ext cx="4976759" cy="18158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Тривалий час вважали, що органічні сполуки можуть синтезуватись лише в живих організмах. Згодом було доведено, що деякі органічні сполуки можуть виникати внаслідок перетворення неорганічних речовин. Нині розроблено методи штучного синтезу багатьох органічних сполук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4098" name="Picture 2" descr="3d молекула двойной спирали ДНК со связанными атомами медицинская  иллюстрация клипарт PNG , структура молекулы ДНК, 3d модель ДНК, графика  двойной спирали ДНК PNG рисунок для бесплатной загруз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9439" y="1240971"/>
            <a:ext cx="3365955" cy="3877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60475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Які речовини називають органічними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108860" y="778326"/>
            <a:ext cx="923330" cy="436517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wrap="square">
            <a:spAutoFit/>
          </a:bodyPr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Біополімери складаються  з мономерів</a:t>
            </a:r>
            <a:endParaRPr lang="uk-UA" sz="24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8995" y="838200"/>
            <a:ext cx="7886632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4" y="1159725"/>
            <a:ext cx="5028379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Вуглеводи – це сполуки, які складаються з С, Н, О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Будова та властивості вуглеводів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5634158" y="1157426"/>
            <a:ext cx="3052641" cy="1077218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У клітинах тварин вуглеводів близько 1 % сухої маси, а у рослин - до 60–90 %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447135" y="3282443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моносахариди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32816" y="2300436"/>
            <a:ext cx="3716670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Залежно від кількості мономерів вуглеводи поділяють на: 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134" y="3892040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олігосахариди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68905" y="4523407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полісахариди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 t="15202" b="28938"/>
          <a:stretch>
            <a:fillRect/>
          </a:stretch>
        </p:blipFill>
        <p:spPr bwMode="auto">
          <a:xfrm>
            <a:off x="4561114" y="2531885"/>
            <a:ext cx="4163786" cy="232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316506" y="3913810"/>
            <a:ext cx="5028379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У природі найпоширеніші моносахариди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Будова та властивості вуглеводів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4441373" y="1059456"/>
            <a:ext cx="4267198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Моносахариди можуть містити від 3 до 10 атомів Карбону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447135" y="1987009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u="sng" dirty="0" smtClean="0">
                <a:latin typeface="Verdana" pitchFamily="34" charset="0"/>
                <a:ea typeface="Verdana" pitchFamily="34" charset="0"/>
              </a:rPr>
              <a:t>моносахариди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32816" y="1005002"/>
            <a:ext cx="3716670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Залежно від кількості мономерів вуглеводи поділяють на: 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134" y="2596606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олігосахариди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68905" y="3227973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полісахариди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239483" y="4608205"/>
            <a:ext cx="1894113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глюкоза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17"/>
          <p:cNvSpPr/>
          <p:nvPr/>
        </p:nvSpPr>
        <p:spPr>
          <a:xfrm>
            <a:off x="7043058" y="4587239"/>
            <a:ext cx="1894113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дезоксирибоза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2503722" y="4598124"/>
            <a:ext cx="1894113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фруктоза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17"/>
          <p:cNvSpPr/>
          <p:nvPr/>
        </p:nvSpPr>
        <p:spPr>
          <a:xfrm>
            <a:off x="4811500" y="4598125"/>
            <a:ext cx="1894113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рибоза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3794" name="Picture 2" descr="C:\Users\Asus10\Pictures\Screenshots\Знімок екрана (13).png"/>
          <p:cNvPicPr>
            <a:picLocks noChangeAspect="1" noChangeArrowheads="1"/>
          </p:cNvPicPr>
          <p:nvPr/>
        </p:nvPicPr>
        <p:blipFill>
          <a:blip r:embed="rId3"/>
          <a:srcRect l="16607" t="30754" r="44107" b="26071"/>
          <a:stretch>
            <a:fillRect/>
          </a:stretch>
        </p:blipFill>
        <p:spPr bwMode="auto">
          <a:xfrm>
            <a:off x="2993566" y="1722317"/>
            <a:ext cx="3341914" cy="2065911"/>
          </a:xfrm>
          <a:prstGeom prst="rect">
            <a:avLst/>
          </a:prstGeom>
          <a:noFill/>
        </p:spPr>
      </p:pic>
      <p:pic>
        <p:nvPicPr>
          <p:cNvPr id="33795" name="Picture 3" descr="C:\Users\Asus10\Pictures\Screenshots\Знімок екрана (13).png"/>
          <p:cNvPicPr>
            <a:picLocks noChangeAspect="1" noChangeArrowheads="1"/>
          </p:cNvPicPr>
          <p:nvPr/>
        </p:nvPicPr>
        <p:blipFill>
          <a:blip r:embed="rId3"/>
          <a:srcRect l="55714" t="60437" r="20625" b="27500"/>
          <a:stretch>
            <a:fillRect/>
          </a:stretch>
        </p:blipFill>
        <p:spPr bwMode="auto">
          <a:xfrm>
            <a:off x="6259286" y="2449286"/>
            <a:ext cx="2884714" cy="827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Asus10\Pictures\Screenshots\Знімок екрана (14).png"/>
          <p:cNvPicPr>
            <a:picLocks noChangeAspect="1" noChangeArrowheads="1"/>
          </p:cNvPicPr>
          <p:nvPr/>
        </p:nvPicPr>
        <p:blipFill>
          <a:blip r:embed="rId3"/>
          <a:srcRect l="20446" t="54405" r="53483" b="9405"/>
          <a:stretch>
            <a:fillRect/>
          </a:stretch>
        </p:blipFill>
        <p:spPr bwMode="auto">
          <a:xfrm>
            <a:off x="152873" y="3341914"/>
            <a:ext cx="2307295" cy="1801586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Будова та властивості вуглеводів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4441373" y="1005026"/>
            <a:ext cx="4267198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Олігосахариди – вуглеводи, в яких моносахаридні ланки (2-10) з’єднані міцним ковалентним зв’язком</a:t>
            </a:r>
            <a:endParaRPr lang="uk-UA" sz="160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447135" y="1736631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моносахариди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32816" y="1005002"/>
            <a:ext cx="3716670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Залежно від кількості мономерів вуглеводи поділяють на: 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134" y="2346228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u="sng" dirty="0" smtClean="0">
                <a:latin typeface="Verdana" pitchFamily="34" charset="0"/>
                <a:ea typeface="Verdana" pitchFamily="34" charset="0"/>
              </a:rPr>
              <a:t>олігосахариди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68905" y="2977595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полісахариди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4818" name="Picture 2" descr="C:\Users\Asus10\Pictures\Screenshots\Знімок екрана (14).png"/>
          <p:cNvPicPr>
            <a:picLocks noChangeAspect="1" noChangeArrowheads="1"/>
          </p:cNvPicPr>
          <p:nvPr/>
        </p:nvPicPr>
        <p:blipFill>
          <a:blip r:embed="rId3"/>
          <a:srcRect l="20446" t="22183" r="20804" b="46071"/>
          <a:stretch>
            <a:fillRect/>
          </a:stretch>
        </p:blipFill>
        <p:spPr bwMode="auto">
          <a:xfrm>
            <a:off x="2819397" y="3298636"/>
            <a:ext cx="6069602" cy="1844864"/>
          </a:xfrm>
          <a:prstGeom prst="rect">
            <a:avLst/>
          </a:prstGeom>
          <a:noFill/>
        </p:spPr>
      </p:pic>
      <p:sp>
        <p:nvSpPr>
          <p:cNvPr id="23" name="Прямокутник 21"/>
          <p:cNvSpPr/>
          <p:nvPr/>
        </p:nvSpPr>
        <p:spPr>
          <a:xfrm>
            <a:off x="3026230" y="2291805"/>
            <a:ext cx="5714994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Олігосахариди, як  моносахариди, мають солодкий присмак і також добре розчиняються у воді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2" name="Picture 12" descr="10.100+ Grafiken, lizenzfreie Vektorgrafiken und Clipart zu Polymer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304" y="3241901"/>
            <a:ext cx="1901599" cy="1901599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Будова та властивості вуглеводів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4441373" y="1005026"/>
            <a:ext cx="4267198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Полісахариди – це біополімери, молекулярна маса деяких з них може сягати кількох мільйонів Да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447135" y="1736631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моносахариди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32816" y="1005002"/>
            <a:ext cx="3716670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Залежно від кількості мономерів вуглеводи поділяють на: 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134" y="2346228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олігосахариди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68905" y="2977595"/>
            <a:ext cx="2230751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u="sng" dirty="0" smtClean="0">
                <a:latin typeface="Verdana" pitchFamily="34" charset="0"/>
                <a:ea typeface="Verdana" pitchFamily="34" charset="0"/>
              </a:rPr>
              <a:t>полісахариди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5844" name="AutoShape 4" descr="Полімери: векторна графіка, зображення, Полімери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5846" name="AutoShape 6" descr="Полімери: векторна графіка, зображення, Полімери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5848" name="AutoShape 8" descr="Полімери: векторна графіка, зображення, Полімери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5850" name="AutoShape 10" descr="Полімери: векторна графіка, зображення, Полімери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5854" name="AutoShape 14" descr="Глікоген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5856" name="AutoShape 16" descr="Глікоген — Вікіпед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5858" name="Picture 18" descr="Глікоген — Вікіпеді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0375" y="2028824"/>
            <a:ext cx="3143250" cy="31146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Glucose Molecule Science Illustration Drawing Educational  Stock-illustration 2340799741 | Shutterstock"/>
          <p:cNvPicPr>
            <a:picLocks noChangeAspect="1" noChangeArrowheads="1"/>
          </p:cNvPicPr>
          <p:nvPr/>
        </p:nvPicPr>
        <p:blipFill>
          <a:blip r:embed="rId3"/>
          <a:srcRect b="12432"/>
          <a:stretch>
            <a:fillRect/>
          </a:stretch>
        </p:blipFill>
        <p:spPr bwMode="auto">
          <a:xfrm>
            <a:off x="3820596" y="2209800"/>
            <a:ext cx="1685308" cy="1589313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вуглеводів у біологічних 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3570516" y="3900671"/>
            <a:ext cx="2351313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РЕЗЕРВНА 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ФУНКЦІЯ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526971" y="1549269"/>
            <a:ext cx="2351314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ЕНЕРГЕТИЧНА  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ФУНКЦІЯ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416830" y="1004667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368127" y="1852873"/>
            <a:ext cx="2799616" cy="280076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Важливою властивістю вуглеводів є їхня здатність розщеплюватись з виділенням енергії без участі кисню. </a:t>
            </a:r>
          </a:p>
          <a:p>
            <a:pPr algn="ctr"/>
            <a:r>
              <a:rPr lang="uk-UA" sz="1600" dirty="0" smtClean="0">
                <a:latin typeface="Segoe Print" pitchFamily="2" charset="0"/>
              </a:rPr>
              <a:t>Завдяки цій властивості вуглеводів анаеробні організми забезпечують себе енергією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5965361" y="1385649"/>
            <a:ext cx="3058893" cy="1077218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під час окиснення 1 г вуглеводів у клітинах вивільняється до 17,6 кДж енергії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6030779" y="3530194"/>
            <a:ext cx="2982592" cy="1323439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полісахариди можуть відкладатись у клітинах про запас, найчастіше у вигляді зерен (крохмаль, глікоген)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вуглеводів у біологічних 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428997" y="1255347"/>
            <a:ext cx="2351314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БУДІВЕЛЬНА (СТРУКТУРНА)</a:t>
            </a: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ФУНКЦІЯ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732515" y="2408932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400785" y="3159184"/>
            <a:ext cx="3409216" cy="15696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Segoe Print" pitchFamily="2" charset="0"/>
              </a:rPr>
              <a:t>Целюлоза є найпоширенішою органічною речовиною на Землі: приблизно половина атомів Карбону, що входять до складу органічних сполук, міс тяться саме в целюлозі</a:t>
            </a:r>
            <a:endParaRPr lang="uk-UA" sz="160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5965361" y="1244131"/>
            <a:ext cx="3058893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вуглеводи входять до складу певних  структур біологічних об’єктів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43010" name="Picture 2" descr="C:\Users\Asus10\Pictures\Screenshots\Знімок екрана (15).png"/>
          <p:cNvPicPr>
            <a:picLocks noChangeAspect="1" noChangeArrowheads="1"/>
          </p:cNvPicPr>
          <p:nvPr/>
        </p:nvPicPr>
        <p:blipFill>
          <a:blip r:embed="rId3"/>
          <a:srcRect l="15536" t="25675" r="51518" b="28611"/>
          <a:stretch>
            <a:fillRect/>
          </a:stretch>
        </p:blipFill>
        <p:spPr bwMode="auto">
          <a:xfrm>
            <a:off x="4528447" y="2295553"/>
            <a:ext cx="3614058" cy="2820728"/>
          </a:xfrm>
          <a:prstGeom prst="rect">
            <a:avLst/>
          </a:prstGeom>
          <a:noFill/>
        </p:spPr>
      </p:pic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3015" name="Picture 7" descr="C:\Users\Asus10\Pictures\Screenshots\Знімок екрана (16).png"/>
          <p:cNvPicPr>
            <a:picLocks noChangeAspect="1" noChangeArrowheads="1"/>
          </p:cNvPicPr>
          <p:nvPr/>
        </p:nvPicPr>
        <p:blipFill>
          <a:blip r:embed="rId4"/>
          <a:srcRect l="68482" t="39167" r="11250" b="43214"/>
          <a:stretch>
            <a:fillRect/>
          </a:stretch>
        </p:blipFill>
        <p:spPr bwMode="auto">
          <a:xfrm>
            <a:off x="576943" y="936173"/>
            <a:ext cx="2471057" cy="1208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вуглеводів у біологічних 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500739" y="1277119"/>
            <a:ext cx="2351314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ЗАХИСНА ФУНКЦІЯ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5627915" y="1821240"/>
            <a:ext cx="3211286" cy="304698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Гепарин запобігає зсіданню крові й розвитку тромбозу вен (утворенню тромбів, здатних ускладнювати кровообіг), підвищує проникність судин, стійкість організму до нестачі кисню, впливу вірусів і токсинів, знижує рівень цукру в крові. Тому його застосовують як лікувальний препарат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435421" y="2006116"/>
            <a:ext cx="2623465" cy="1569660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полісахариди пектини здатні зв’язувати деякі токсини та радіонукліди, запобігаючи потраплянню їх у кров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5058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3"/>
          <a:srcRect l="15804" t="50754" r="78839" b="39087"/>
          <a:stretch>
            <a:fillRect/>
          </a:stretch>
        </p:blipFill>
        <p:spPr bwMode="auto">
          <a:xfrm>
            <a:off x="6934201" y="661128"/>
            <a:ext cx="982436" cy="1047931"/>
          </a:xfrm>
          <a:prstGeom prst="rect">
            <a:avLst/>
          </a:prstGeom>
          <a:noFill/>
        </p:spPr>
      </p:pic>
      <p:pic>
        <p:nvPicPr>
          <p:cNvPr id="45061" name="Picture 5" descr="Does CBD Interact With Heparin?"/>
          <p:cNvPicPr>
            <a:picLocks noChangeAspect="1" noChangeArrowheads="1"/>
          </p:cNvPicPr>
          <p:nvPr/>
        </p:nvPicPr>
        <p:blipFill>
          <a:blip r:embed="rId4"/>
          <a:srcRect l="35235" t="15266" r="38091" b="15214"/>
          <a:stretch>
            <a:fillRect/>
          </a:stretch>
        </p:blipFill>
        <p:spPr bwMode="auto">
          <a:xfrm>
            <a:off x="3654789" y="1349831"/>
            <a:ext cx="1559468" cy="2198915"/>
          </a:xfrm>
          <a:prstGeom prst="rect">
            <a:avLst/>
          </a:prstGeom>
          <a:noFill/>
        </p:spPr>
      </p:pic>
      <p:sp>
        <p:nvSpPr>
          <p:cNvPr id="20" name="Прямокутник 17"/>
          <p:cNvSpPr/>
          <p:nvPr/>
        </p:nvSpPr>
        <p:spPr>
          <a:xfrm>
            <a:off x="903508" y="4270690"/>
            <a:ext cx="4343405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Важливу захисну функцію виконує гепарин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9" name="Picture 5" descr="C:\Users\Asus10\Pictures\Screenshots\Знімок екрана (19).png"/>
          <p:cNvPicPr>
            <a:picLocks noChangeAspect="1" noChangeArrowheads="1"/>
          </p:cNvPicPr>
          <p:nvPr/>
        </p:nvPicPr>
        <p:blipFill>
          <a:blip r:embed="rId3"/>
          <a:srcRect l="64018" t="41548" r="3214" b="26071"/>
          <a:stretch>
            <a:fillRect/>
          </a:stretch>
        </p:blipFill>
        <p:spPr bwMode="auto">
          <a:xfrm>
            <a:off x="5140382" y="3369503"/>
            <a:ext cx="3034782" cy="1686909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Різноманітність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80986" y="1004973"/>
            <a:ext cx="8458214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Ліпіди – група гідрофобних або амфіфільних органічних сполук, що розчиняються у неполярних розчинниках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391879" y="1973480"/>
            <a:ext cx="2231578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Verdana" pitchFamily="34" charset="0"/>
                <a:ea typeface="Verdana" pitchFamily="34" charset="0"/>
              </a:rPr>
              <a:t>До ліпідів відносять такі органічні сполуки:</a:t>
            </a:r>
            <a:endParaRPr lang="uk-UA" sz="1600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кутник 21"/>
          <p:cNvSpPr/>
          <p:nvPr/>
        </p:nvSpPr>
        <p:spPr>
          <a:xfrm>
            <a:off x="402766" y="3051177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жири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391880" y="3671666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воски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02766" y="4281268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стероїди</a:t>
            </a:r>
            <a:endParaRPr lang="uk-UA" sz="1600" b="1" u="sng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17"/>
          <p:cNvSpPr/>
          <p:nvPr/>
        </p:nvSpPr>
        <p:spPr>
          <a:xfrm>
            <a:off x="3233057" y="1864949"/>
            <a:ext cx="5551717" cy="1569660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ЖИРИ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утворені триатомним спиртом гліцеролом і трьома залишками жирних кислот;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можуть відкладатися у вигляді жирових включень у рослинних і тваринних клітинах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47106" name="Picture 2" descr="O óleo cai em uma superfície da água | Foto Premi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9693" y="3570513"/>
            <a:ext cx="1892563" cy="1420935"/>
          </a:xfrm>
          <a:prstGeom prst="rect">
            <a:avLst/>
          </a:prstGeom>
          <a:noFill/>
        </p:spPr>
      </p:pic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Різноманітність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315679" y="699846"/>
            <a:ext cx="2231578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Verdana" pitchFamily="34" charset="0"/>
                <a:ea typeface="Verdana" pitchFamily="34" charset="0"/>
              </a:rPr>
              <a:t>До ліпідів відносять такі органічні сполуки:</a:t>
            </a:r>
            <a:endParaRPr lang="uk-UA" sz="1600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кутник 21"/>
          <p:cNvSpPr/>
          <p:nvPr/>
        </p:nvSpPr>
        <p:spPr>
          <a:xfrm>
            <a:off x="337452" y="1733999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жири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326566" y="2354488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воски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337452" y="2964090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стероїди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17"/>
          <p:cNvSpPr/>
          <p:nvPr/>
        </p:nvSpPr>
        <p:spPr>
          <a:xfrm>
            <a:off x="3037114" y="1614578"/>
            <a:ext cx="5747661" cy="329320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ВОСКИ</a:t>
            </a: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у ссавців віск виділяють сальні залози шкіри;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у водоплавних птахів віск виділяє куприкова залоза;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восковий шар вкриває листки наземних рослин;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восковий шар вкриває поверхню зовнішнього скелета членистоногих;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FontTx/>
              <a:buChar char="-"/>
            </a:pP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 добре розвинені восковидільні залози є в черевці медоносних бджіл-робітниць 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кутник 21"/>
          <p:cNvSpPr/>
          <p:nvPr/>
        </p:nvSpPr>
        <p:spPr>
          <a:xfrm>
            <a:off x="3069771" y="1026452"/>
            <a:ext cx="5649686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tx2">
                  <a:lumMod val="10000"/>
                </a:schemeClr>
              </a:buClr>
              <a:buSzPct val="120000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Воски виконують здебільшого захисну функцію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301" y="3439881"/>
            <a:ext cx="2153820" cy="155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Різноманітність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261251" y="1004660"/>
            <a:ext cx="3701150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До ліпідів відносять такі органічні сполуки: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кутник 21"/>
          <p:cNvSpPr/>
          <p:nvPr/>
        </p:nvSpPr>
        <p:spPr>
          <a:xfrm>
            <a:off x="283024" y="1799327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жири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72137" y="2419820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воски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261252" y="3029426"/>
            <a:ext cx="1741722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стероїди</a:t>
            </a:r>
            <a:endParaRPr lang="uk-UA" sz="1600" b="1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кутник 21"/>
          <p:cNvSpPr/>
          <p:nvPr/>
        </p:nvSpPr>
        <p:spPr>
          <a:xfrm>
            <a:off x="4789715" y="1059113"/>
            <a:ext cx="4071257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СТЕРОЇДИ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– біологічно активні речовини тваринного, рідше – рослинного походження</a:t>
            </a:r>
            <a:endParaRPr lang="uk-UA" sz="1600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 t="11388" r="3872" b="7529"/>
          <a:stretch>
            <a:fillRect/>
          </a:stretch>
        </p:blipFill>
        <p:spPr bwMode="auto">
          <a:xfrm>
            <a:off x="5921831" y="2345320"/>
            <a:ext cx="3091548" cy="2607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кутник 21"/>
          <p:cNvSpPr/>
          <p:nvPr/>
        </p:nvSpPr>
        <p:spPr>
          <a:xfrm>
            <a:off x="2590800" y="2146785"/>
            <a:ext cx="2917372" cy="280076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Надлишок холестеролу призводить до утворення жовчних каменів, атеросклерозу, підвищення ризиків серцевих нападів, ішемічної хвороби серця, інсультів. Тому потрібно періодично визначати рівень холестеролу в організмі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3" name="Picture 2" descr="C:\Users\Asus10\Pictures\Screenshots\Знімок екрана (17).png"/>
          <p:cNvPicPr>
            <a:picLocks noChangeAspect="1" noChangeArrowheads="1"/>
          </p:cNvPicPr>
          <p:nvPr/>
        </p:nvPicPr>
        <p:blipFill>
          <a:blip r:embed="rId4"/>
          <a:srcRect l="15804" t="50754" r="78839" b="39087"/>
          <a:stretch>
            <a:fillRect/>
          </a:stretch>
        </p:blipFill>
        <p:spPr bwMode="auto">
          <a:xfrm>
            <a:off x="1412420" y="3556730"/>
            <a:ext cx="982436" cy="1047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261251" y="1037318"/>
            <a:ext cx="3233063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ЕНЕРГЕТИЧНА ФУНКЦІЯ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кутник 21"/>
          <p:cNvSpPr/>
          <p:nvPr/>
        </p:nvSpPr>
        <p:spPr>
          <a:xfrm>
            <a:off x="3635829" y="950253"/>
            <a:ext cx="5225144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При окисненні 1 г сполук ліпідної природи, таких як жири, виділяється 38,9 кДж</a:t>
            </a:r>
            <a:endParaRPr lang="uk-UA" sz="1600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17"/>
          <p:cNvSpPr/>
          <p:nvPr/>
        </p:nvSpPr>
        <p:spPr>
          <a:xfrm>
            <a:off x="152400" y="2006475"/>
            <a:ext cx="4288971" cy="132343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БУДІВЕЛЬНА АБО СТРУКТУРНА ФУНКЦІЯ</a:t>
            </a:r>
          </a:p>
          <a:p>
            <a:pPr algn="ctr"/>
            <a:endPara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фосфоліпіди є важливою складовою клітинних мембран</a:t>
            </a:r>
            <a:endPara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9970" y="3722913"/>
            <a:ext cx="2437099" cy="95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4884" y="1872908"/>
            <a:ext cx="3000375" cy="127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Прямокутник 17"/>
          <p:cNvSpPr/>
          <p:nvPr/>
        </p:nvSpPr>
        <p:spPr>
          <a:xfrm>
            <a:off x="4060372" y="3682873"/>
            <a:ext cx="4288971" cy="1077218"/>
          </a:xfrm>
          <a:prstGeom prst="rect">
            <a:avLst/>
          </a:prstGeom>
          <a:solidFill>
            <a:srgbClr val="FFCCFF"/>
          </a:solidFill>
          <a:ln w="28575">
            <a:solidFill>
              <a:srgbClr val="FFDDF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РЕГУЛЯТОРНА ФУНКЦІЯ</a:t>
            </a:r>
          </a:p>
          <a:p>
            <a:pPr algn="ctr"/>
            <a:endParaRPr lang="uk-UA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Деякі ліпіди беруть участь у регуляції життєвих функцій організмів</a:t>
            </a: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261251" y="1124410"/>
            <a:ext cx="3701150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РЕЗЕРВНА ФУНКЦІЯ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0" name="Прямокутник 21"/>
          <p:cNvSpPr/>
          <p:nvPr/>
        </p:nvSpPr>
        <p:spPr>
          <a:xfrm>
            <a:off x="5083651" y="1124421"/>
            <a:ext cx="3668484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b="1" dirty="0" smtClean="0"/>
              <a:t>ДЖЕРЕЛО МЕТАБОЛІЧНОЇ </a:t>
            </a:r>
            <a:r>
              <a:rPr lang="ru-RU" sz="1600" b="1" dirty="0" smtClean="0"/>
              <a:t>ВОДИ </a:t>
            </a:r>
            <a:endParaRPr lang="uk-UA" sz="1600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17"/>
          <p:cNvSpPr/>
          <p:nvPr/>
        </p:nvSpPr>
        <p:spPr>
          <a:xfrm>
            <a:off x="185057" y="1799631"/>
            <a:ext cx="4223658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ліпіди містяться в цитоплазмі клітин у вигляді включень</a:t>
            </a:r>
          </a:p>
        </p:txBody>
      </p:sp>
      <p:sp>
        <p:nvSpPr>
          <p:cNvPr id="14" name="Прямокутник 17"/>
          <p:cNvSpPr/>
          <p:nvPr/>
        </p:nvSpPr>
        <p:spPr>
          <a:xfrm>
            <a:off x="4724399" y="1788747"/>
            <a:ext cx="4223658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під час окиснення 1 г жирів утворюється майже 1,1 г води</a:t>
            </a:r>
            <a:endParaRPr lang="uk-UA" sz="1600" u="sng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39479" y="2920555"/>
            <a:ext cx="3701150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ЗАХИСНА ФУНКЦІЯ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50365" y="4096210"/>
            <a:ext cx="3701150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ТЕПЛОІЗОЛЯЦІЙНА ФУНКЦІЯ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4234542" y="2844666"/>
            <a:ext cx="4223658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запаси жиру захищають внутрішні органи від механічних ушкоджень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1" name="Прямокутник 17"/>
          <p:cNvSpPr/>
          <p:nvPr/>
        </p:nvSpPr>
        <p:spPr>
          <a:xfrm>
            <a:off x="4212771" y="4107404"/>
            <a:ext cx="4223658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жири мають низьку теплопровідність, тому захищають організм від низьких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темпертур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Векторы на тему «Активное обучение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3"/>
          <a:srcRect l="5051" t="17364" r="6454" b="16548"/>
          <a:stretch>
            <a:fillRect/>
          </a:stretch>
        </p:blipFill>
        <p:spPr bwMode="auto">
          <a:xfrm>
            <a:off x="215766" y="642261"/>
            <a:ext cx="2701597" cy="1480456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Функції ліпідів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3012" name="AutoShape 4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3014" name="AutoShape 6" descr="Хітин: векторна графіка, зображення, Хітин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7108" name="AutoShape 4" descr="Ліпіди картинки, стокові Ліпіди фотографії, зображення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" name="Прямокутник 17"/>
          <p:cNvSpPr/>
          <p:nvPr/>
        </p:nvSpPr>
        <p:spPr>
          <a:xfrm>
            <a:off x="3192689" y="1037324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4" name="Прямокутник 21"/>
          <p:cNvSpPr/>
          <p:nvPr/>
        </p:nvSpPr>
        <p:spPr>
          <a:xfrm>
            <a:off x="52437" y="2056136"/>
            <a:ext cx="3572504" cy="304698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Хоча верблюди мешкають у спекотних пустелях, де температура вдень може сягати до +40 °С і вище, в їхньому організмі відкладаються значні запаси жиру. Це пов’язано з тим, що під час окиснення жирів утворюється вода (її називають метаболічною), нестача якої може гостро відчуватись у пустелі 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25" name="Прямокутник 21"/>
          <p:cNvSpPr/>
          <p:nvPr/>
        </p:nvSpPr>
        <p:spPr>
          <a:xfrm>
            <a:off x="3657601" y="1588054"/>
            <a:ext cx="5486400" cy="107721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Сині кити здебільшого мешкають у прохолодних водах, і значні запаси підшкірного жиру захищають їхнє тіло від переохолодження, а також впливають на плавучість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4453619" y="2912668"/>
            <a:ext cx="4080780" cy="2062103"/>
            <a:chOff x="3254830" y="2880046"/>
            <a:chExt cx="4080780" cy="2062103"/>
          </a:xfrm>
        </p:grpSpPr>
        <p:sp>
          <p:nvSpPr>
            <p:cNvPr id="27" name="Прямокутник 21">
              <a:extLst>
                <a:ext uri="{FF2B5EF4-FFF2-40B4-BE49-F238E27FC236}">
                  <a16:creationId xmlns="" xmlns:a16="http://schemas.microsoft.com/office/drawing/2014/main" id="{A9CA20EF-AD2B-410E-A3E8-537555FB1042}"/>
                </a:ext>
              </a:extLst>
            </p:cNvPr>
            <p:cNvSpPr/>
            <p:nvPr/>
          </p:nvSpPr>
          <p:spPr>
            <a:xfrm>
              <a:off x="4374696" y="2880046"/>
              <a:ext cx="2960914" cy="206210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D278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uk-UA" sz="1600" dirty="0" smtClean="0">
                  <a:latin typeface="Segoe Print" pitchFamily="2" charset="0"/>
                </a:rPr>
                <a:t>Чим можна пояснити різний характер розподілу жирових відкладень у тілі синього кита (у вигляді суцільного шару) та верблюда (окремими ділянками)?</a:t>
              </a:r>
              <a:endParaRPr lang="uk-UA" sz="1600" dirty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Verdana" pitchFamily="34" charset="0"/>
              </a:endParaRPr>
            </a:p>
          </p:txBody>
        </p:sp>
        <p:pic>
          <p:nvPicPr>
            <p:cNvPr id="28" name="Picture 2" descr="C:\Users\Asus10\Pictures\Screenshots\Знімок екрана (4).png"/>
            <p:cNvPicPr>
              <a:picLocks noChangeAspect="1" noChangeArrowheads="1"/>
            </p:cNvPicPr>
            <p:nvPr/>
          </p:nvPicPr>
          <p:blipFill>
            <a:blip r:embed="rId4"/>
            <a:srcRect l="19219" t="52500" r="75859" b="39583"/>
            <a:stretch>
              <a:fillRect/>
            </a:stretch>
          </p:blipFill>
          <p:spPr bwMode="auto">
            <a:xfrm>
              <a:off x="3254830" y="3293383"/>
              <a:ext cx="933450" cy="84455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=""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97974" y="1199678"/>
            <a:ext cx="8915201" cy="3649116"/>
            <a:chOff x="339998" y="842851"/>
            <a:chExt cx="8161466" cy="3419892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842851"/>
              <a:ext cx="8150574" cy="54804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Органічні речовини – основа біологічних систем. До їх складу входить Карбон та інші хімічні елементи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="" xmlns:a16="http://schemas.microsoft.com/office/drawing/2014/main" id="{A23828DD-DDB8-4CC7-8323-ED3A4F90C850}"/>
                </a:ext>
              </a:extLst>
            </p:cNvPr>
            <p:cNvSpPr/>
            <p:nvPr/>
          </p:nvSpPr>
          <p:spPr>
            <a:xfrm>
              <a:off x="339998" y="1536676"/>
              <a:ext cx="8150574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Прості органічні молекули – мономери – входять до складу складних молекул – біополімерів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41898" y="2255820"/>
              <a:ext cx="8150574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Вуглеводи – сполуки, у складі яких співвідношення Карбону, Гідрогену та Оксигену відповідає формулі (СН2О)n, де n дорівнює трьом і більше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46279" y="3000563"/>
              <a:ext cx="8150574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 Моносахариди (глюкоза, фруктоза) утворюють олігосахариди (цукроза, лактоза) та полісахариди (крохмаль. хітин тощо)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9" name="Прямокутник 12"/>
            <p:cNvSpPr/>
            <p:nvPr/>
          </p:nvSpPr>
          <p:spPr>
            <a:xfrm>
              <a:off x="346279" y="3714700"/>
              <a:ext cx="8150574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Ліпіди – переважно гідрофобні органічні сполуки, не полімерні та не полярні. До ліпідів належать жири, воски та стероїди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="" xmlns:a16="http://schemas.microsoft.com/office/drawing/2014/main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4524553" y="2668417"/>
            <a:ext cx="4033411" cy="2475083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=""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166199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r>
              <a:rPr lang="uk-UA" sz="1800" dirty="0" smtClean="0">
                <a:latin typeface="Segoe Print" pitchFamily="2" charset="0"/>
              </a:rPr>
              <a:t>1. Чому моносахариди входять до складу різних груп організмів, а полісахариди є специфічними?</a:t>
            </a:r>
          </a:p>
          <a:p>
            <a:r>
              <a:rPr lang="uk-UA" sz="1800" dirty="0" smtClean="0">
                <a:latin typeface="Segoe Print" pitchFamily="2" charset="0"/>
              </a:rPr>
              <a:t>2. З якою метою гепарин застосовують у медицині?</a:t>
            </a:r>
          </a:p>
          <a:p>
            <a:r>
              <a:rPr lang="uk-UA" sz="1800" dirty="0" smtClean="0">
                <a:latin typeface="Segoe Print" pitchFamily="2" charset="0"/>
              </a:rPr>
              <a:t>3. У чому користь та шкода холестеролу?</a:t>
            </a:r>
            <a:endParaRPr lang="uk-UA" sz="1800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2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8193" name="Picture 1" descr="C:\Users\Asus10\Pictures\Screenshots\Знімок екрана (21).png"/>
          <p:cNvPicPr>
            <a:picLocks noChangeAspect="1" noChangeArrowheads="1"/>
          </p:cNvPicPr>
          <p:nvPr/>
        </p:nvPicPr>
        <p:blipFill>
          <a:blip r:embed="rId5"/>
          <a:srcRect l="74821" t="71071" r="17857" b="16072"/>
          <a:stretch>
            <a:fillRect/>
          </a:stretch>
        </p:blipFill>
        <p:spPr bwMode="auto">
          <a:xfrm>
            <a:off x="1915886" y="2911663"/>
            <a:ext cx="2209799" cy="2182850"/>
          </a:xfrm>
          <a:prstGeom prst="rect">
            <a:avLst/>
          </a:prstGeom>
          <a:noFill/>
        </p:spPr>
      </p:pic>
      <p:pic>
        <p:nvPicPr>
          <p:cNvPr id="8194" name="Picture 2" descr="C:\Users\Asus10\Pictures\Screenshots\Знімок екрана (21).png"/>
          <p:cNvPicPr>
            <a:picLocks noChangeAspect="1" noChangeArrowheads="1"/>
          </p:cNvPicPr>
          <p:nvPr/>
        </p:nvPicPr>
        <p:blipFill>
          <a:blip r:embed="rId5"/>
          <a:srcRect l="19196" t="72183" r="75358" b="18293"/>
          <a:stretch>
            <a:fillRect/>
          </a:stretch>
        </p:blipFill>
        <p:spPr bwMode="auto">
          <a:xfrm>
            <a:off x="642257" y="3247515"/>
            <a:ext cx="1328057" cy="1306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754326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6, вивчіть основні функції вуглеводів та ліпідів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6. Органічні речовини: вуглеводи та ліпіди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1165</Words>
  <Application>Microsoft Office PowerPoint</Application>
  <PresentationFormat>Экран (16:9)</PresentationFormat>
  <Paragraphs>160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Alegreya</vt:lpstr>
      <vt:lpstr>Verdana</vt:lpstr>
      <vt:lpstr>Wingdings</vt:lpstr>
      <vt:lpstr>Segoe Print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248</cp:revision>
  <dcterms:modified xsi:type="dcterms:W3CDTF">2026-03-14T20:03:26Z</dcterms:modified>
</cp:coreProperties>
</file>