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6"/>
  </p:notesMasterIdLst>
  <p:sldIdLst>
    <p:sldId id="310" r:id="rId2"/>
    <p:sldId id="320" r:id="rId3"/>
    <p:sldId id="343" r:id="rId4"/>
    <p:sldId id="344" r:id="rId5"/>
    <p:sldId id="345" r:id="rId6"/>
    <p:sldId id="346" r:id="rId7"/>
    <p:sldId id="347" r:id="rId8"/>
    <p:sldId id="348" r:id="rId9"/>
    <p:sldId id="349" r:id="rId10"/>
    <p:sldId id="350" r:id="rId11"/>
    <p:sldId id="351" r:id="rId12"/>
    <p:sldId id="306" r:id="rId13"/>
    <p:sldId id="307" r:id="rId14"/>
    <p:sldId id="319" r:id="rId15"/>
  </p:sldIdLst>
  <p:sldSz cx="9144000" cy="5143500" type="screen16x9"/>
  <p:notesSz cx="6858000" cy="9144000"/>
  <p:embeddedFontLst>
    <p:embeddedFont>
      <p:font typeface="Alegreya" charset="0"/>
      <p:regular r:id="rId17"/>
      <p:bold r:id="rId18"/>
      <p:italic r:id="rId19"/>
      <p:boldItalic r:id="rId20"/>
    </p:embeddedFont>
    <p:embeddedFont>
      <p:font typeface="Verdana" pitchFamily="34" charset="0"/>
      <p:regular r:id="rId21"/>
      <p:bold r:id="rId22"/>
      <p:italic r:id="rId23"/>
      <p:boldItalic r:id="rId24"/>
    </p:embeddedFont>
    <p:embeddedFont>
      <p:font typeface="Segoe Print" pitchFamily="2" charset="0"/>
      <p:regular r:id="rId25"/>
      <p:bold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747775"/>
          </p15:clr>
        </p15:guide>
        <p15:guide id="2" pos="2849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3FF7D"/>
    <a:srgbClr val="D6C7EF"/>
    <a:srgbClr val="F6D6E7"/>
    <a:srgbClr val="FFDDFF"/>
    <a:srgbClr val="FFCCFF"/>
    <a:srgbClr val="FFAFFF"/>
    <a:srgbClr val="C3DBF5"/>
    <a:srgbClr val="90BCEC"/>
    <a:srgbClr val="E7F8FF"/>
    <a:srgbClr val="EBF7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Помірний стиль 2 –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3554" autoAdjust="0"/>
  </p:normalViewPr>
  <p:slideViewPr>
    <p:cSldViewPr snapToGrid="0">
      <p:cViewPr>
        <p:scale>
          <a:sx n="70" d="100"/>
          <a:sy n="70" d="100"/>
        </p:scale>
        <p:origin x="-1810" y="-720"/>
      </p:cViewPr>
      <p:guideLst>
        <p:guide orient="horz" pos="1620"/>
        <p:guide pos="284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70912936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d9fd8831ea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2d9fd8831ea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d9fd8831ea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d9fd8831ea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xmlns="" val="23108342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>
            <a:endParaRPr/>
          </a:p>
        </p:txBody>
      </p:sp>
      <p:sp>
        <p:nvSpPr>
          <p:cNvPr id="29" name="Google Shape;29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9pPr>
          </a:lstStyle>
          <a:p>
            <a:endParaRPr/>
          </a:p>
        </p:txBody>
      </p:sp>
      <p:sp>
        <p:nvSpPr>
          <p:cNvPr id="33" name="Google Shape;33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>
            <a:endParaRPr/>
          </a:p>
        </p:txBody>
      </p:sp>
      <p:sp>
        <p:nvSpPr>
          <p:cNvPr id="42" name="Google Shape;42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9pPr>
          </a:lstStyle>
          <a:p>
            <a:r>
              <a:t>xx%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6" name="Google Shape;46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49" name="Google Shape;49;p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92450"/>
            <a:ext cx="1611475" cy="314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pic>
        <p:nvPicPr>
          <p:cNvPr id="7" name="Google Shape;7;p1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8231350" y="59950"/>
            <a:ext cx="866431" cy="3936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ระดับของโครงสร้างโปรตีนจากกรดอะมิโนที่ซับซ้อนของโมเลกุลโปรตีน  ภาพประกอบสต็อก - ดาวน์โหลดรูปภาพตอนนี้ - iStock"/>
          <p:cNvPicPr>
            <a:picLocks noChangeAspect="1" noChangeArrowheads="1"/>
          </p:cNvPicPr>
          <p:nvPr/>
        </p:nvPicPr>
        <p:blipFill>
          <a:blip r:embed="rId3"/>
          <a:srcRect t="25747"/>
          <a:stretch>
            <a:fillRect/>
          </a:stretch>
        </p:blipFill>
        <p:spPr bwMode="auto">
          <a:xfrm>
            <a:off x="3731265" y="2394857"/>
            <a:ext cx="5412736" cy="2748643"/>
          </a:xfrm>
          <a:prstGeom prst="rect">
            <a:avLst/>
          </a:prstGeom>
          <a:noFill/>
        </p:spPr>
      </p:pic>
      <p:pic>
        <p:nvPicPr>
          <p:cNvPr id="8" name="Google Shape;84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79792" y="461230"/>
            <a:ext cx="6850495" cy="716100"/>
          </a:xfrm>
          <a:prstGeom prst="roundRect">
            <a:avLst>
              <a:gd name="adj" fmla="val 25677"/>
            </a:avLst>
          </a:prstGeom>
          <a:noFill/>
          <a:ln>
            <a:noFill/>
          </a:ln>
        </p:spPr>
      </p:pic>
      <p:sp>
        <p:nvSpPr>
          <p:cNvPr id="87" name="Google Shape;87;p15"/>
          <p:cNvSpPr txBox="1"/>
          <p:nvPr/>
        </p:nvSpPr>
        <p:spPr>
          <a:xfrm>
            <a:off x="1628988" y="1236652"/>
            <a:ext cx="7123601" cy="10464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2800" dirty="0" smtClean="0">
                <a:solidFill>
                  <a:srgbClr val="0C77C3"/>
                </a:solidFill>
                <a:latin typeface="Alegreya" panose="020B0604020202020204" charset="0"/>
              </a:rPr>
              <a:t>§</a:t>
            </a:r>
            <a:r>
              <a:rPr lang="uk-UA" sz="2800" b="1" dirty="0" smtClean="0">
                <a:solidFill>
                  <a:srgbClr val="0C77C3"/>
                </a:solidFill>
                <a:latin typeface="Alegreya" panose="020B0604020202020204" charset="0"/>
              </a:rPr>
              <a:t>7</a:t>
            </a:r>
            <a:r>
              <a:rPr lang="uk-UA" sz="2800" b="1" dirty="0" smtClean="0">
                <a:solidFill>
                  <a:srgbClr val="0C77C3"/>
                </a:solidFill>
                <a:latin typeface="Alegreya" panose="020B0604020202020204" charset="0"/>
              </a:rPr>
              <a:t>. Білки: рівні структурної організації, основні властивості</a:t>
            </a:r>
            <a:endParaRPr lang="uk-UA" sz="28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pic>
        <p:nvPicPr>
          <p:cNvPr id="14" name="Google Shape;5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9250" y="3511147"/>
            <a:ext cx="714119" cy="70052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кутник 2"/>
          <p:cNvSpPr/>
          <p:nvPr/>
        </p:nvSpPr>
        <p:spPr>
          <a:xfrm>
            <a:off x="696674" y="3474175"/>
            <a:ext cx="328056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1800" dirty="0" smtClean="0">
                <a:latin typeface="+mn-lt"/>
              </a:rPr>
              <a:t>Чому будову білків порівнюють з будовою слів, а амінокислоти – з буквами абетки</a:t>
            </a:r>
            <a:r>
              <a:rPr lang="uk-UA" sz="1800" dirty="0" smtClean="0">
                <a:latin typeface="+mn-lt"/>
              </a:rPr>
              <a:t>?</a:t>
            </a:r>
            <a:endParaRPr lang="uk-UA" sz="2400" dirty="0">
              <a:latin typeface="+mn-lt"/>
              <a:ea typeface="Verdana" pitchFamily="34" charset="0"/>
            </a:endParaRPr>
          </a:p>
        </p:txBody>
      </p:sp>
      <p:sp>
        <p:nvSpPr>
          <p:cNvPr id="9" name="Google Shape;86;p15"/>
          <p:cNvSpPr txBox="1"/>
          <p:nvPr/>
        </p:nvSpPr>
        <p:spPr>
          <a:xfrm>
            <a:off x="1668975" y="438697"/>
            <a:ext cx="6405139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/>
            <a:r>
              <a:rPr lang="ru-RU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 1. ХІМІЧНИЙ СКЛАД КЛІТИНИ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C:\Users\Вчитель\OneDrive\Pictures\Знімки екрана\Знімок екрана (7)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701" t="41165" r="62690" b="24784"/>
          <a:stretch/>
        </p:blipFill>
        <p:spPr bwMode="auto">
          <a:xfrm>
            <a:off x="13648" y="461230"/>
            <a:ext cx="1561144" cy="1450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74434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кутник 17"/>
          <p:cNvSpPr/>
          <p:nvPr/>
        </p:nvSpPr>
        <p:spPr>
          <a:xfrm>
            <a:off x="3957757" y="1082588"/>
            <a:ext cx="4772586" cy="830997"/>
          </a:xfrm>
          <a:prstGeom prst="rect">
            <a:avLst/>
          </a:prstGeom>
          <a:solidFill>
            <a:srgbClr val="D6C7EF"/>
          </a:solidFill>
          <a:ln w="28575">
            <a:solidFill>
              <a:srgbClr val="D6C7EF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b="1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Білки</a:t>
            </a:r>
            <a:r>
              <a:rPr lang="uk-UA" sz="16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 – це високомолекулярні </a:t>
            </a:r>
            <a:r>
              <a:rPr lang="uk-UA" sz="16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біополімери</a:t>
            </a:r>
            <a:r>
              <a:rPr lang="uk-UA" sz="16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, мономерами яких є залишки </a:t>
            </a:r>
            <a:r>
              <a:rPr lang="uk-UA" sz="16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амінокислот</a:t>
            </a:r>
            <a:endParaRPr lang="uk-UA" sz="160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7" name="Google Shape;98;p16">
            <a:extLst>
              <a:ext uri="{FF2B5EF4-FFF2-40B4-BE49-F238E27FC236}">
                <a16:creationId xmlns="" xmlns:a16="http://schemas.microsoft.com/office/drawing/2014/main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7. Білки: рівні структурної організації, основні властивості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516800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2" name="Прямокутник 21"/>
          <p:cNvSpPr/>
          <p:nvPr/>
        </p:nvSpPr>
        <p:spPr>
          <a:xfrm>
            <a:off x="153221" y="1072639"/>
            <a:ext cx="3645893" cy="830997"/>
          </a:xfrm>
          <a:prstGeom prst="rect">
            <a:avLst/>
          </a:prstGeom>
          <a:solidFill>
            <a:srgbClr val="F3FF7D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smtClean="0">
                <a:latin typeface="Verdana" pitchFamily="34" charset="0"/>
                <a:ea typeface="Verdana" pitchFamily="34" charset="0"/>
              </a:rPr>
              <a:t>У тваринній клітині 40–50 % білка від сухої </a:t>
            </a:r>
            <a:r>
              <a:rPr lang="uk-UA" sz="1600" smtClean="0">
                <a:latin typeface="Verdana" pitchFamily="34" charset="0"/>
                <a:ea typeface="Verdana" pitchFamily="34" charset="0"/>
              </a:rPr>
              <a:t>маси</a:t>
            </a:r>
            <a:r>
              <a:rPr lang="uk-UA" sz="1600" smtClean="0">
                <a:latin typeface="Verdana" pitchFamily="34" charset="0"/>
                <a:ea typeface="Verdana" pitchFamily="34" charset="0"/>
              </a:rPr>
              <a:t>, а в рослинній клітині – </a:t>
            </a:r>
            <a:r>
              <a:rPr lang="uk-UA" sz="1600" smtClean="0">
                <a:latin typeface="Verdana" pitchFamily="34" charset="0"/>
                <a:ea typeface="Verdana" pitchFamily="34" charset="0"/>
              </a:rPr>
              <a:t>до 20–35 %</a:t>
            </a:r>
            <a:endParaRPr lang="uk-UA" sz="1600" b="1" u="sng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2054" name="AutoShape 6" descr="наука клипарт микроскоп пробирки и колбы с жидкостями зеленое растение PNG  , микроскоп лаборатория клипарт, оборудование научной лаборатории, клипарт  химическая лаборатория PNG рисунок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" name="Google Shape;99;p16"/>
          <p:cNvSpPr txBox="1"/>
          <p:nvPr/>
        </p:nvSpPr>
        <p:spPr>
          <a:xfrm>
            <a:off x="1086134" y="504019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 </a:t>
            </a:r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Будова білків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12" name="Прямокутник 21"/>
          <p:cNvSpPr/>
          <p:nvPr/>
        </p:nvSpPr>
        <p:spPr>
          <a:xfrm>
            <a:off x="109676" y="3837608"/>
            <a:ext cx="5191667" cy="1077218"/>
          </a:xfrm>
          <a:prstGeom prst="rect">
            <a:avLst/>
          </a:prstGeom>
          <a:solidFill>
            <a:srgbClr val="F3FF7D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Амінокислоти</a:t>
            </a: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 – органічні сполуки, що містять аміногрупу </a:t>
            </a: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(–NH2) з лужними властивостями та </a:t>
            </a:r>
            <a:r>
              <a:rPr lang="uk-UA" sz="1600" dirty="0" err="1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карбоксильну</a:t>
            </a: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 групу (–СООН) з кислотними </a:t>
            </a: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властивостями</a:t>
            </a:r>
            <a:endParaRPr lang="uk-UA" sz="1600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96979" y="2068286"/>
            <a:ext cx="2305943" cy="1725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Прямокутник 17"/>
          <p:cNvSpPr/>
          <p:nvPr/>
        </p:nvSpPr>
        <p:spPr>
          <a:xfrm>
            <a:off x="3968640" y="2236468"/>
            <a:ext cx="3509844" cy="338554"/>
          </a:xfrm>
          <a:prstGeom prst="rect">
            <a:avLst/>
          </a:prstGeom>
          <a:solidFill>
            <a:srgbClr val="D6C7EF"/>
          </a:solidFill>
          <a:ln w="28575">
            <a:solidFill>
              <a:srgbClr val="D6C7EF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Відомо понад 600 амінокислот</a:t>
            </a:r>
            <a:endParaRPr lang="uk-UA" sz="16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028" name="AutoShape 4" descr="Молодий хімік: векторна графіка, зображення, Молодий хімік малюнки | 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030" name="Picture 6" descr="Совет Молодых Ученых — КазНИИЗиКР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08609" y="2579913"/>
            <a:ext cx="4303251" cy="27540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90824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кутник 17"/>
          <p:cNvSpPr/>
          <p:nvPr/>
        </p:nvSpPr>
        <p:spPr>
          <a:xfrm>
            <a:off x="391886" y="1006386"/>
            <a:ext cx="8338457" cy="584775"/>
          </a:xfrm>
          <a:prstGeom prst="rect">
            <a:avLst/>
          </a:prstGeom>
          <a:solidFill>
            <a:srgbClr val="D6C7EF"/>
          </a:solidFill>
          <a:ln w="28575">
            <a:solidFill>
              <a:srgbClr val="D6C7EF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solidFill>
                  <a:schemeClr val="tx1"/>
                </a:solidFill>
              </a:rPr>
              <a:t>До складу білків зазвичай входить 20 так званих стандартних, або </a:t>
            </a:r>
            <a:r>
              <a:rPr lang="uk-UA" sz="1600" dirty="0" smtClean="0">
                <a:solidFill>
                  <a:schemeClr val="tx1"/>
                </a:solidFill>
              </a:rPr>
              <a:t>протеїногенних, амінокислот, які кодуються генетичним кодом</a:t>
            </a:r>
            <a:endParaRPr lang="uk-UA" sz="1600" b="1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7" name="Google Shape;98;p16">
            <a:extLst>
              <a:ext uri="{FF2B5EF4-FFF2-40B4-BE49-F238E27FC236}">
                <a16:creationId xmlns="" xmlns:a16="http://schemas.microsoft.com/office/drawing/2014/main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7. Білки: рівні структурної організації, основні властивості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516800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054" name="AutoShape 6" descr="наука клипарт микроскоп пробирки и колбы с жидкостями зеленое растение PNG  , микроскоп лаборатория клипарт, оборудование научной лаборатории, клипарт  химическая лаборатория PNG рисунок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" name="Google Shape;99;p16"/>
          <p:cNvSpPr txBox="1"/>
          <p:nvPr/>
        </p:nvSpPr>
        <p:spPr>
          <a:xfrm>
            <a:off x="1086134" y="504019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 </a:t>
            </a:r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Будова білків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1028" name="AutoShape 4" descr="Молодий хімік: векторна графіка, зображення, Молодий хімік малюнки | 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55298" name="Picture 2" descr="C:\Users\Asus10\Pictures\Screenshots\Знімок екрана (22).png"/>
          <p:cNvPicPr>
            <a:picLocks noChangeAspect="1" noChangeArrowheads="1"/>
          </p:cNvPicPr>
          <p:nvPr/>
        </p:nvPicPr>
        <p:blipFill>
          <a:blip r:embed="rId3"/>
          <a:srcRect l="26875" t="37897" r="26071" b="20675"/>
          <a:stretch>
            <a:fillRect/>
          </a:stretch>
        </p:blipFill>
        <p:spPr bwMode="auto">
          <a:xfrm>
            <a:off x="1251844" y="1741714"/>
            <a:ext cx="6836229" cy="338568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90824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C:\Users\Asus10\Downloads\20260314_20535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882" y="2557235"/>
            <a:ext cx="3918857" cy="2612571"/>
          </a:xfrm>
          <a:prstGeom prst="rect">
            <a:avLst/>
          </a:prstGeom>
          <a:noFill/>
        </p:spPr>
      </p:pic>
      <p:sp>
        <p:nvSpPr>
          <p:cNvPr id="18" name="Прямокутник 17"/>
          <p:cNvSpPr/>
          <p:nvPr/>
        </p:nvSpPr>
        <p:spPr>
          <a:xfrm>
            <a:off x="391886" y="1006386"/>
            <a:ext cx="2253343" cy="338554"/>
          </a:xfrm>
          <a:prstGeom prst="rect">
            <a:avLst/>
          </a:prstGeom>
          <a:solidFill>
            <a:srgbClr val="D6C7EF"/>
          </a:solidFill>
          <a:ln w="28575">
            <a:solidFill>
              <a:srgbClr val="D6C7EF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Амінокислоти:</a:t>
            </a:r>
            <a:endParaRPr lang="uk-UA" sz="1600" b="1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7" name="Google Shape;98;p16">
            <a:extLst>
              <a:ext uri="{FF2B5EF4-FFF2-40B4-BE49-F238E27FC236}">
                <a16:creationId xmlns="" xmlns:a16="http://schemas.microsoft.com/office/drawing/2014/main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7. Білки: рівні структурної організації, основні властивості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516800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054" name="AutoShape 6" descr="наука клипарт микроскоп пробирки и колбы с жидкостями зеленое растение PNG  , микроскоп лаборатория клипарт, оборудование научной лаборатории, клипарт  химическая лаборатория PNG рисунок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" name="Google Shape;99;p16"/>
          <p:cNvSpPr txBox="1"/>
          <p:nvPr/>
        </p:nvSpPr>
        <p:spPr>
          <a:xfrm>
            <a:off x="1086134" y="504019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 </a:t>
            </a:r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Будова білків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1028" name="AutoShape 4" descr="Молодий хімік: векторна графіка, зображення, Молодий хімік малюнки | 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9" name="Прямокутник 17"/>
          <p:cNvSpPr/>
          <p:nvPr/>
        </p:nvSpPr>
        <p:spPr>
          <a:xfrm>
            <a:off x="4967061" y="1091722"/>
            <a:ext cx="2719625" cy="400110"/>
          </a:xfrm>
          <a:prstGeom prst="rect">
            <a:avLst/>
          </a:prstGeom>
          <a:solidFill>
            <a:srgbClr val="EBF7FF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2000" b="1" dirty="0" smtClean="0">
                <a:solidFill>
                  <a:srgbClr val="008896"/>
                </a:solidFill>
                <a:latin typeface="Verdana" pitchFamily="34" charset="0"/>
                <a:ea typeface="Verdana" pitchFamily="34" charset="0"/>
              </a:rPr>
              <a:t>ЦІКАВО ЗНАТИ!</a:t>
            </a:r>
            <a:endParaRPr lang="uk-UA" sz="2000" b="1" dirty="0">
              <a:solidFill>
                <a:srgbClr val="008896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1" name="Прямокутник 21"/>
          <p:cNvSpPr/>
          <p:nvPr/>
        </p:nvSpPr>
        <p:spPr>
          <a:xfrm>
            <a:off x="3483438" y="1675109"/>
            <a:ext cx="5453744" cy="1323439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latin typeface="Segoe Print" pitchFamily="2" charset="0"/>
              </a:rPr>
              <a:t>Назви деяких амінокислот походять від джерела, з якого їх уперше було виділено, або від їхніх властивостей. Наприклад, аспарагін уперше виявлено в аспарагусі, а гліцин названо через солодкий смак (від </a:t>
            </a:r>
            <a:r>
              <a:rPr lang="uk-UA" sz="1600" dirty="0" err="1" smtClean="0">
                <a:latin typeface="Segoe Print" pitchFamily="2" charset="0"/>
              </a:rPr>
              <a:t>грец</a:t>
            </a:r>
            <a:r>
              <a:rPr lang="uk-UA" sz="1600" dirty="0" smtClean="0">
                <a:latin typeface="Segoe Print" pitchFamily="2" charset="0"/>
              </a:rPr>
              <a:t>. </a:t>
            </a:r>
            <a:r>
              <a:rPr lang="uk-UA" sz="1600" dirty="0" err="1" smtClean="0">
                <a:latin typeface="Segoe Print" pitchFamily="2" charset="0"/>
              </a:rPr>
              <a:t>глікос</a:t>
            </a:r>
            <a:r>
              <a:rPr lang="uk-UA" sz="1600" dirty="0" smtClean="0">
                <a:latin typeface="Segoe Print" pitchFamily="2" charset="0"/>
              </a:rPr>
              <a:t> – солодкий)</a:t>
            </a:r>
            <a:endParaRPr lang="uk-UA" sz="1600" dirty="0">
              <a:solidFill>
                <a:schemeClr val="tx1"/>
              </a:solidFill>
              <a:latin typeface="Segoe Print" pitchFamily="2" charset="0"/>
              <a:ea typeface="Verdana" pitchFamily="34" charset="0"/>
            </a:endParaRPr>
          </a:p>
        </p:txBody>
      </p:sp>
      <p:sp>
        <p:nvSpPr>
          <p:cNvPr id="12" name="Прямокутник 21"/>
          <p:cNvSpPr/>
          <p:nvPr/>
        </p:nvSpPr>
        <p:spPr>
          <a:xfrm>
            <a:off x="283851" y="1616924"/>
            <a:ext cx="1838864" cy="338554"/>
          </a:xfrm>
          <a:prstGeom prst="rect">
            <a:avLst/>
          </a:prstGeom>
          <a:solidFill>
            <a:srgbClr val="F3FF7D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tx2">
                  <a:lumMod val="10000"/>
                </a:schemeClr>
              </a:buClr>
              <a:buSzPct val="120000"/>
              <a:buFont typeface="Wingdings" pitchFamily="2" charset="2"/>
              <a:buChar char="ü"/>
            </a:pP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 </a:t>
            </a: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замінні</a:t>
            </a:r>
            <a:endParaRPr lang="uk-UA" sz="16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3" name="Прямокутник 21"/>
          <p:cNvSpPr/>
          <p:nvPr/>
        </p:nvSpPr>
        <p:spPr>
          <a:xfrm>
            <a:off x="294736" y="2106781"/>
            <a:ext cx="1838864" cy="338554"/>
          </a:xfrm>
          <a:prstGeom prst="rect">
            <a:avLst/>
          </a:prstGeom>
          <a:solidFill>
            <a:srgbClr val="F3FF7D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tx2">
                  <a:lumMod val="10000"/>
                </a:schemeClr>
              </a:buClr>
              <a:buSzPct val="120000"/>
              <a:buFont typeface="Wingdings" pitchFamily="2" charset="2"/>
              <a:buChar char="ü"/>
            </a:pP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 </a:t>
            </a: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незамінні</a:t>
            </a:r>
            <a:endParaRPr lang="uk-UA" sz="16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4" name="Прямокутник 17"/>
          <p:cNvSpPr/>
          <p:nvPr/>
        </p:nvSpPr>
        <p:spPr>
          <a:xfrm>
            <a:off x="4463148" y="3499214"/>
            <a:ext cx="3559628" cy="830997"/>
          </a:xfrm>
          <a:prstGeom prst="rect">
            <a:avLst/>
          </a:prstGeom>
          <a:solidFill>
            <a:srgbClr val="D6C7EF"/>
          </a:solidFill>
          <a:ln w="28575">
            <a:solidFill>
              <a:srgbClr val="D6C7EF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Білки, які містять всі незамінні амінокислоти називаються повноцінними</a:t>
            </a:r>
            <a:endParaRPr lang="uk-UA" sz="1600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824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1518" y="3172031"/>
            <a:ext cx="8469086" cy="1947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Прямокутник 17"/>
          <p:cNvSpPr/>
          <p:nvPr/>
        </p:nvSpPr>
        <p:spPr>
          <a:xfrm>
            <a:off x="1643745" y="2802529"/>
            <a:ext cx="4800597" cy="584775"/>
          </a:xfrm>
          <a:prstGeom prst="rect">
            <a:avLst/>
          </a:prstGeom>
          <a:solidFill>
            <a:srgbClr val="D6C7EF"/>
          </a:solidFill>
          <a:ln w="28575">
            <a:solidFill>
              <a:srgbClr val="D6C7EF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Залишки амінокислот у складі білків з’єднані між собою </a:t>
            </a: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пептид</a:t>
            </a:r>
            <a:r>
              <a:rPr lang="ru-RU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ними зв’язками</a:t>
            </a:r>
            <a:endParaRPr lang="uk-UA" sz="1600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7" name="Google Shape;98;p16">
            <a:extLst>
              <a:ext uri="{FF2B5EF4-FFF2-40B4-BE49-F238E27FC236}">
                <a16:creationId xmlns="" xmlns:a16="http://schemas.microsoft.com/office/drawing/2014/main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7. Білки: рівні структурної організації, основні властивості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516800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054" name="AutoShape 6" descr="наука клипарт микроскоп пробирки и колбы с жидкостями зеленое растение PNG  , микроскоп лаборатория клипарт, оборудование научной лаборатории, клипарт  химическая лаборатория PNG рисунок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" name="Google Shape;99;p16"/>
          <p:cNvSpPr txBox="1"/>
          <p:nvPr/>
        </p:nvSpPr>
        <p:spPr>
          <a:xfrm>
            <a:off x="1086134" y="504019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 </a:t>
            </a:r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Будова білків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1028" name="AutoShape 4" descr="Молодий хімік: векторна графіка, зображення, Молодий хімік малюнки | 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9" name="Прямокутник 17"/>
          <p:cNvSpPr/>
          <p:nvPr/>
        </p:nvSpPr>
        <p:spPr>
          <a:xfrm>
            <a:off x="525690" y="721608"/>
            <a:ext cx="2719625" cy="400110"/>
          </a:xfrm>
          <a:prstGeom prst="rect">
            <a:avLst/>
          </a:prstGeom>
          <a:solidFill>
            <a:srgbClr val="EBF7FF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2000" b="1" dirty="0" smtClean="0">
                <a:solidFill>
                  <a:srgbClr val="008896"/>
                </a:solidFill>
                <a:latin typeface="Verdana" pitchFamily="34" charset="0"/>
                <a:ea typeface="Verdana" pitchFamily="34" charset="0"/>
              </a:rPr>
              <a:t>ЦІКАВО ЗНАТИ!</a:t>
            </a:r>
            <a:endParaRPr lang="uk-UA" sz="2000" b="1" dirty="0">
              <a:solidFill>
                <a:srgbClr val="008896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1" name="Прямокутник 21"/>
          <p:cNvSpPr/>
          <p:nvPr/>
        </p:nvSpPr>
        <p:spPr>
          <a:xfrm>
            <a:off x="163284" y="1250566"/>
            <a:ext cx="8567068" cy="1323439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latin typeface="Segoe Print" pitchFamily="2" charset="0"/>
              </a:rPr>
              <a:t>Основним джерелом білків для людини є м’ясо та інші частини тіла тварин, а також молоко, яйця птахів та ікра риб. Серед продуктів рослинництва велику </a:t>
            </a:r>
            <a:r>
              <a:rPr lang="uk-UA" sz="1600" dirty="0" smtClean="0">
                <a:latin typeface="Segoe Print" pitchFamily="2" charset="0"/>
              </a:rPr>
              <a:t>кількість білка мають зернобобові: соя, квасоля, боби тощо. Вміст білка </a:t>
            </a:r>
            <a:r>
              <a:rPr lang="uk-UA" sz="1600" dirty="0" smtClean="0">
                <a:latin typeface="Segoe Print" pitchFamily="2" charset="0"/>
              </a:rPr>
              <a:t>глютену в зернах злакових культур є основним критерієм визначення якості борошна</a:t>
            </a:r>
            <a:endParaRPr lang="uk-UA" sz="1600" dirty="0">
              <a:solidFill>
                <a:schemeClr val="tx1"/>
              </a:solidFill>
              <a:latin typeface="Segoe Print" pitchFamily="2" charset="0"/>
              <a:ea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824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6" name="Picture 4" descr="Woman Study Vegetables Concept Young Girl: стоковая векторная графика (без  лицензионных платежей), 2338770879 | Shutterstock"/>
          <p:cNvPicPr>
            <a:picLocks noChangeAspect="1" noChangeArrowheads="1"/>
          </p:cNvPicPr>
          <p:nvPr/>
        </p:nvPicPr>
        <p:blipFill>
          <a:blip r:embed="rId3"/>
          <a:srcRect b="6718"/>
          <a:stretch>
            <a:fillRect/>
          </a:stretch>
        </p:blipFill>
        <p:spPr bwMode="auto">
          <a:xfrm>
            <a:off x="4972050" y="1115332"/>
            <a:ext cx="4171950" cy="2487839"/>
          </a:xfrm>
          <a:prstGeom prst="rect">
            <a:avLst/>
          </a:prstGeom>
          <a:noFill/>
        </p:spPr>
      </p:pic>
      <p:sp>
        <p:nvSpPr>
          <p:cNvPr id="18" name="Прямокутник 17"/>
          <p:cNvSpPr/>
          <p:nvPr/>
        </p:nvSpPr>
        <p:spPr>
          <a:xfrm>
            <a:off x="163288" y="1082586"/>
            <a:ext cx="4800597" cy="584775"/>
          </a:xfrm>
          <a:prstGeom prst="rect">
            <a:avLst/>
          </a:prstGeom>
          <a:solidFill>
            <a:srgbClr val="D6C7EF"/>
          </a:solidFill>
          <a:ln w="28575">
            <a:solidFill>
              <a:srgbClr val="D6C7EF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Певне </a:t>
            </a:r>
            <a:r>
              <a:rPr lang="uk-UA" sz="16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просторове </a:t>
            </a:r>
            <a:r>
              <a:rPr lang="uk-UA" sz="16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розташування</a:t>
            </a:r>
            <a:r>
              <a:rPr lang="uk-UA" sz="16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 атомів у складі молекули називають </a:t>
            </a:r>
            <a:r>
              <a:rPr lang="uk-UA" sz="16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конформацією</a:t>
            </a:r>
            <a:endParaRPr lang="uk-UA" sz="1600" u="sng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7" name="Google Shape;98;p16">
            <a:extLst>
              <a:ext uri="{FF2B5EF4-FFF2-40B4-BE49-F238E27FC236}">
                <a16:creationId xmlns="" xmlns:a16="http://schemas.microsoft.com/office/drawing/2014/main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7. Білки: рівні структурної організації, основні властивості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516800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054" name="AutoShape 6" descr="наука клипарт микроскоп пробирки и колбы с жидкостями зеленое растение PNG  , микроскоп лаборатория клипарт, оборудование научной лаборатории, клипарт  химическая лаборатория PNG рисунок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" name="Google Shape;99;p16"/>
          <p:cNvSpPr txBox="1"/>
          <p:nvPr/>
        </p:nvSpPr>
        <p:spPr>
          <a:xfrm>
            <a:off x="1086134" y="504019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 </a:t>
            </a:r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Рівні просторової структури</a:t>
            </a:r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 білків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1028" name="AutoShape 4" descr="Молодий хімік: векторна графіка, зображення, Молодий хімік малюнки | 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2" name="Прямокутник 17"/>
          <p:cNvSpPr/>
          <p:nvPr/>
        </p:nvSpPr>
        <p:spPr>
          <a:xfrm>
            <a:off x="283026" y="1997012"/>
            <a:ext cx="2982685" cy="338554"/>
          </a:xfrm>
          <a:prstGeom prst="rect">
            <a:avLst/>
          </a:prstGeom>
          <a:solidFill>
            <a:srgbClr val="D6C7EF"/>
          </a:solidFill>
          <a:ln w="28575">
            <a:solidFill>
              <a:srgbClr val="D6C7EF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Рівні структури білків</a:t>
            </a:r>
            <a:endParaRPr lang="uk-UA" sz="1600" b="1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3" name="Прямокутник 21"/>
          <p:cNvSpPr/>
          <p:nvPr/>
        </p:nvSpPr>
        <p:spPr>
          <a:xfrm>
            <a:off x="283851" y="2607550"/>
            <a:ext cx="2067464" cy="338554"/>
          </a:xfrm>
          <a:prstGeom prst="rect">
            <a:avLst/>
          </a:prstGeom>
          <a:solidFill>
            <a:srgbClr val="F3FF7D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tx2">
                  <a:lumMod val="10000"/>
                </a:schemeClr>
              </a:buClr>
              <a:buSzPct val="120000"/>
              <a:buFont typeface="Wingdings" pitchFamily="2" charset="2"/>
              <a:buChar char="ü"/>
            </a:pP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 </a:t>
            </a:r>
            <a:r>
              <a:rPr lang="uk-UA" sz="1600" b="1" u="sng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первинний</a:t>
            </a:r>
            <a:endParaRPr lang="uk-UA" sz="1600" b="1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4" name="Прямокутник 21"/>
          <p:cNvSpPr/>
          <p:nvPr/>
        </p:nvSpPr>
        <p:spPr>
          <a:xfrm>
            <a:off x="294736" y="3097407"/>
            <a:ext cx="2067464" cy="338554"/>
          </a:xfrm>
          <a:prstGeom prst="rect">
            <a:avLst/>
          </a:prstGeom>
          <a:solidFill>
            <a:srgbClr val="F3FF7D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tx2">
                  <a:lumMod val="10000"/>
                </a:schemeClr>
              </a:buClr>
              <a:buSzPct val="120000"/>
              <a:buFont typeface="Wingdings" pitchFamily="2" charset="2"/>
              <a:buChar char="ü"/>
            </a:pP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 </a:t>
            </a: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вторинний</a:t>
            </a:r>
            <a:endParaRPr lang="uk-UA" sz="16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5" name="Прямокутник 21"/>
          <p:cNvSpPr/>
          <p:nvPr/>
        </p:nvSpPr>
        <p:spPr>
          <a:xfrm>
            <a:off x="272965" y="3598150"/>
            <a:ext cx="2067464" cy="338554"/>
          </a:xfrm>
          <a:prstGeom prst="rect">
            <a:avLst/>
          </a:prstGeom>
          <a:solidFill>
            <a:srgbClr val="F3FF7D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tx2">
                  <a:lumMod val="10000"/>
                </a:schemeClr>
              </a:buClr>
              <a:buSzPct val="120000"/>
              <a:buFont typeface="Wingdings" pitchFamily="2" charset="2"/>
              <a:buChar char="ü"/>
            </a:pP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 </a:t>
            </a: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третинний</a:t>
            </a:r>
            <a:endParaRPr lang="uk-UA" sz="16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6" name="Прямокутник 21"/>
          <p:cNvSpPr/>
          <p:nvPr/>
        </p:nvSpPr>
        <p:spPr>
          <a:xfrm>
            <a:off x="283850" y="4088007"/>
            <a:ext cx="2067464" cy="338554"/>
          </a:xfrm>
          <a:prstGeom prst="rect">
            <a:avLst/>
          </a:prstGeom>
          <a:solidFill>
            <a:srgbClr val="F3FF7D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tx2">
                  <a:lumMod val="10000"/>
                </a:schemeClr>
              </a:buClr>
              <a:buSzPct val="120000"/>
              <a:buFont typeface="Wingdings" pitchFamily="2" charset="2"/>
              <a:buChar char="ü"/>
            </a:pP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 </a:t>
            </a: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четвертинний</a:t>
            </a:r>
            <a:endParaRPr lang="uk-UA" sz="16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9" name="Прямокутник 21"/>
          <p:cNvSpPr/>
          <p:nvPr/>
        </p:nvSpPr>
        <p:spPr>
          <a:xfrm>
            <a:off x="2569850" y="2596664"/>
            <a:ext cx="2328722" cy="1815882"/>
          </a:xfrm>
          <a:prstGeom prst="rect">
            <a:avLst/>
          </a:prstGeom>
          <a:solidFill>
            <a:srgbClr val="F3FF7D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buClr>
                <a:schemeClr val="tx2">
                  <a:lumMod val="10000"/>
                </a:schemeClr>
              </a:buClr>
              <a:buSzPct val="120000"/>
            </a:pP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Визначається певною послідовністю амінокислотних залишків з’єднаних за допомогою пептидних зв’язків</a:t>
            </a:r>
            <a:endParaRPr lang="uk-UA" sz="16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pic>
        <p:nvPicPr>
          <p:cNvPr id="59394" name="Picture 2" descr="Білки. Структурна організація білків - Біологія. З поглибленим вивченням  біології. 9 клас. Задорожний"/>
          <p:cNvPicPr>
            <a:picLocks noChangeAspect="1" noChangeArrowheads="1"/>
          </p:cNvPicPr>
          <p:nvPr/>
        </p:nvPicPr>
        <p:blipFill>
          <a:blip r:embed="rId4"/>
          <a:srcRect l="21345" t="-1062" r="21011" b="89956"/>
          <a:stretch>
            <a:fillRect/>
          </a:stretch>
        </p:blipFill>
        <p:spPr bwMode="auto">
          <a:xfrm>
            <a:off x="5192468" y="4027715"/>
            <a:ext cx="3145990" cy="533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90824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6" name="Picture 4" descr="Stock vektor „Woman Study Vegetables Concept Young Girl“ (bez autorských  poplatků) 2338770879 | Shutterstock"/>
          <p:cNvPicPr>
            <a:picLocks noChangeAspect="1" noChangeArrowheads="1"/>
          </p:cNvPicPr>
          <p:nvPr/>
        </p:nvPicPr>
        <p:blipFill>
          <a:blip r:embed="rId3"/>
          <a:srcRect b="10799"/>
          <a:stretch>
            <a:fillRect/>
          </a:stretch>
        </p:blipFill>
        <p:spPr bwMode="auto">
          <a:xfrm>
            <a:off x="5279571" y="2318040"/>
            <a:ext cx="3864429" cy="2188633"/>
          </a:xfrm>
          <a:prstGeom prst="rect">
            <a:avLst/>
          </a:prstGeom>
          <a:noFill/>
        </p:spPr>
      </p:pic>
      <p:sp>
        <p:nvSpPr>
          <p:cNvPr id="18" name="Прямокутник 17"/>
          <p:cNvSpPr/>
          <p:nvPr/>
        </p:nvSpPr>
        <p:spPr>
          <a:xfrm>
            <a:off x="163287" y="1158788"/>
            <a:ext cx="8577941" cy="584775"/>
          </a:xfrm>
          <a:prstGeom prst="rect">
            <a:avLst/>
          </a:prstGeom>
          <a:solidFill>
            <a:srgbClr val="D6C7EF"/>
          </a:solidFill>
          <a:ln w="28575">
            <a:solidFill>
              <a:srgbClr val="D6C7EF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Молекула скручується в спіраль завдяки водневим зв’язкам, які виникають між атомами Н і О пептидних груп різних витків</a:t>
            </a:r>
            <a:endParaRPr lang="uk-UA" sz="1600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7" name="Google Shape;98;p16">
            <a:extLst>
              <a:ext uri="{FF2B5EF4-FFF2-40B4-BE49-F238E27FC236}">
                <a16:creationId xmlns="" xmlns:a16="http://schemas.microsoft.com/office/drawing/2014/main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7. Білки: рівні структурної організації, основні властивості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516800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054" name="AutoShape 6" descr="наука клипарт микроскоп пробирки и колбы с жидкостями зеленое растение PNG  , микроскоп лаборатория клипарт, оборудование научной лаборатории, клипарт  химическая лаборатория PNG рисунок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" name="Google Shape;99;p16"/>
          <p:cNvSpPr txBox="1"/>
          <p:nvPr/>
        </p:nvSpPr>
        <p:spPr>
          <a:xfrm>
            <a:off x="1086134" y="504019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 </a:t>
            </a:r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Рівні просторової структури</a:t>
            </a:r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 білків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1028" name="AutoShape 4" descr="Молодий хімік: векторна графіка, зображення, Молодий хімік малюнки | 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2" name="Прямокутник 17"/>
          <p:cNvSpPr/>
          <p:nvPr/>
        </p:nvSpPr>
        <p:spPr>
          <a:xfrm>
            <a:off x="283026" y="1997012"/>
            <a:ext cx="2982685" cy="338554"/>
          </a:xfrm>
          <a:prstGeom prst="rect">
            <a:avLst/>
          </a:prstGeom>
          <a:solidFill>
            <a:srgbClr val="D6C7EF"/>
          </a:solidFill>
          <a:ln w="28575">
            <a:solidFill>
              <a:srgbClr val="D6C7EF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Рівні структури білків</a:t>
            </a:r>
            <a:endParaRPr lang="uk-UA" sz="1600" b="1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3" name="Прямокутник 21"/>
          <p:cNvSpPr/>
          <p:nvPr/>
        </p:nvSpPr>
        <p:spPr>
          <a:xfrm>
            <a:off x="283851" y="2607550"/>
            <a:ext cx="2067464" cy="338554"/>
          </a:xfrm>
          <a:prstGeom prst="rect">
            <a:avLst/>
          </a:prstGeom>
          <a:solidFill>
            <a:srgbClr val="F3FF7D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tx2">
                  <a:lumMod val="10000"/>
                </a:schemeClr>
              </a:buClr>
              <a:buSzPct val="120000"/>
              <a:buFont typeface="Wingdings" pitchFamily="2" charset="2"/>
              <a:buChar char="ü"/>
            </a:pP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 </a:t>
            </a: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первинний</a:t>
            </a:r>
            <a:endParaRPr lang="uk-UA" sz="16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4" name="Прямокутник 21"/>
          <p:cNvSpPr/>
          <p:nvPr/>
        </p:nvSpPr>
        <p:spPr>
          <a:xfrm>
            <a:off x="294736" y="3097407"/>
            <a:ext cx="2067464" cy="338554"/>
          </a:xfrm>
          <a:prstGeom prst="rect">
            <a:avLst/>
          </a:prstGeom>
          <a:solidFill>
            <a:srgbClr val="F3FF7D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tx2">
                  <a:lumMod val="10000"/>
                </a:schemeClr>
              </a:buClr>
              <a:buSzPct val="120000"/>
              <a:buFont typeface="Wingdings" pitchFamily="2" charset="2"/>
              <a:buChar char="ü"/>
            </a:pP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 </a:t>
            </a:r>
            <a:r>
              <a:rPr lang="uk-UA" sz="1600" b="1" u="sng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вторинний</a:t>
            </a:r>
            <a:endParaRPr lang="uk-UA" sz="1600" b="1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5" name="Прямокутник 21"/>
          <p:cNvSpPr/>
          <p:nvPr/>
        </p:nvSpPr>
        <p:spPr>
          <a:xfrm>
            <a:off x="272965" y="3598150"/>
            <a:ext cx="2067464" cy="338554"/>
          </a:xfrm>
          <a:prstGeom prst="rect">
            <a:avLst/>
          </a:prstGeom>
          <a:solidFill>
            <a:srgbClr val="F3FF7D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tx2">
                  <a:lumMod val="10000"/>
                </a:schemeClr>
              </a:buClr>
              <a:buSzPct val="120000"/>
              <a:buFont typeface="Wingdings" pitchFamily="2" charset="2"/>
              <a:buChar char="ü"/>
            </a:pP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 </a:t>
            </a: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третинний</a:t>
            </a:r>
            <a:endParaRPr lang="uk-UA" sz="16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6" name="Прямокутник 21"/>
          <p:cNvSpPr/>
          <p:nvPr/>
        </p:nvSpPr>
        <p:spPr>
          <a:xfrm>
            <a:off x="283850" y="4088007"/>
            <a:ext cx="2067464" cy="338554"/>
          </a:xfrm>
          <a:prstGeom prst="rect">
            <a:avLst/>
          </a:prstGeom>
          <a:solidFill>
            <a:srgbClr val="F3FF7D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tx2">
                  <a:lumMod val="10000"/>
                </a:schemeClr>
              </a:buClr>
              <a:buSzPct val="120000"/>
              <a:buFont typeface="Wingdings" pitchFamily="2" charset="2"/>
              <a:buChar char="ü"/>
            </a:pP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 </a:t>
            </a: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четвертинний</a:t>
            </a:r>
            <a:endParaRPr lang="uk-UA" sz="16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9" name="Прямокутник 21"/>
          <p:cNvSpPr/>
          <p:nvPr/>
        </p:nvSpPr>
        <p:spPr>
          <a:xfrm>
            <a:off x="2972626" y="2596663"/>
            <a:ext cx="2328722" cy="1323439"/>
          </a:xfrm>
          <a:prstGeom prst="rect">
            <a:avLst/>
          </a:prstGeom>
          <a:solidFill>
            <a:srgbClr val="F3FF7D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buClr>
                <a:schemeClr val="tx2">
                  <a:lumMod val="10000"/>
                </a:schemeClr>
              </a:buClr>
              <a:buSzPct val="120000"/>
            </a:pP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Водне зв’язки слабші за пептидні, але разом формують міцну структуру</a:t>
            </a:r>
            <a:endParaRPr lang="uk-UA" sz="16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pic>
        <p:nvPicPr>
          <p:cNvPr id="64514" name="Picture 2" descr="Білки. Структурна організація білків - Біологія. З поглибленим вивченням  біології. 9 клас. Задорожний"/>
          <p:cNvPicPr>
            <a:picLocks noChangeAspect="1" noChangeArrowheads="1"/>
          </p:cNvPicPr>
          <p:nvPr/>
        </p:nvPicPr>
        <p:blipFill>
          <a:blip r:embed="rId4"/>
          <a:srcRect l="22202" t="15497" r="20941" b="63724"/>
          <a:stretch>
            <a:fillRect/>
          </a:stretch>
        </p:blipFill>
        <p:spPr bwMode="auto">
          <a:xfrm>
            <a:off x="2786743" y="4278086"/>
            <a:ext cx="2547257" cy="69668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90824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1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13314" y="2271555"/>
            <a:ext cx="2377161" cy="1706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69758" y="2383977"/>
            <a:ext cx="1505938" cy="1496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6563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966324" y="2495795"/>
            <a:ext cx="1758569" cy="1443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Прямокутник 17"/>
          <p:cNvSpPr/>
          <p:nvPr/>
        </p:nvSpPr>
        <p:spPr>
          <a:xfrm>
            <a:off x="163288" y="973726"/>
            <a:ext cx="5802083" cy="830997"/>
          </a:xfrm>
          <a:prstGeom prst="rect">
            <a:avLst/>
          </a:prstGeom>
          <a:solidFill>
            <a:srgbClr val="D6C7EF"/>
          </a:solidFill>
          <a:ln w="28575">
            <a:solidFill>
              <a:srgbClr val="D6C7EF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Поліпептидна спіраль закручується певним чином, зазвичай у глобулу чи залишаються у фібрилярній формі (ниткоподібні)</a:t>
            </a:r>
            <a:endParaRPr lang="uk-UA" sz="1600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7" name="Google Shape;98;p16">
            <a:extLst>
              <a:ext uri="{FF2B5EF4-FFF2-40B4-BE49-F238E27FC236}">
                <a16:creationId xmlns="" xmlns:a16="http://schemas.microsoft.com/office/drawing/2014/main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7. Білки: рівні структурної організації, основні властивості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516800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054" name="AutoShape 6" descr="наука клипарт микроскоп пробирки и колбы с жидкостями зеленое растение PNG  , микроскоп лаборатория клипарт, оборудование научной лаборатории, клипарт  химическая лаборатория PNG рисунок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" name="Google Shape;99;p16"/>
          <p:cNvSpPr txBox="1"/>
          <p:nvPr/>
        </p:nvSpPr>
        <p:spPr>
          <a:xfrm>
            <a:off x="1086134" y="504019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 </a:t>
            </a:r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Рівні просторової структури</a:t>
            </a:r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 білків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1028" name="AutoShape 4" descr="Молодий хімік: векторна графіка, зображення, Молодий хімік малюнки | 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2" name="Прямокутник 17"/>
          <p:cNvSpPr/>
          <p:nvPr/>
        </p:nvSpPr>
        <p:spPr>
          <a:xfrm>
            <a:off x="283026" y="1997012"/>
            <a:ext cx="2982685" cy="338554"/>
          </a:xfrm>
          <a:prstGeom prst="rect">
            <a:avLst/>
          </a:prstGeom>
          <a:solidFill>
            <a:srgbClr val="D6C7EF"/>
          </a:solidFill>
          <a:ln w="28575">
            <a:solidFill>
              <a:srgbClr val="D6C7EF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Рівні структури білків</a:t>
            </a:r>
            <a:endParaRPr lang="uk-UA" sz="1600" b="1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3" name="Прямокутник 21"/>
          <p:cNvSpPr/>
          <p:nvPr/>
        </p:nvSpPr>
        <p:spPr>
          <a:xfrm>
            <a:off x="283851" y="2607550"/>
            <a:ext cx="2067464" cy="338554"/>
          </a:xfrm>
          <a:prstGeom prst="rect">
            <a:avLst/>
          </a:prstGeom>
          <a:solidFill>
            <a:srgbClr val="F3FF7D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tx2">
                  <a:lumMod val="10000"/>
                </a:schemeClr>
              </a:buClr>
              <a:buSzPct val="120000"/>
              <a:buFont typeface="Wingdings" pitchFamily="2" charset="2"/>
              <a:buChar char="ü"/>
            </a:pP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 </a:t>
            </a: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первинний</a:t>
            </a:r>
            <a:endParaRPr lang="uk-UA" sz="16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4" name="Прямокутник 21"/>
          <p:cNvSpPr/>
          <p:nvPr/>
        </p:nvSpPr>
        <p:spPr>
          <a:xfrm>
            <a:off x="294736" y="3097407"/>
            <a:ext cx="2067464" cy="338554"/>
          </a:xfrm>
          <a:prstGeom prst="rect">
            <a:avLst/>
          </a:prstGeom>
          <a:solidFill>
            <a:srgbClr val="F3FF7D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tx2">
                  <a:lumMod val="10000"/>
                </a:schemeClr>
              </a:buClr>
              <a:buSzPct val="120000"/>
              <a:buFont typeface="Wingdings" pitchFamily="2" charset="2"/>
              <a:buChar char="ü"/>
            </a:pP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 </a:t>
            </a: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вторинний</a:t>
            </a:r>
            <a:endParaRPr lang="uk-UA" sz="16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5" name="Прямокутник 21"/>
          <p:cNvSpPr/>
          <p:nvPr/>
        </p:nvSpPr>
        <p:spPr>
          <a:xfrm>
            <a:off x="272965" y="3598150"/>
            <a:ext cx="2067464" cy="338554"/>
          </a:xfrm>
          <a:prstGeom prst="rect">
            <a:avLst/>
          </a:prstGeom>
          <a:solidFill>
            <a:srgbClr val="F3FF7D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tx2">
                  <a:lumMod val="10000"/>
                </a:schemeClr>
              </a:buClr>
              <a:buSzPct val="120000"/>
              <a:buFont typeface="Wingdings" pitchFamily="2" charset="2"/>
              <a:buChar char="ü"/>
            </a:pP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 </a:t>
            </a:r>
            <a:r>
              <a:rPr lang="uk-UA" sz="1600" b="1" u="sng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третинний</a:t>
            </a:r>
            <a:endParaRPr lang="uk-UA" sz="1600" b="1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6" name="Прямокутник 21"/>
          <p:cNvSpPr/>
          <p:nvPr/>
        </p:nvSpPr>
        <p:spPr>
          <a:xfrm>
            <a:off x="283850" y="4088007"/>
            <a:ext cx="2067464" cy="338554"/>
          </a:xfrm>
          <a:prstGeom prst="rect">
            <a:avLst/>
          </a:prstGeom>
          <a:solidFill>
            <a:srgbClr val="F3FF7D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tx2">
                  <a:lumMod val="10000"/>
                </a:schemeClr>
              </a:buClr>
              <a:buSzPct val="120000"/>
              <a:buFont typeface="Wingdings" pitchFamily="2" charset="2"/>
              <a:buChar char="ü"/>
            </a:pP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 </a:t>
            </a: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четвертинний</a:t>
            </a:r>
            <a:endParaRPr lang="uk-UA" sz="16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20" name="Прямокутник 21"/>
          <p:cNvSpPr/>
          <p:nvPr/>
        </p:nvSpPr>
        <p:spPr>
          <a:xfrm>
            <a:off x="3266535" y="4196874"/>
            <a:ext cx="5365836" cy="584775"/>
          </a:xfrm>
          <a:prstGeom prst="rect">
            <a:avLst/>
          </a:prstGeom>
          <a:solidFill>
            <a:srgbClr val="F3FF7D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tx2">
                  <a:lumMod val="10000"/>
                </a:schemeClr>
              </a:buClr>
              <a:buSzPct val="120000"/>
            </a:pP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Зв'язки, що підтримують просторову структуру: водневі, дисульфідні, йонні, гідрофобні</a:t>
            </a:r>
            <a:endParaRPr lang="uk-UA" sz="16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pic>
        <p:nvPicPr>
          <p:cNvPr id="66564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391399" y="846202"/>
            <a:ext cx="1228725" cy="1335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6565" name="Picture 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531185" y="857088"/>
            <a:ext cx="467649" cy="1335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90824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кутник 17"/>
          <p:cNvSpPr/>
          <p:nvPr/>
        </p:nvSpPr>
        <p:spPr>
          <a:xfrm>
            <a:off x="163288" y="973726"/>
            <a:ext cx="5802083" cy="584775"/>
          </a:xfrm>
          <a:prstGeom prst="rect">
            <a:avLst/>
          </a:prstGeom>
          <a:solidFill>
            <a:srgbClr val="D6C7EF"/>
          </a:solidFill>
          <a:ln w="28575">
            <a:solidFill>
              <a:srgbClr val="D6C7EF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Четвертинна структура білка виникає під час об’єднання кількох глобул, наприклад гемоглобін</a:t>
            </a:r>
            <a:endParaRPr lang="uk-UA" sz="1600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7" name="Google Shape;98;p16">
            <a:extLst>
              <a:ext uri="{FF2B5EF4-FFF2-40B4-BE49-F238E27FC236}">
                <a16:creationId xmlns="" xmlns:a16="http://schemas.microsoft.com/office/drawing/2014/main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7. Білки: рівні структурної організації, основні властивості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516800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054" name="AutoShape 6" descr="наука клипарт микроскоп пробирки и колбы с жидкостями зеленое растение PNG  , микроскоп лаборатория клипарт, оборудование научной лаборатории, клипарт  химическая лаборатория PNG рисунок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" name="Google Shape;99;p16"/>
          <p:cNvSpPr txBox="1"/>
          <p:nvPr/>
        </p:nvSpPr>
        <p:spPr>
          <a:xfrm>
            <a:off x="1086134" y="504019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 </a:t>
            </a:r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Рівні просторової структури</a:t>
            </a:r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 білків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1028" name="AutoShape 4" descr="Молодий хімік: векторна графіка, зображення, Молодий хімік малюнки | 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2" name="Прямокутник 17"/>
          <p:cNvSpPr/>
          <p:nvPr/>
        </p:nvSpPr>
        <p:spPr>
          <a:xfrm>
            <a:off x="283026" y="1931696"/>
            <a:ext cx="2982685" cy="338554"/>
          </a:xfrm>
          <a:prstGeom prst="rect">
            <a:avLst/>
          </a:prstGeom>
          <a:solidFill>
            <a:srgbClr val="D6C7EF"/>
          </a:solidFill>
          <a:ln w="28575">
            <a:solidFill>
              <a:srgbClr val="D6C7EF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b="1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Рівні структури білків</a:t>
            </a:r>
            <a:endParaRPr lang="uk-UA" sz="1600" b="1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3" name="Прямокутник 21"/>
          <p:cNvSpPr/>
          <p:nvPr/>
        </p:nvSpPr>
        <p:spPr>
          <a:xfrm>
            <a:off x="283850" y="2607550"/>
            <a:ext cx="2165435" cy="338554"/>
          </a:xfrm>
          <a:prstGeom prst="rect">
            <a:avLst/>
          </a:prstGeom>
          <a:solidFill>
            <a:srgbClr val="F3FF7D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tx2">
                  <a:lumMod val="10000"/>
                </a:schemeClr>
              </a:buClr>
              <a:buSzPct val="120000"/>
              <a:buFont typeface="Wingdings" pitchFamily="2" charset="2"/>
              <a:buChar char="ü"/>
            </a:pP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 </a:t>
            </a: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первинний</a:t>
            </a:r>
            <a:endParaRPr lang="uk-UA" sz="16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4" name="Прямокутник 21"/>
          <p:cNvSpPr/>
          <p:nvPr/>
        </p:nvSpPr>
        <p:spPr>
          <a:xfrm>
            <a:off x="294735" y="3097407"/>
            <a:ext cx="2165435" cy="338554"/>
          </a:xfrm>
          <a:prstGeom prst="rect">
            <a:avLst/>
          </a:prstGeom>
          <a:solidFill>
            <a:srgbClr val="F3FF7D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tx2">
                  <a:lumMod val="10000"/>
                </a:schemeClr>
              </a:buClr>
              <a:buSzPct val="120000"/>
              <a:buFont typeface="Wingdings" pitchFamily="2" charset="2"/>
              <a:buChar char="ü"/>
            </a:pP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 </a:t>
            </a: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вторинний</a:t>
            </a:r>
            <a:endParaRPr lang="uk-UA" sz="16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5" name="Прямокутник 21"/>
          <p:cNvSpPr/>
          <p:nvPr/>
        </p:nvSpPr>
        <p:spPr>
          <a:xfrm>
            <a:off x="272964" y="3598150"/>
            <a:ext cx="2165435" cy="338554"/>
          </a:xfrm>
          <a:prstGeom prst="rect">
            <a:avLst/>
          </a:prstGeom>
          <a:solidFill>
            <a:srgbClr val="F3FF7D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tx2">
                  <a:lumMod val="10000"/>
                </a:schemeClr>
              </a:buClr>
              <a:buSzPct val="120000"/>
              <a:buFont typeface="Wingdings" pitchFamily="2" charset="2"/>
              <a:buChar char="ü"/>
            </a:pP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 </a:t>
            </a: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третинний</a:t>
            </a:r>
            <a:endParaRPr lang="uk-UA" sz="16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6" name="Прямокутник 21"/>
          <p:cNvSpPr/>
          <p:nvPr/>
        </p:nvSpPr>
        <p:spPr>
          <a:xfrm>
            <a:off x="283849" y="4088007"/>
            <a:ext cx="2165435" cy="338554"/>
          </a:xfrm>
          <a:prstGeom prst="rect">
            <a:avLst/>
          </a:prstGeom>
          <a:solidFill>
            <a:srgbClr val="F3FF7D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chemeClr val="tx2">
                  <a:lumMod val="10000"/>
                </a:schemeClr>
              </a:buClr>
              <a:buSzPct val="120000"/>
              <a:buFont typeface="Wingdings" pitchFamily="2" charset="2"/>
              <a:buChar char="ü"/>
            </a:pPr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 </a:t>
            </a:r>
            <a:r>
              <a:rPr lang="uk-UA" sz="1600" b="1" u="sng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четвертинний</a:t>
            </a:r>
            <a:endParaRPr lang="uk-UA" sz="1600" b="1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82481" y="799420"/>
            <a:ext cx="1762125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1" name="Прямокутник 17"/>
          <p:cNvSpPr/>
          <p:nvPr/>
        </p:nvSpPr>
        <p:spPr>
          <a:xfrm>
            <a:off x="4030890" y="1821065"/>
            <a:ext cx="2719625" cy="400110"/>
          </a:xfrm>
          <a:prstGeom prst="rect">
            <a:avLst/>
          </a:prstGeom>
          <a:solidFill>
            <a:srgbClr val="EBF7FF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2000" b="1" dirty="0" smtClean="0">
                <a:solidFill>
                  <a:srgbClr val="008896"/>
                </a:solidFill>
                <a:latin typeface="Verdana" pitchFamily="34" charset="0"/>
                <a:ea typeface="Verdana" pitchFamily="34" charset="0"/>
              </a:rPr>
              <a:t>ЦІКАВО ЗНАТИ!</a:t>
            </a:r>
            <a:endParaRPr lang="uk-UA" sz="2000" b="1" dirty="0">
              <a:solidFill>
                <a:srgbClr val="008896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22" name="Прямокутник 21"/>
          <p:cNvSpPr/>
          <p:nvPr/>
        </p:nvSpPr>
        <p:spPr>
          <a:xfrm>
            <a:off x="2721430" y="2458881"/>
            <a:ext cx="6291943" cy="2554545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latin typeface="Segoe Print" pitchFamily="2" charset="0"/>
              </a:rPr>
              <a:t>Понад 50 років тому науковці навчилися визначати первинну структуру білків, передбачення вторинної і третинної структур залишалися проблемними. Завдяки використанню моделі штучного інтелекту AlphaFold2, створеної </a:t>
            </a:r>
            <a:r>
              <a:rPr lang="uk-UA" sz="1600" dirty="0" err="1" smtClean="0">
                <a:latin typeface="Segoe Print" pitchFamily="2" charset="0"/>
              </a:rPr>
              <a:t>Google</a:t>
            </a:r>
            <a:r>
              <a:rPr lang="uk-UA" sz="1600" dirty="0" smtClean="0">
                <a:latin typeface="Segoe Print" pitchFamily="2" charset="0"/>
              </a:rPr>
              <a:t> </a:t>
            </a:r>
            <a:r>
              <a:rPr lang="uk-UA" sz="1600" dirty="0" err="1" smtClean="0">
                <a:latin typeface="Segoe Print" pitchFamily="2" charset="0"/>
              </a:rPr>
              <a:t>DeepMind</a:t>
            </a:r>
            <a:r>
              <a:rPr lang="uk-UA" sz="1600" dirty="0" smtClean="0">
                <a:latin typeface="Segoe Print" pitchFamily="2" charset="0"/>
              </a:rPr>
              <a:t>, для розрахунку структури білків, цю проблему вдалося розв’язати. Створена модель дозволяє передбачити структуру майже всіх 200 мільйонів білків. За цю роботу </a:t>
            </a:r>
            <a:r>
              <a:rPr lang="uk-UA" sz="1600" dirty="0" err="1" smtClean="0">
                <a:latin typeface="Segoe Print" pitchFamily="2" charset="0"/>
              </a:rPr>
              <a:t>Деміс</a:t>
            </a:r>
            <a:r>
              <a:rPr lang="uk-UA" sz="1600" dirty="0" smtClean="0">
                <a:latin typeface="Segoe Print" pitchFamily="2" charset="0"/>
              </a:rPr>
              <a:t> </a:t>
            </a:r>
            <a:r>
              <a:rPr lang="uk-UA" sz="1600" dirty="0" err="1" smtClean="0">
                <a:latin typeface="Segoe Print" pitchFamily="2" charset="0"/>
              </a:rPr>
              <a:t>Гассабіс</a:t>
            </a:r>
            <a:r>
              <a:rPr lang="uk-UA" sz="1600" dirty="0" smtClean="0">
                <a:latin typeface="Segoe Print" pitchFamily="2" charset="0"/>
              </a:rPr>
              <a:t> і Джон </a:t>
            </a:r>
            <a:r>
              <a:rPr lang="uk-UA" sz="1600" dirty="0" err="1" smtClean="0">
                <a:latin typeface="Segoe Print" pitchFamily="2" charset="0"/>
              </a:rPr>
              <a:t>Джампер</a:t>
            </a:r>
            <a:r>
              <a:rPr lang="uk-UA" sz="1600" dirty="0" smtClean="0">
                <a:latin typeface="Segoe Print" pitchFamily="2" charset="0"/>
              </a:rPr>
              <a:t> здобули 2024 року Нобелівську премію в галузі хімії</a:t>
            </a:r>
            <a:endParaRPr lang="uk-UA" sz="1600" dirty="0">
              <a:solidFill>
                <a:schemeClr val="tx1"/>
              </a:solidFill>
              <a:latin typeface="Segoe Print" pitchFamily="2" charset="0"/>
              <a:ea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824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кутник 17"/>
          <p:cNvSpPr/>
          <p:nvPr/>
        </p:nvSpPr>
        <p:spPr>
          <a:xfrm>
            <a:off x="163288" y="1049928"/>
            <a:ext cx="8523512" cy="584775"/>
          </a:xfrm>
          <a:prstGeom prst="rect">
            <a:avLst/>
          </a:prstGeom>
          <a:solidFill>
            <a:srgbClr val="D6C7EF"/>
          </a:solidFill>
          <a:ln w="28575">
            <a:solidFill>
              <a:srgbClr val="D6C7EF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Фібрилярні білки </a:t>
            </a:r>
            <a:r>
              <a:rPr lang="uk-UA" sz="16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зазвичай </a:t>
            </a:r>
            <a:r>
              <a:rPr lang="uk-UA" sz="16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нерозчинні</a:t>
            </a:r>
            <a:r>
              <a:rPr lang="uk-UA" sz="16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 у воді й виконують структурну </a:t>
            </a:r>
            <a:r>
              <a:rPr lang="uk-UA" sz="16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(наприклад</a:t>
            </a:r>
            <a:r>
              <a:rPr lang="uk-UA" sz="16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, кератин у складі </a:t>
            </a:r>
            <a:r>
              <a:rPr lang="uk-UA" sz="16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волосся</a:t>
            </a:r>
            <a:r>
              <a:rPr lang="uk-UA" sz="16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) або рухову </a:t>
            </a:r>
            <a:r>
              <a:rPr lang="uk-UA" sz="16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(</a:t>
            </a:r>
            <a:r>
              <a:rPr lang="uk-UA" sz="16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скоротливі </a:t>
            </a:r>
            <a:r>
              <a:rPr lang="uk-UA" sz="16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білки</a:t>
            </a:r>
            <a:r>
              <a:rPr lang="uk-UA" sz="16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) </a:t>
            </a:r>
            <a:r>
              <a:rPr lang="uk-UA" sz="160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функції</a:t>
            </a:r>
            <a:endParaRPr lang="uk-UA" sz="1600" u="sng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7" name="Google Shape;98;p16">
            <a:extLst>
              <a:ext uri="{FF2B5EF4-FFF2-40B4-BE49-F238E27FC236}">
                <a16:creationId xmlns="" xmlns:a16="http://schemas.microsoft.com/office/drawing/2014/main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7. Білки: рівні структурної організації, основні властивості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516800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054" name="AutoShape 6" descr="наука клипарт микроскоп пробирки и колбы с жидкостями зеленое растение PNG  , микроскоп лаборатория клипарт, оборудование научной лаборатории, клипарт  химическая лаборатория PNG рисунок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" name="Google Shape;99;p16"/>
          <p:cNvSpPr txBox="1"/>
          <p:nvPr/>
        </p:nvSpPr>
        <p:spPr>
          <a:xfrm>
            <a:off x="1086134" y="504019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 </a:t>
            </a:r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Функціональні властивості </a:t>
            </a:r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білків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1028" name="AutoShape 4" descr="Молодий хімік: векторна графіка, зображення, Молодий хімік малюнки | 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3" name="Прямокутник 21"/>
          <p:cNvSpPr/>
          <p:nvPr/>
        </p:nvSpPr>
        <p:spPr>
          <a:xfrm>
            <a:off x="5475514" y="2150349"/>
            <a:ext cx="3320143" cy="1815882"/>
          </a:xfrm>
          <a:prstGeom prst="rect">
            <a:avLst/>
          </a:prstGeom>
          <a:solidFill>
            <a:srgbClr val="F3FF7D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smtClean="0">
                <a:latin typeface="Verdana" pitchFamily="34" charset="0"/>
                <a:ea typeface="Verdana" pitchFamily="34" charset="0"/>
              </a:rPr>
              <a:t>Глобулярні </a:t>
            </a:r>
            <a:r>
              <a:rPr lang="uk-UA" sz="1600" smtClean="0">
                <a:latin typeface="Verdana" pitchFamily="34" charset="0"/>
                <a:ea typeface="Verdana" pitchFamily="34" charset="0"/>
              </a:rPr>
              <a:t>білки</a:t>
            </a:r>
            <a:r>
              <a:rPr lang="uk-UA" sz="1600" smtClean="0">
                <a:latin typeface="Verdana" pitchFamily="34" charset="0"/>
                <a:ea typeface="Verdana" pitchFamily="34" charset="0"/>
              </a:rPr>
              <a:t> здебільшого водорозчинні та виконують в організмі інші </a:t>
            </a:r>
            <a:r>
              <a:rPr lang="uk-UA" sz="1600" smtClean="0">
                <a:latin typeface="Verdana" pitchFamily="34" charset="0"/>
                <a:ea typeface="Verdana" pitchFamily="34" charset="0"/>
              </a:rPr>
              <a:t>функції</a:t>
            </a:r>
            <a:r>
              <a:rPr lang="uk-UA" sz="1600" smtClean="0">
                <a:latin typeface="Verdana" pitchFamily="34" charset="0"/>
                <a:ea typeface="Verdana" pitchFamily="34" charset="0"/>
              </a:rPr>
              <a:t>: наприклад, </a:t>
            </a:r>
            <a:r>
              <a:rPr lang="uk-UA" sz="1600" smtClean="0">
                <a:latin typeface="Verdana" pitchFamily="34" charset="0"/>
                <a:ea typeface="Verdana" pitchFamily="34" charset="0"/>
              </a:rPr>
              <a:t>гемоглобін – транспортна функція, інтерферон - захисна</a:t>
            </a:r>
            <a:endParaRPr lang="uk-UA" sz="160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pic>
        <p:nvPicPr>
          <p:cNvPr id="69634" name="Picture 2" descr="О компании - ООО &quot;Фиалтек&quot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886" y="1841045"/>
            <a:ext cx="5141501" cy="329156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90824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кутник 17"/>
          <p:cNvSpPr/>
          <p:nvPr/>
        </p:nvSpPr>
        <p:spPr>
          <a:xfrm>
            <a:off x="163288" y="1049928"/>
            <a:ext cx="4027712" cy="338554"/>
          </a:xfrm>
          <a:prstGeom prst="rect">
            <a:avLst/>
          </a:prstGeom>
          <a:solidFill>
            <a:srgbClr val="D6C7EF"/>
          </a:solidFill>
          <a:ln w="28575">
            <a:solidFill>
              <a:srgbClr val="D6C7EF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Функціональні властивості білків</a:t>
            </a:r>
            <a:endParaRPr lang="uk-UA" sz="1600" u="sng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7" name="Google Shape;98;p16">
            <a:extLst>
              <a:ext uri="{FF2B5EF4-FFF2-40B4-BE49-F238E27FC236}">
                <a16:creationId xmlns="" xmlns:a16="http://schemas.microsoft.com/office/drawing/2014/main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7. Білки: рівні структурної організації, основні властивості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cxnSp>
        <p:nvCxnSpPr>
          <p:cNvPr id="7" name="Google Shape;100;p16"/>
          <p:cNvCxnSpPr/>
          <p:nvPr/>
        </p:nvCxnSpPr>
        <p:spPr>
          <a:xfrm rot="10800000" flipH="1">
            <a:off x="1851950" y="516800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2054" name="AutoShape 6" descr="наука клипарт микроскоп пробирки и колбы с жидкостями зеленое растение PNG  , микроскоп лаборатория клипарт, оборудование научной лаборатории, клипарт  химическая лаборатория PNG рисунок для бесплатной загрузк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0" name="Google Shape;99;p16"/>
          <p:cNvSpPr txBox="1"/>
          <p:nvPr/>
        </p:nvSpPr>
        <p:spPr>
          <a:xfrm>
            <a:off x="1086134" y="504019"/>
            <a:ext cx="7029661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 </a:t>
            </a:r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Функціональні властивості </a:t>
            </a:r>
            <a:r>
              <a:rPr lang="uk-UA" sz="1800" b="1" dirty="0" smtClean="0">
                <a:solidFill>
                  <a:srgbClr val="0C77C3"/>
                </a:solidFill>
                <a:latin typeface="Alegreya" panose="020B0604020202020204" charset="0"/>
              </a:rPr>
              <a:t>білків</a:t>
            </a:r>
            <a:endParaRPr lang="uk-UA" sz="3200" b="1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sp>
        <p:nvSpPr>
          <p:cNvPr id="1028" name="AutoShape 4" descr="Молодий хімік: векторна графіка, зображення, Молодий хімік малюнки | 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3" name="Прямокутник 21"/>
          <p:cNvSpPr/>
          <p:nvPr/>
        </p:nvSpPr>
        <p:spPr>
          <a:xfrm>
            <a:off x="174171" y="1604721"/>
            <a:ext cx="8719457" cy="584775"/>
          </a:xfrm>
          <a:prstGeom prst="rect">
            <a:avLst/>
          </a:prstGeom>
          <a:solidFill>
            <a:srgbClr val="F3FF7D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latin typeface="Verdana" pitchFamily="34" charset="0"/>
                <a:ea typeface="Verdana" pitchFamily="34" charset="0"/>
              </a:rPr>
              <a:t>1. </a:t>
            </a:r>
            <a:r>
              <a:rPr lang="uk-UA" sz="1600" b="1" dirty="0" smtClean="0">
                <a:latin typeface="Verdana" pitchFamily="34" charset="0"/>
                <a:ea typeface="Verdana" pitchFamily="34" charset="0"/>
              </a:rPr>
              <a:t>Денатурація</a:t>
            </a:r>
            <a:r>
              <a:rPr lang="uk-UA" sz="1600" dirty="0" smtClean="0">
                <a:latin typeface="Verdana" pitchFamily="34" charset="0"/>
                <a:ea typeface="Verdana" pitchFamily="34" charset="0"/>
              </a:rPr>
              <a:t> – порушення просторової структури білка, що супроводжується розгортанням молекули без зміни її первинної структури</a:t>
            </a:r>
            <a:endParaRPr lang="uk-UA" sz="16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1" name="Прямокутник 21"/>
          <p:cNvSpPr/>
          <p:nvPr/>
        </p:nvSpPr>
        <p:spPr>
          <a:xfrm>
            <a:off x="195943" y="2312283"/>
            <a:ext cx="8697686" cy="338554"/>
          </a:xfrm>
          <a:prstGeom prst="rect">
            <a:avLst/>
          </a:prstGeom>
          <a:solidFill>
            <a:srgbClr val="F3FF7D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latin typeface="Verdana" pitchFamily="34" charset="0"/>
                <a:ea typeface="Verdana" pitchFamily="34" charset="0"/>
              </a:rPr>
              <a:t>2. </a:t>
            </a:r>
            <a:r>
              <a:rPr lang="uk-UA" sz="1600" b="1" dirty="0" smtClean="0">
                <a:latin typeface="Verdana" pitchFamily="34" charset="0"/>
                <a:ea typeface="Verdana" pitchFamily="34" charset="0"/>
              </a:rPr>
              <a:t>Ренатурація</a:t>
            </a:r>
            <a:r>
              <a:rPr lang="uk-UA" sz="1600" dirty="0" smtClean="0">
                <a:latin typeface="Verdana" pitchFamily="34" charset="0"/>
                <a:ea typeface="Verdana" pitchFamily="34" charset="0"/>
              </a:rPr>
              <a:t> – повернення втраченої просторової структури</a:t>
            </a:r>
            <a:endParaRPr lang="uk-UA" sz="16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2" name="Прямокутник 21"/>
          <p:cNvSpPr/>
          <p:nvPr/>
        </p:nvSpPr>
        <p:spPr>
          <a:xfrm>
            <a:off x="185062" y="2802137"/>
            <a:ext cx="8697686" cy="338554"/>
          </a:xfrm>
          <a:prstGeom prst="rect">
            <a:avLst/>
          </a:prstGeom>
          <a:solidFill>
            <a:srgbClr val="F3FF7D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sz="1600" dirty="0" smtClean="0">
                <a:latin typeface="Verdana" pitchFamily="34" charset="0"/>
                <a:ea typeface="Verdana" pitchFamily="34" charset="0"/>
              </a:rPr>
              <a:t>3</a:t>
            </a:r>
            <a:r>
              <a:rPr lang="uk-UA" sz="1600" dirty="0" smtClean="0">
                <a:latin typeface="Verdana" pitchFamily="34" charset="0"/>
                <a:ea typeface="Verdana" pitchFamily="34" charset="0"/>
              </a:rPr>
              <a:t>. </a:t>
            </a:r>
            <a:r>
              <a:rPr lang="uk-UA" sz="1600" b="1" dirty="0" smtClean="0">
                <a:latin typeface="Verdana" pitchFamily="34" charset="0"/>
                <a:ea typeface="Verdana" pitchFamily="34" charset="0"/>
              </a:rPr>
              <a:t>Деструкція</a:t>
            </a:r>
            <a:r>
              <a:rPr lang="uk-UA" sz="1600" dirty="0" smtClean="0">
                <a:latin typeface="Verdana" pitchFamily="34" charset="0"/>
                <a:ea typeface="Verdana" pitchFamily="34" charset="0"/>
              </a:rPr>
              <a:t> – повне руйнування молекули білка</a:t>
            </a:r>
            <a:endParaRPr lang="uk-UA" sz="16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  <p:pic>
        <p:nvPicPr>
          <p:cNvPr id="7168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56374" y="3265715"/>
            <a:ext cx="7042801" cy="1877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290824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Google Shape;100;p16"/>
          <p:cNvCxnSpPr/>
          <p:nvPr/>
        </p:nvCxnSpPr>
        <p:spPr>
          <a:xfrm rot="10800000" flipH="1">
            <a:off x="1851950" y="478146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49156" name="AutoShape 4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58" name="AutoShape 6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60" name="AutoShape 8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1" name="Прямокутник 10">
            <a:extLst>
              <a:ext uri="{FF2B5EF4-FFF2-40B4-BE49-F238E27FC236}">
                <a16:creationId xmlns="" xmlns:a16="http://schemas.microsoft.com/office/drawing/2014/main" id="{B8E4F3AA-D599-4E1F-8C69-AA99DFA5E165}"/>
              </a:ext>
            </a:extLst>
          </p:cNvPr>
          <p:cNvSpPr/>
          <p:nvPr/>
        </p:nvSpPr>
        <p:spPr>
          <a:xfrm>
            <a:off x="3104379" y="672492"/>
            <a:ext cx="3303086" cy="338554"/>
          </a:xfrm>
          <a:prstGeom prst="rect">
            <a:avLst/>
          </a:prstGeom>
          <a:solidFill>
            <a:srgbClr val="EBF7FF"/>
          </a:solidFill>
          <a:ln>
            <a:solidFill>
              <a:schemeClr val="accent5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УЗАГАЛЬНЕННЯ</a:t>
            </a:r>
          </a:p>
        </p:txBody>
      </p:sp>
      <p:grpSp>
        <p:nvGrpSpPr>
          <p:cNvPr id="12" name="Групувати 11">
            <a:extLst>
              <a:ext uri="{FF2B5EF4-FFF2-40B4-BE49-F238E27FC236}">
                <a16:creationId xmlns="" xmlns:a16="http://schemas.microsoft.com/office/drawing/2014/main" id="{62718254-6561-4934-9459-755361EF535C}"/>
              </a:ext>
            </a:extLst>
          </p:cNvPr>
          <p:cNvGrpSpPr/>
          <p:nvPr/>
        </p:nvGrpSpPr>
        <p:grpSpPr>
          <a:xfrm>
            <a:off x="77407" y="1199678"/>
            <a:ext cx="8935773" cy="3866805"/>
            <a:chOff x="321172" y="842851"/>
            <a:chExt cx="8180292" cy="3623923"/>
          </a:xfrm>
        </p:grpSpPr>
        <p:sp>
          <p:nvSpPr>
            <p:cNvPr id="13" name="Прямокутник 12"/>
            <p:cNvSpPr/>
            <p:nvPr/>
          </p:nvSpPr>
          <p:spPr>
            <a:xfrm>
              <a:off x="350890" y="842851"/>
              <a:ext cx="8150574" cy="317287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>
                <a:buClr>
                  <a:schemeClr val="accent5">
                    <a:lumMod val="50000"/>
                  </a:schemeClr>
                </a:buClr>
                <a:buSzPct val="120000"/>
                <a:buFont typeface="Wingdings" pitchFamily="2" charset="2"/>
                <a:buChar char="ü"/>
              </a:pPr>
              <a:r>
                <a:rPr lang="uk-UA" sz="1600" smtClean="0">
                  <a:latin typeface="Segoe Print" pitchFamily="2" charset="0"/>
                </a:rPr>
                <a:t>Білки</a:t>
              </a:r>
              <a:r>
                <a:rPr lang="uk-UA" sz="1600" smtClean="0">
                  <a:latin typeface="Segoe Print" pitchFamily="2" charset="0"/>
                </a:rPr>
                <a:t> – це </a:t>
              </a:r>
              <a:r>
                <a:rPr lang="uk-UA" sz="1600" smtClean="0">
                  <a:latin typeface="Segoe Print" pitchFamily="2" charset="0"/>
                </a:rPr>
                <a:t>біополімери</a:t>
              </a:r>
              <a:r>
                <a:rPr lang="uk-UA" sz="1600" smtClean="0">
                  <a:latin typeface="Segoe Print" pitchFamily="2" charset="0"/>
                </a:rPr>
                <a:t>, мономерами яких є </a:t>
              </a:r>
              <a:r>
                <a:rPr lang="uk-UA" sz="1600" smtClean="0">
                  <a:latin typeface="Segoe Print" pitchFamily="2" charset="0"/>
                </a:rPr>
                <a:t>амінокислоти</a:t>
              </a:r>
              <a:endParaRPr lang="uk-UA" sz="1600">
                <a:latin typeface="Segoe Print" pitchFamily="2" charset="0"/>
                <a:ea typeface="Verdana" pitchFamily="34" charset="0"/>
              </a:endParaRPr>
            </a:p>
          </p:txBody>
        </p:sp>
        <p:sp>
          <p:nvSpPr>
            <p:cNvPr id="14" name="Прямокутник 13">
              <a:extLst>
                <a:ext uri="{FF2B5EF4-FFF2-40B4-BE49-F238E27FC236}">
                  <a16:creationId xmlns="" xmlns:a16="http://schemas.microsoft.com/office/drawing/2014/main" id="{A23828DD-DDB8-4CC7-8323-ED3A4F90C850}"/>
                </a:ext>
              </a:extLst>
            </p:cNvPr>
            <p:cNvSpPr/>
            <p:nvPr/>
          </p:nvSpPr>
          <p:spPr>
            <a:xfrm>
              <a:off x="339998" y="1271419"/>
              <a:ext cx="8150569" cy="548042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>
                <a:buClr>
                  <a:schemeClr val="accent5">
                    <a:lumMod val="50000"/>
                  </a:schemeClr>
                </a:buClr>
                <a:buSzPct val="120000"/>
                <a:buFont typeface="Wingdings" pitchFamily="2" charset="2"/>
                <a:buChar char="ü"/>
              </a:pPr>
              <a:r>
                <a:rPr lang="uk-UA" sz="1600" smtClean="0">
                  <a:latin typeface="Segoe Print" pitchFamily="2" charset="0"/>
                </a:rPr>
                <a:t>До складу білків входять 20 стандартних </a:t>
              </a:r>
              <a:r>
                <a:rPr lang="uk-UA" sz="1600" smtClean="0">
                  <a:latin typeface="Segoe Print" pitchFamily="2" charset="0"/>
                </a:rPr>
                <a:t>амінокислот</a:t>
              </a:r>
              <a:r>
                <a:rPr lang="uk-UA" sz="1600" smtClean="0">
                  <a:latin typeface="Segoe Print" pitchFamily="2" charset="0"/>
                </a:rPr>
                <a:t>, кожна з </a:t>
              </a:r>
              <a:r>
                <a:rPr lang="uk-UA" sz="1600" smtClean="0">
                  <a:latin typeface="Segoe Print" pitchFamily="2" charset="0"/>
                </a:rPr>
                <a:t>яких має </a:t>
              </a:r>
              <a:r>
                <a:rPr lang="uk-UA" sz="1600" smtClean="0">
                  <a:latin typeface="Segoe Print" pitchFamily="2" charset="0"/>
                </a:rPr>
                <a:t>унікальний бічний радикал</a:t>
              </a:r>
              <a:endParaRPr lang="uk-UA" sz="1600">
                <a:latin typeface="Segoe Print" pitchFamily="2" charset="0"/>
                <a:ea typeface="Verdana" pitchFamily="34" charset="0"/>
              </a:endParaRPr>
            </a:p>
          </p:txBody>
        </p:sp>
        <p:sp>
          <p:nvSpPr>
            <p:cNvPr id="18" name="Прямокутник 12"/>
            <p:cNvSpPr/>
            <p:nvPr/>
          </p:nvSpPr>
          <p:spPr>
            <a:xfrm>
              <a:off x="341898" y="1929350"/>
              <a:ext cx="8150569" cy="548042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>
                <a:buClr>
                  <a:schemeClr val="accent5">
                    <a:lumMod val="50000"/>
                  </a:schemeClr>
                </a:buClr>
                <a:buSzPct val="120000"/>
                <a:buFont typeface="Wingdings" pitchFamily="2" charset="2"/>
                <a:buChar char="ü"/>
              </a:pPr>
              <a:r>
                <a:rPr lang="uk-UA" sz="1600" smtClean="0">
                  <a:latin typeface="Segoe Print" pitchFamily="2" charset="0"/>
                </a:rPr>
                <a:t>Амінокислоти з’єднуються </a:t>
              </a:r>
              <a:r>
                <a:rPr lang="uk-UA" sz="1600" smtClean="0">
                  <a:latin typeface="Segoe Print" pitchFamily="2" charset="0"/>
                </a:rPr>
                <a:t>між собою пептидними </a:t>
              </a:r>
              <a:r>
                <a:rPr lang="uk-UA" sz="1600" smtClean="0">
                  <a:latin typeface="Segoe Print" pitchFamily="2" charset="0"/>
                </a:rPr>
                <a:t>зв’язками</a:t>
              </a:r>
              <a:r>
                <a:rPr lang="uk-UA" sz="1600" smtClean="0">
                  <a:latin typeface="Segoe Print" pitchFamily="2" charset="0"/>
                </a:rPr>
                <a:t>, утворюючи поліпептидний </a:t>
              </a:r>
              <a:r>
                <a:rPr lang="uk-UA" sz="1600" smtClean="0">
                  <a:latin typeface="Segoe Print" pitchFamily="2" charset="0"/>
                </a:rPr>
                <a:t>ланцюг</a:t>
              </a:r>
              <a:endParaRPr lang="uk-UA" sz="1600">
                <a:latin typeface="Segoe Print" pitchFamily="2" charset="0"/>
                <a:ea typeface="Verdana" pitchFamily="34" charset="0"/>
              </a:endParaRPr>
            </a:p>
          </p:txBody>
        </p:sp>
        <p:sp>
          <p:nvSpPr>
            <p:cNvPr id="17" name="Прямокутник 12"/>
            <p:cNvSpPr/>
            <p:nvPr/>
          </p:nvSpPr>
          <p:spPr>
            <a:xfrm>
              <a:off x="340000" y="2592484"/>
              <a:ext cx="8150567" cy="548042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>
                <a:buClr>
                  <a:schemeClr val="accent5">
                    <a:lumMod val="50000"/>
                  </a:schemeClr>
                </a:buClr>
                <a:buSzPct val="120000"/>
                <a:buFont typeface="Wingdings" pitchFamily="2" charset="2"/>
                <a:buChar char="ü"/>
              </a:pPr>
              <a:r>
                <a:rPr lang="uk-UA" sz="1600" smtClean="0">
                  <a:latin typeface="Segoe Print" pitchFamily="2" charset="0"/>
                  <a:ea typeface="Verdana" pitchFamily="34" charset="0"/>
                </a:rPr>
                <a:t> </a:t>
              </a:r>
              <a:r>
                <a:rPr lang="uk-UA" sz="1600" smtClean="0">
                  <a:latin typeface="Segoe Print" pitchFamily="2" charset="0"/>
                </a:rPr>
                <a:t>Існує чотири рівні структурної організації білкових молекул</a:t>
              </a:r>
              <a:r>
                <a:rPr lang="uk-UA" sz="1600" smtClean="0">
                  <a:latin typeface="Segoe Print" pitchFamily="2" charset="0"/>
                </a:rPr>
                <a:t>: </a:t>
              </a:r>
              <a:r>
                <a:rPr lang="uk-UA" sz="1600" smtClean="0">
                  <a:latin typeface="Segoe Print" pitchFamily="2" charset="0"/>
                </a:rPr>
                <a:t>первинний</a:t>
              </a:r>
              <a:r>
                <a:rPr lang="uk-UA" sz="1600" smtClean="0">
                  <a:latin typeface="Segoe Print" pitchFamily="2" charset="0"/>
                </a:rPr>
                <a:t>, </a:t>
              </a:r>
              <a:r>
                <a:rPr lang="uk-UA" sz="1600" smtClean="0">
                  <a:latin typeface="Segoe Print" pitchFamily="2" charset="0"/>
                </a:rPr>
                <a:t>вторинний</a:t>
              </a:r>
              <a:r>
                <a:rPr lang="uk-UA" sz="1600" smtClean="0">
                  <a:latin typeface="Segoe Print" pitchFamily="2" charset="0"/>
                </a:rPr>
                <a:t>, третинний і </a:t>
              </a:r>
              <a:r>
                <a:rPr lang="uk-UA" sz="1600" smtClean="0">
                  <a:latin typeface="Segoe Print" pitchFamily="2" charset="0"/>
                </a:rPr>
                <a:t>четвертинний</a:t>
              </a:r>
              <a:endParaRPr lang="uk-UA" sz="1600">
                <a:latin typeface="Segoe Print" pitchFamily="2" charset="0"/>
                <a:ea typeface="Verdana" pitchFamily="34" charset="0"/>
              </a:endParaRPr>
            </a:p>
          </p:txBody>
        </p:sp>
        <p:sp>
          <p:nvSpPr>
            <p:cNvPr id="19" name="Прямокутник 12"/>
            <p:cNvSpPr/>
            <p:nvPr/>
          </p:nvSpPr>
          <p:spPr>
            <a:xfrm>
              <a:off x="346281" y="3255608"/>
              <a:ext cx="8150567" cy="548043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>
                <a:buClr>
                  <a:schemeClr val="accent5">
                    <a:lumMod val="50000"/>
                  </a:schemeClr>
                </a:buClr>
                <a:buSzPct val="120000"/>
                <a:buFont typeface="Wingdings" pitchFamily="2" charset="2"/>
                <a:buChar char="ü"/>
              </a:pPr>
              <a:r>
                <a:rPr lang="uk-UA" sz="1600" dirty="0" smtClean="0">
                  <a:latin typeface="Segoe Print" pitchFamily="2" charset="0"/>
                </a:rPr>
                <a:t>Під дією </a:t>
              </a:r>
              <a:r>
                <a:rPr lang="uk-UA" sz="1600" dirty="0" smtClean="0">
                  <a:latin typeface="Segoe Print" pitchFamily="2" charset="0"/>
                </a:rPr>
                <a:t>зовнішніх чинників білки можуть денатурувати – втрачати свою природну структуру, а за сприятливих умов – ренатурувати</a:t>
              </a:r>
              <a:endParaRPr lang="uk-UA" sz="1600" dirty="0">
                <a:latin typeface="Segoe Print" pitchFamily="2" charset="0"/>
                <a:ea typeface="Verdana" pitchFamily="34" charset="0"/>
              </a:endParaRPr>
            </a:p>
          </p:txBody>
        </p:sp>
        <p:sp>
          <p:nvSpPr>
            <p:cNvPr id="20" name="Прямокутник 12"/>
            <p:cNvSpPr/>
            <p:nvPr/>
          </p:nvSpPr>
          <p:spPr>
            <a:xfrm>
              <a:off x="321172" y="3918730"/>
              <a:ext cx="8150567" cy="548044"/>
            </a:xfrm>
            <a:prstGeom prst="rect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>
                <a:buClr>
                  <a:schemeClr val="accent5">
                    <a:lumMod val="50000"/>
                  </a:schemeClr>
                </a:buClr>
                <a:buSzPct val="120000"/>
                <a:buFont typeface="Wingdings" pitchFamily="2" charset="2"/>
                <a:buChar char="ü"/>
              </a:pPr>
              <a:r>
                <a:rPr lang="uk-UA" sz="1600" dirty="0" smtClean="0">
                  <a:latin typeface="Segoe Print" pitchFamily="2" charset="0"/>
                </a:rPr>
                <a:t>Повне руйнування пептидних зв’язків призводить до деструкції </a:t>
              </a:r>
              <a:r>
                <a:rPr lang="uk-UA" sz="1600" dirty="0" smtClean="0">
                  <a:latin typeface="Segoe Print" pitchFamily="2" charset="0"/>
                </a:rPr>
                <a:t>білкової молекули</a:t>
              </a:r>
              <a:endParaRPr lang="uk-UA" sz="1600" dirty="0">
                <a:latin typeface="Segoe Print" pitchFamily="2" charset="0"/>
                <a:ea typeface="Verdana" pitchFamily="34" charset="0"/>
              </a:endParaRPr>
            </a:p>
          </p:txBody>
        </p:sp>
      </p:grpSp>
      <p:sp>
        <p:nvSpPr>
          <p:cNvPr id="2" name="AutoShape 2" descr="Terapie oncologiche e qualità di vita: come misurarli - Europa Donna Italia">
            <a:extLst>
              <a:ext uri="{FF2B5EF4-FFF2-40B4-BE49-F238E27FC236}">
                <a16:creationId xmlns="" xmlns:a16="http://schemas.microsoft.com/office/drawing/2014/main" id="{9231EA04-E11B-42AD-B371-B8179FCBD2B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Google Shape;98;p16">
            <a:extLst>
              <a:ext uri="{FF2B5EF4-FFF2-40B4-BE49-F238E27FC236}">
                <a16:creationId xmlns="" xmlns:a16="http://schemas.microsoft.com/office/drawing/2014/main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7. Білки: рівні структурної організації, основні властивості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193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C49D09E2-F863-48C0-954C-D37111ED3E2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953"/>
          <a:stretch/>
        </p:blipFill>
        <p:spPr>
          <a:xfrm>
            <a:off x="5486400" y="3258650"/>
            <a:ext cx="3071564" cy="1884850"/>
          </a:xfrm>
          <a:prstGeom prst="rect">
            <a:avLst/>
          </a:prstGeom>
        </p:spPr>
      </p:pic>
      <p:cxnSp>
        <p:nvCxnSpPr>
          <p:cNvPr id="7" name="Google Shape;100;p16"/>
          <p:cNvCxnSpPr/>
          <p:nvPr/>
        </p:nvCxnSpPr>
        <p:spPr>
          <a:xfrm rot="10800000" flipH="1">
            <a:off x="1851950" y="478146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49156" name="AutoShape 4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58" name="AutoShape 6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60" name="AutoShape 8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1" name="Прямокутник 10">
            <a:extLst>
              <a:ext uri="{FF2B5EF4-FFF2-40B4-BE49-F238E27FC236}">
                <a16:creationId xmlns="" xmlns:a16="http://schemas.microsoft.com/office/drawing/2014/main" id="{B8E4F3AA-D599-4E1F-8C69-AA99DFA5E165}"/>
              </a:ext>
            </a:extLst>
          </p:cNvPr>
          <p:cNvSpPr/>
          <p:nvPr/>
        </p:nvSpPr>
        <p:spPr>
          <a:xfrm>
            <a:off x="3104379" y="672492"/>
            <a:ext cx="3303086" cy="338554"/>
          </a:xfrm>
          <a:prstGeom prst="rect">
            <a:avLst/>
          </a:prstGeom>
          <a:solidFill>
            <a:srgbClr val="EBF7FF"/>
          </a:solidFill>
          <a:ln>
            <a:solidFill>
              <a:schemeClr val="accent5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УЗАГАЛЬНЕННЯ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="" xmlns:a16="http://schemas.microsoft.com/office/drawing/2014/main" id="{53105FF9-D5A8-4C7F-ADC2-F9C05CDAB79A}"/>
              </a:ext>
            </a:extLst>
          </p:cNvPr>
          <p:cNvSpPr/>
          <p:nvPr/>
        </p:nvSpPr>
        <p:spPr>
          <a:xfrm>
            <a:off x="261304" y="1150166"/>
            <a:ext cx="8634340" cy="2215991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uk-UA" b="1" i="1">
                <a:latin typeface="Segoe Print" panose="02000600000000000000" pitchFamily="2" charset="0"/>
              </a:rPr>
              <a:t>        </a:t>
            </a:r>
            <a:r>
              <a:rPr lang="uk-UA" sz="1600" b="1" i="1">
                <a:latin typeface="Segoe Print" panose="02000600000000000000" pitchFamily="2" charset="0"/>
              </a:rPr>
              <a:t>Поміркуйте</a:t>
            </a:r>
            <a:r>
              <a:rPr lang="uk-UA" b="1" i="1"/>
              <a:t> </a:t>
            </a:r>
          </a:p>
          <a:p>
            <a:endParaRPr lang="uk-UA"/>
          </a:p>
          <a:p>
            <a:r>
              <a:rPr lang="uk-UA" sz="1800" smtClean="0">
                <a:latin typeface="Segoe Print" pitchFamily="2" charset="0"/>
              </a:rPr>
              <a:t>1</a:t>
            </a:r>
            <a:r>
              <a:rPr lang="uk-UA" sz="1800" smtClean="0">
                <a:latin typeface="Segoe Print" pitchFamily="2" charset="0"/>
              </a:rPr>
              <a:t>. Чому саме первинна структура білка зумовлює властивості та функції </a:t>
            </a:r>
            <a:r>
              <a:rPr lang="uk-UA" sz="1800" smtClean="0">
                <a:latin typeface="Segoe Print" pitchFamily="2" charset="0"/>
              </a:rPr>
              <a:t>білкової молекули</a:t>
            </a:r>
            <a:r>
              <a:rPr lang="uk-UA" sz="1800" smtClean="0">
                <a:latin typeface="Segoe Print" pitchFamily="2" charset="0"/>
              </a:rPr>
              <a:t>?</a:t>
            </a:r>
          </a:p>
          <a:p>
            <a:r>
              <a:rPr lang="uk-UA" sz="1800" smtClean="0">
                <a:latin typeface="Segoe Print" pitchFamily="2" charset="0"/>
              </a:rPr>
              <a:t>2</a:t>
            </a:r>
            <a:r>
              <a:rPr lang="uk-UA" sz="1800" smtClean="0">
                <a:latin typeface="Segoe Print" pitchFamily="2" charset="0"/>
              </a:rPr>
              <a:t>. Чому поняття </a:t>
            </a:r>
            <a:r>
              <a:rPr lang="uk-UA" sz="1800" smtClean="0">
                <a:latin typeface="Segoe Print" pitchFamily="2" charset="0"/>
              </a:rPr>
              <a:t>«білки</a:t>
            </a:r>
            <a:r>
              <a:rPr lang="uk-UA" sz="1800" smtClean="0">
                <a:latin typeface="Segoe Print" pitchFamily="2" charset="0"/>
              </a:rPr>
              <a:t>» та </a:t>
            </a:r>
            <a:r>
              <a:rPr lang="uk-UA" sz="1800" smtClean="0">
                <a:latin typeface="Segoe Print" pitchFamily="2" charset="0"/>
              </a:rPr>
              <a:t>«</a:t>
            </a:r>
            <a:r>
              <a:rPr lang="uk-UA" sz="1800" smtClean="0">
                <a:latin typeface="Segoe Print" pitchFamily="2" charset="0"/>
              </a:rPr>
              <a:t>поліпептидні </a:t>
            </a:r>
            <a:r>
              <a:rPr lang="uk-UA" sz="1800" smtClean="0">
                <a:latin typeface="Segoe Print" pitchFamily="2" charset="0"/>
              </a:rPr>
              <a:t>ланцюги</a:t>
            </a:r>
            <a:r>
              <a:rPr lang="uk-UA" sz="1800" smtClean="0">
                <a:latin typeface="Segoe Print" pitchFamily="2" charset="0"/>
              </a:rPr>
              <a:t>» вживають як </a:t>
            </a:r>
            <a:r>
              <a:rPr lang="uk-UA" sz="1800" smtClean="0">
                <a:latin typeface="Segoe Print" pitchFamily="2" charset="0"/>
              </a:rPr>
              <a:t>синоніми?</a:t>
            </a:r>
            <a:endParaRPr lang="uk-UA" sz="1800" smtClean="0">
              <a:latin typeface="Segoe Print" pitchFamily="2" charset="0"/>
            </a:endParaRPr>
          </a:p>
          <a:p>
            <a:r>
              <a:rPr lang="uk-UA" sz="1800" smtClean="0">
                <a:latin typeface="Segoe Print" pitchFamily="2" charset="0"/>
              </a:rPr>
              <a:t>3</a:t>
            </a:r>
            <a:r>
              <a:rPr lang="uk-UA" sz="1800" smtClean="0">
                <a:latin typeface="Segoe Print" pitchFamily="2" charset="0"/>
              </a:rPr>
              <a:t>. Амінокислоти поділяють на </a:t>
            </a:r>
            <a:r>
              <a:rPr lang="uk-UA" sz="1800" smtClean="0">
                <a:latin typeface="Segoe Print" pitchFamily="2" charset="0"/>
              </a:rPr>
              <a:t>незамінні</a:t>
            </a:r>
            <a:r>
              <a:rPr lang="uk-UA" sz="1800" smtClean="0">
                <a:latin typeface="Segoe Print" pitchFamily="2" charset="0"/>
              </a:rPr>
              <a:t>, які які не синтезуються в </a:t>
            </a:r>
            <a:r>
              <a:rPr lang="uk-UA" sz="1800" smtClean="0">
                <a:latin typeface="Segoe Print" pitchFamily="2" charset="0"/>
              </a:rPr>
              <a:t>організмі</a:t>
            </a:r>
            <a:r>
              <a:rPr lang="uk-UA" sz="1800" smtClean="0">
                <a:latin typeface="Segoe Print" pitchFamily="2" charset="0"/>
              </a:rPr>
              <a:t>, та </a:t>
            </a:r>
            <a:r>
              <a:rPr lang="uk-UA" sz="1800" smtClean="0">
                <a:latin typeface="Segoe Print" pitchFamily="2" charset="0"/>
              </a:rPr>
              <a:t>замінні</a:t>
            </a:r>
            <a:r>
              <a:rPr lang="uk-UA" sz="1800" smtClean="0">
                <a:latin typeface="Segoe Print" pitchFamily="2" charset="0"/>
              </a:rPr>
              <a:t>. Де організм бере замінні </a:t>
            </a:r>
            <a:r>
              <a:rPr lang="uk-UA" sz="1800" smtClean="0">
                <a:latin typeface="Segoe Print" pitchFamily="2" charset="0"/>
              </a:rPr>
              <a:t>амінокислоти</a:t>
            </a:r>
            <a:r>
              <a:rPr lang="uk-UA" sz="1800" smtClean="0">
                <a:latin typeface="Segoe Print" pitchFamily="2" charset="0"/>
              </a:rPr>
              <a:t>?</a:t>
            </a:r>
            <a:endParaRPr lang="uk-UA" sz="1800">
              <a:latin typeface="Segoe Print" pitchFamily="2" charset="0"/>
            </a:endParaRPr>
          </a:p>
        </p:txBody>
      </p:sp>
      <p:pic>
        <p:nvPicPr>
          <p:cNvPr id="67586" name="Picture 2" descr="C:\Users\kants\Pictures\Screenshots\Знімок екрана (375).png"/>
          <p:cNvPicPr>
            <a:picLocks noChangeAspect="1" noChangeArrowheads="1"/>
          </p:cNvPicPr>
          <p:nvPr/>
        </p:nvPicPr>
        <p:blipFill>
          <a:blip r:embed="rId4"/>
          <a:srcRect l="30374" t="57435" r="65116" b="35288"/>
          <a:stretch>
            <a:fillRect/>
          </a:stretch>
        </p:blipFill>
        <p:spPr bwMode="auto">
          <a:xfrm>
            <a:off x="354842" y="1199416"/>
            <a:ext cx="423080" cy="383723"/>
          </a:xfrm>
          <a:prstGeom prst="rect">
            <a:avLst/>
          </a:prstGeom>
          <a:noFill/>
          <a:ln w="28575">
            <a:solidFill>
              <a:srgbClr val="008896"/>
            </a:solidFill>
          </a:ln>
        </p:spPr>
      </p:pic>
      <p:sp>
        <p:nvSpPr>
          <p:cNvPr id="13" name="Google Shape;98;p16">
            <a:extLst>
              <a:ext uri="{FF2B5EF4-FFF2-40B4-BE49-F238E27FC236}">
                <a16:creationId xmlns="" xmlns:a16="http://schemas.microsoft.com/office/drawing/2014/main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7. Білки: рівні структурної організації, основні властивості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  <p:pic>
        <p:nvPicPr>
          <p:cNvPr id="5121" name="Picture 1" descr="C:\Users\Asus10\Downloads\qrcode_321169557_03a51187a27dc353b9ae76a19f368239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7136" y="3548743"/>
            <a:ext cx="1392464" cy="1392464"/>
          </a:xfrm>
          <a:prstGeom prst="rect">
            <a:avLst/>
          </a:prstGeom>
          <a:noFill/>
        </p:spPr>
      </p:pic>
      <p:sp>
        <p:nvSpPr>
          <p:cNvPr id="17" name="Прямокутник 21"/>
          <p:cNvSpPr/>
          <p:nvPr/>
        </p:nvSpPr>
        <p:spPr>
          <a:xfrm>
            <a:off x="2460190" y="3836280"/>
            <a:ext cx="2536367" cy="830997"/>
          </a:xfrm>
          <a:prstGeom prst="rect">
            <a:avLst/>
          </a:prstGeom>
          <a:solidFill>
            <a:srgbClr val="F3FF7D"/>
          </a:solidFill>
          <a:ln>
            <a:solidFill>
              <a:srgbClr val="FFAFFF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1600" dirty="0" smtClean="0">
                <a:solidFill>
                  <a:schemeClr val="tx1"/>
                </a:solidFill>
                <a:latin typeface="Segoe Print" pitchFamily="2" charset="0"/>
                <a:ea typeface="Verdana" pitchFamily="34" charset="0"/>
              </a:rPr>
              <a:t>Скануйте код та перегляньте відео про білки</a:t>
            </a:r>
            <a:endParaRPr lang="uk-UA" sz="1600" dirty="0">
              <a:solidFill>
                <a:schemeClr val="tx1"/>
              </a:solidFill>
              <a:latin typeface="Segoe Print" pitchFamily="2" charset="0"/>
              <a:ea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193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Google Shape;100;p16"/>
          <p:cNvCxnSpPr/>
          <p:nvPr/>
        </p:nvCxnSpPr>
        <p:spPr>
          <a:xfrm rot="10800000" flipH="1">
            <a:off x="1851950" y="478146"/>
            <a:ext cx="6203700" cy="5700"/>
          </a:xfrm>
          <a:prstGeom prst="straightConnector1">
            <a:avLst/>
          </a:prstGeom>
          <a:noFill/>
          <a:ln w="19050" cap="flat" cmpd="sng">
            <a:solidFill>
              <a:srgbClr val="257BBE"/>
            </a:solidFill>
            <a:prstDash val="solid"/>
            <a:round/>
            <a:headEnd type="diamond" w="med" len="med"/>
            <a:tailEnd type="diamond" w="med" len="med"/>
          </a:ln>
        </p:spPr>
      </p:cxnSp>
      <p:sp>
        <p:nvSpPr>
          <p:cNvPr id="49156" name="AutoShape 4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58" name="AutoShape 6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49160" name="AutoShape 8" descr="Молекули глюкози картинки, стокові Молекули глюкози фотографії, зображення  | Скачати з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2" name="Picture 2" descr="Cartoon girl teen sitting on books and read book vector ..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8204" y="641444"/>
            <a:ext cx="4474760" cy="4474760"/>
          </a:xfrm>
          <a:prstGeom prst="rect">
            <a:avLst/>
          </a:prstGeom>
          <a:noFill/>
        </p:spPr>
      </p:pic>
      <p:sp>
        <p:nvSpPr>
          <p:cNvPr id="13" name="Прямокутник 12">
            <a:extLst>
              <a:ext uri="{FF2B5EF4-FFF2-40B4-BE49-F238E27FC236}">
                <a16:creationId xmlns="" xmlns:a16="http://schemas.microsoft.com/office/drawing/2014/main" id="{B8E4F3AA-D599-4E1F-8C69-AA99DFA5E165}"/>
              </a:ext>
            </a:extLst>
          </p:cNvPr>
          <p:cNvSpPr/>
          <p:nvPr/>
        </p:nvSpPr>
        <p:spPr>
          <a:xfrm>
            <a:off x="5391150" y="2286360"/>
            <a:ext cx="3045728" cy="1754326"/>
          </a:xfrm>
          <a:prstGeom prst="rect">
            <a:avLst/>
          </a:prstGeom>
          <a:solidFill>
            <a:srgbClr val="EBF7FF"/>
          </a:solidFill>
          <a:ln>
            <a:solidFill>
              <a:srgbClr val="002A2E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uk-UA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Домашнє завдання</a:t>
            </a:r>
          </a:p>
          <a:p>
            <a:pPr algn="ctr"/>
            <a:endParaRPr lang="uk-UA" sz="1800" b="1" dirty="0">
              <a:solidFill>
                <a:schemeClr val="tx1">
                  <a:lumMod val="95000"/>
                  <a:lumOff val="5000"/>
                </a:schemeClr>
              </a:solidFill>
              <a:latin typeface="Segoe Print" panose="02000600000000000000" pitchFamily="2" charset="0"/>
            </a:endParaRPr>
          </a:p>
          <a:p>
            <a:pPr algn="ctr"/>
            <a:r>
              <a:rPr lang="uk-UA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Опрацюйте</a:t>
            </a:r>
          </a:p>
          <a:p>
            <a:pPr algn="ctr"/>
            <a:r>
              <a:rPr lang="uk-UA" sz="1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 параграф </a:t>
            </a:r>
            <a:r>
              <a:rPr lang="uk-UA" sz="1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7, </a:t>
            </a:r>
            <a:r>
              <a:rPr lang="uk-UA" sz="1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вивчіть </a:t>
            </a:r>
            <a:r>
              <a:rPr lang="uk-UA" sz="1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egoe Print" panose="02000600000000000000" pitchFamily="2" charset="0"/>
              </a:rPr>
              <a:t>особливості будови та властивості білків</a:t>
            </a:r>
            <a:endParaRPr lang="uk-UA" sz="1800" b="1" dirty="0">
              <a:solidFill>
                <a:schemeClr val="tx1">
                  <a:lumMod val="95000"/>
                  <a:lumOff val="5000"/>
                </a:schemeClr>
              </a:solidFill>
              <a:latin typeface="Segoe Print" panose="02000600000000000000" pitchFamily="2" charset="0"/>
            </a:endParaRPr>
          </a:p>
        </p:txBody>
      </p:sp>
      <p:sp>
        <p:nvSpPr>
          <p:cNvPr id="9" name="Google Shape;98;p16">
            <a:extLst>
              <a:ext uri="{FF2B5EF4-FFF2-40B4-BE49-F238E27FC236}">
                <a16:creationId xmlns="" xmlns:a16="http://schemas.microsoft.com/office/drawing/2014/main" id="{0DB42201-17B0-4505-A46A-9754AD1E6C2E}"/>
              </a:ext>
            </a:extLst>
          </p:cNvPr>
          <p:cNvSpPr txBox="1"/>
          <p:nvPr/>
        </p:nvSpPr>
        <p:spPr>
          <a:xfrm>
            <a:off x="1520042" y="-9883"/>
            <a:ext cx="6711215" cy="461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/>
            <a:r>
              <a:rPr lang="uk-UA" sz="1800" dirty="0">
                <a:solidFill>
                  <a:srgbClr val="0C77C3"/>
                </a:solidFill>
                <a:latin typeface="Alegreya" panose="020B0604020202020204" charset="0"/>
              </a:rPr>
              <a:t>§ </a:t>
            </a:r>
            <a:r>
              <a:rPr lang="uk-UA" sz="1800" dirty="0" smtClean="0">
                <a:solidFill>
                  <a:srgbClr val="0C77C3"/>
                </a:solidFill>
                <a:latin typeface="Alegreya" panose="020B0604020202020204" charset="0"/>
              </a:rPr>
              <a:t>7. Білки: рівні структурної організації, основні властивості</a:t>
            </a:r>
            <a:endParaRPr lang="uk-UA" sz="1800" dirty="0">
              <a:solidFill>
                <a:srgbClr val="0C77C3"/>
              </a:solidFill>
              <a:latin typeface="Alegreya" panose="020B0604020202020204" charset="0"/>
              <a:ea typeface="Alegreya"/>
              <a:cs typeface="Alegreya"/>
              <a:sym typeface="Alegrey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193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2335</TotalTime>
  <Words>858</Words>
  <Application>Microsoft Office PowerPoint</Application>
  <PresentationFormat>Экран (16:9)</PresentationFormat>
  <Paragraphs>93</Paragraphs>
  <Slides>14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Alegreya</vt:lpstr>
      <vt:lpstr>Verdana</vt:lpstr>
      <vt:lpstr>Segoe Print</vt:lpstr>
      <vt:lpstr>Wingdings</vt:lpstr>
      <vt:lpstr>Simple Light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Валентина</dc:creator>
  <cp:lastModifiedBy>Asus10</cp:lastModifiedBy>
  <cp:revision>263</cp:revision>
  <dcterms:modified xsi:type="dcterms:W3CDTF">2026-03-14T20:01:36Z</dcterms:modified>
</cp:coreProperties>
</file>