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310" r:id="rId2"/>
    <p:sldId id="320" r:id="rId3"/>
    <p:sldId id="345" r:id="rId4"/>
    <p:sldId id="346" r:id="rId5"/>
    <p:sldId id="347" r:id="rId6"/>
    <p:sldId id="348" r:id="rId7"/>
    <p:sldId id="349" r:id="rId8"/>
    <p:sldId id="350" r:id="rId9"/>
    <p:sldId id="306" r:id="rId10"/>
    <p:sldId id="307" r:id="rId11"/>
    <p:sldId id="319" r:id="rId12"/>
  </p:sldIdLst>
  <p:sldSz cx="9144000" cy="5143500" type="screen16x9"/>
  <p:notesSz cx="6858000" cy="9144000"/>
  <p:embeddedFontLst>
    <p:embeddedFont>
      <p:font typeface="Alegreya" charset="0"/>
      <p:regular r:id="rId14"/>
      <p:bold r:id="rId15"/>
      <p:italic r:id="rId16"/>
      <p:boldItalic r:id="rId17"/>
    </p:embeddedFont>
    <p:embeddedFont>
      <p:font typeface="Verdana" pitchFamily="34" charset="0"/>
      <p:regular r:id="rId18"/>
      <p:bold r:id="rId19"/>
      <p:italic r:id="rId20"/>
      <p:boldItalic r:id="rId21"/>
    </p:embeddedFont>
    <p:embeddedFont>
      <p:font typeface="Segoe Print" pitchFamily="2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3FF7D"/>
    <a:srgbClr val="D6C7EF"/>
    <a:srgbClr val="F6D6E7"/>
    <a:srgbClr val="FFDDFF"/>
    <a:srgbClr val="FFCCFF"/>
    <a:srgbClr val="FFAFFF"/>
    <a:srgbClr val="C3DBF5"/>
    <a:srgbClr val="90BCEC"/>
    <a:srgbClr val="E7F8FF"/>
    <a:srgbClr val="EBF7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70" d="100"/>
          <a:sy n="70" d="100"/>
        </p:scale>
        <p:origin x="-1810" y="-720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628988" y="1236652"/>
            <a:ext cx="7123601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. Білки: функції в біологічних системах. Ферменти, їхня роль у клітині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696674" y="3387087"/>
            <a:ext cx="3280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smtClean="0">
                <a:latin typeface="+mn-lt"/>
              </a:rPr>
              <a:t>Які особливості будови білків забезпечують їм здатність виконувати </a:t>
            </a:r>
            <a:r>
              <a:rPr lang="uk-UA" sz="1800" smtClean="0">
                <a:latin typeface="+mn-lt"/>
              </a:rPr>
              <a:t>багато </a:t>
            </a:r>
            <a:r>
              <a:rPr lang="uk-UA" sz="1800" smtClean="0">
                <a:latin typeface="+mn-lt"/>
              </a:rPr>
              <a:t>різ</a:t>
            </a:r>
            <a:r>
              <a:rPr lang="uk-UA" sz="1800" smtClean="0">
                <a:latin typeface="+mn-lt"/>
              </a:rPr>
              <a:t>них функцій – впливати на швидкість багатьох різних хімічних </a:t>
            </a:r>
            <a:r>
              <a:rPr lang="uk-UA" sz="1800" smtClean="0">
                <a:latin typeface="+mn-lt"/>
              </a:rPr>
              <a:t>реакцій</a:t>
            </a:r>
            <a:r>
              <a:rPr lang="uk-UA" sz="1800" smtClean="0">
                <a:latin typeface="+mn-lt"/>
              </a:rPr>
              <a:t>?</a:t>
            </a:r>
            <a:endParaRPr lang="uk-UA" sz="2400">
              <a:latin typeface="+mn-lt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Що таке ферменти | Що таке...?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38464" y="2950034"/>
            <a:ext cx="4106636" cy="2053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40307" y="2074119"/>
            <a:ext cx="4211950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Білки є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важливими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компонентами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клітинних і позаклітинних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структур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65468" y="1245868"/>
            <a:ext cx="4620190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Будівельна (структурна)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38590" y="1164763"/>
            <a:ext cx="2284296" cy="131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6473" y="2773875"/>
            <a:ext cx="3378277" cy="189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Прямокутник 21"/>
          <p:cNvSpPr/>
          <p:nvPr/>
        </p:nvSpPr>
        <p:spPr>
          <a:xfrm>
            <a:off x="6434278" y="2465997"/>
            <a:ext cx="1174836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ФІБРОЇН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1361535" y="4719349"/>
            <a:ext cx="1174836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КЕРАТИН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4485735" y="4717858"/>
            <a:ext cx="1174836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КОЛАГЕН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247" name="Picture 7" descr="C:\Users\Asus10\Pictures\Screenshots\Знімок екрана (23).png"/>
          <p:cNvPicPr>
            <a:picLocks noChangeAspect="1" noChangeArrowheads="1"/>
          </p:cNvPicPr>
          <p:nvPr/>
        </p:nvPicPr>
        <p:blipFill>
          <a:blip r:embed="rId5"/>
          <a:srcRect l="65714" t="33135" r="8393" b="27817"/>
          <a:stretch>
            <a:fillRect/>
          </a:stretch>
        </p:blipFill>
        <p:spPr bwMode="auto">
          <a:xfrm>
            <a:off x="4032229" y="2808513"/>
            <a:ext cx="2194400" cy="1861457"/>
          </a:xfrm>
          <a:prstGeom prst="rect">
            <a:avLst/>
          </a:prstGeom>
          <a:noFill/>
        </p:spPr>
      </p:pic>
      <p:pic>
        <p:nvPicPr>
          <p:cNvPr id="10249" name="Picture 9" descr="Розрив передньої хрестоподібної зв'язки або синдром висувного ящика –  ЗДОРОВИЙ РУХ"/>
          <p:cNvPicPr>
            <a:picLocks noChangeAspect="1" noChangeArrowheads="1"/>
          </p:cNvPicPr>
          <p:nvPr/>
        </p:nvPicPr>
        <p:blipFill>
          <a:blip r:embed="rId6"/>
          <a:srcRect r="47429"/>
          <a:stretch>
            <a:fillRect/>
          </a:stretch>
        </p:blipFill>
        <p:spPr bwMode="auto">
          <a:xfrm>
            <a:off x="7291166" y="2895593"/>
            <a:ext cx="1428291" cy="1752374"/>
          </a:xfrm>
          <a:prstGeom prst="rect">
            <a:avLst/>
          </a:prstGeom>
          <a:noFill/>
        </p:spPr>
      </p:pic>
      <p:sp>
        <p:nvSpPr>
          <p:cNvPr id="23" name="Прямокутник 21"/>
          <p:cNvSpPr/>
          <p:nvPr/>
        </p:nvSpPr>
        <p:spPr>
          <a:xfrm>
            <a:off x="7261592" y="4719345"/>
            <a:ext cx="1174836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ЕЛАСТИ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18.1: Архітектура імунної системи - LibreTexts - Ukrayins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20340" y="2895600"/>
            <a:ext cx="1974012" cy="1884589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40307" y="2074119"/>
            <a:ext cx="8413836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Імуноглобуліни (антитіла) – це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спеціалізовані глобулярні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білки, які розпізнають і знешкоджують чужорідні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для організму речовини (антигени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65468" y="1245868"/>
            <a:ext cx="3292132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Захисна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Прямокутник 21"/>
          <p:cNvSpPr/>
          <p:nvPr/>
        </p:nvSpPr>
        <p:spPr>
          <a:xfrm>
            <a:off x="66129" y="3249778"/>
            <a:ext cx="3373752" cy="1323439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Інтерферони – білки, які забезпечують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неспецифічний гуморальний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імунітет, захищаючи організм від збудників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різних інфекцій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3" name="Прямокутник 21"/>
          <p:cNvSpPr/>
          <p:nvPr/>
        </p:nvSpPr>
        <p:spPr>
          <a:xfrm>
            <a:off x="5725893" y="3249771"/>
            <a:ext cx="3341914" cy="1323439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Тромбін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, тромбопластин і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фібриноген, беруть участь у процесах зсідання крові та утворенні тромбів, запобігаючи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крововтратам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4038" y="794651"/>
            <a:ext cx="1540344" cy="115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40307" y="1812855"/>
            <a:ext cx="8413836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Мембранні складні білки – глікопротеїди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–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розпізнають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специфічні речовини та передають сигнали до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клітини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забезпечуючи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її подразливість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65468" y="1245868"/>
            <a:ext cx="3292132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Сигнальна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5" name="Прямокутник 17"/>
          <p:cNvSpPr/>
          <p:nvPr/>
        </p:nvSpPr>
        <p:spPr>
          <a:xfrm>
            <a:off x="267490" y="3042007"/>
            <a:ext cx="4805246" cy="1815882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Подразливість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клітин інфузорії-сувійки</a:t>
            </a:r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А. Клітина сувійки у спокійному стані. </a:t>
            </a:r>
          </a:p>
          <a:p>
            <a:pPr algn="just"/>
            <a:endParaRPr lang="uk-UA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Б. У разі подразнення клітина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сувійки втягує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всередину передній полюс з війками, а її стебельце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спірально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скручується завдяки </a:t>
            </a:r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скоротливим білкам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8674" name="Picture 2" descr="C:\Users\Asus10\Pictures\Screenshots\Знімок екрана (24).png"/>
          <p:cNvPicPr>
            <a:picLocks noChangeAspect="1" noChangeArrowheads="1"/>
          </p:cNvPicPr>
          <p:nvPr/>
        </p:nvPicPr>
        <p:blipFill>
          <a:blip r:embed="rId3"/>
          <a:srcRect l="48125" t="41865" r="26786" b="28611"/>
          <a:stretch>
            <a:fillRect/>
          </a:stretch>
        </p:blipFill>
        <p:spPr bwMode="auto">
          <a:xfrm>
            <a:off x="5410200" y="2618112"/>
            <a:ext cx="3461657" cy="2291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C:\Users\Asus10\Pictures\Screenshots\Знімок екрана (25).png"/>
          <p:cNvPicPr>
            <a:picLocks noChangeAspect="1" noChangeArrowheads="1"/>
          </p:cNvPicPr>
          <p:nvPr/>
        </p:nvPicPr>
        <p:blipFill>
          <a:blip r:embed="rId3"/>
          <a:srcRect l="67589" t="43135" r="9732" b="34643"/>
          <a:stretch>
            <a:fillRect/>
          </a:stretch>
        </p:blipFill>
        <p:spPr bwMode="auto">
          <a:xfrm>
            <a:off x="424544" y="3619500"/>
            <a:ext cx="2764971" cy="152400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40307" y="1638679"/>
            <a:ext cx="8413836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1600" dirty="0" smtClean="0">
                <a:latin typeface="Verdana" pitchFamily="34" charset="0"/>
                <a:ea typeface="Verdana" pitchFamily="34" charset="0"/>
              </a:rPr>
              <a:t>Актин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і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міозин, забезпечують скорочення м’язових клітин. Тубулін у складі джгутиків і війок евкаріотів також бере участь у русі їхніх клітин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65466" y="1126122"/>
            <a:ext cx="4968533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Скорочувальна  (рухова)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2" name="AutoShape 2" descr="Міозин актин: векторна графіка, зображення, Міозин актин малюнки | Скачати 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5" name="AutoShape 5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7" name="AutoShape 7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9" name="AutoShape 9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1" name="AutoShape 11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3" name="AutoShape 13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35" name="Picture 15" descr="Властивості і функції білків — урок. Біологія, 9 клас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9747" y="2430462"/>
            <a:ext cx="3057525" cy="1447801"/>
          </a:xfrm>
          <a:prstGeom prst="rect">
            <a:avLst/>
          </a:prstGeom>
          <a:noFill/>
        </p:spPr>
      </p:pic>
      <p:sp>
        <p:nvSpPr>
          <p:cNvPr id="30737" name="AutoShape 17" descr="Cytoskeleton Antibody &amp; Proteins | 고마바이오텍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0740" name="Picture 20" descr="Microtubules: Definition, Structure, Function and Inhibitors ..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10743" y="2273744"/>
            <a:ext cx="4316637" cy="2880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40307" y="1736653"/>
            <a:ext cx="3341093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Деякі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білки відкладаються про запас 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забезпечують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живлення зародка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65467" y="1126122"/>
            <a:ext cx="3150620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Резервна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2" name="AutoShape 2" descr="Міозин актин: векторна графіка, зображення, Міозин актин малюнки | Скачати 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5" name="AutoShape 5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7" name="AutoShape 7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9" name="AutoShape 9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1" name="AutoShape 11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3" name="AutoShape 13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7" name="AutoShape 17" descr="Cytoskeleton Antibody &amp; Proteins | 고마바이오텍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1" name="Прямокутник 21"/>
          <p:cNvSpPr/>
          <p:nvPr/>
        </p:nvSpPr>
        <p:spPr>
          <a:xfrm>
            <a:off x="294736" y="2912308"/>
            <a:ext cx="2034807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овальбумін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3" name="Прямокутник 21"/>
          <p:cNvSpPr/>
          <p:nvPr/>
        </p:nvSpPr>
        <p:spPr>
          <a:xfrm>
            <a:off x="283852" y="3608993"/>
            <a:ext cx="2034807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глютен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4" name="Прямокутник 21"/>
          <p:cNvSpPr/>
          <p:nvPr/>
        </p:nvSpPr>
        <p:spPr>
          <a:xfrm>
            <a:off x="272965" y="4360126"/>
            <a:ext cx="2034807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казеїн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5" name="Прямокутник 21"/>
          <p:cNvSpPr/>
          <p:nvPr/>
        </p:nvSpPr>
        <p:spPr>
          <a:xfrm>
            <a:off x="229421" y="1758424"/>
            <a:ext cx="3341093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Деякі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білки відкладаються про запас 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забезпечують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живлення зародка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6" name="Прямокутник 17"/>
          <p:cNvSpPr/>
          <p:nvPr/>
        </p:nvSpPr>
        <p:spPr>
          <a:xfrm>
            <a:off x="354581" y="1147893"/>
            <a:ext cx="3150620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Резервна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7" name="Прямокутник 21"/>
          <p:cNvSpPr/>
          <p:nvPr/>
        </p:nvSpPr>
        <p:spPr>
          <a:xfrm>
            <a:off x="6662910" y="2618393"/>
            <a:ext cx="2034807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міоглобін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8" name="Прямокутник 21"/>
          <p:cNvSpPr/>
          <p:nvPr/>
        </p:nvSpPr>
        <p:spPr>
          <a:xfrm>
            <a:off x="6673798" y="3184451"/>
            <a:ext cx="2034807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гемоглобін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9" name="Прямокутник 21"/>
          <p:cNvSpPr/>
          <p:nvPr/>
        </p:nvSpPr>
        <p:spPr>
          <a:xfrm>
            <a:off x="5540829" y="1921712"/>
            <a:ext cx="3233057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Транспорт дихальних газів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0" name="Прямокутник 17"/>
          <p:cNvSpPr/>
          <p:nvPr/>
        </p:nvSpPr>
        <p:spPr>
          <a:xfrm>
            <a:off x="5557953" y="1224093"/>
            <a:ext cx="3150620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Транспортна функція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2" name="Прямокутник 17"/>
          <p:cNvSpPr/>
          <p:nvPr/>
        </p:nvSpPr>
        <p:spPr>
          <a:xfrm>
            <a:off x="2640582" y="4533353"/>
            <a:ext cx="3150620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Адаптація до температури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3" name="Прямокутник 21"/>
          <p:cNvSpPr/>
          <p:nvPr/>
        </p:nvSpPr>
        <p:spPr>
          <a:xfrm>
            <a:off x="5954490" y="3826693"/>
            <a:ext cx="3048000" cy="1077218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Білки-антифризи, запобігають замерзанню за низьких температур деяких риб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5842" name="Picture 2" descr="Більше 4 700 стокових ілюстрацій, векторної графіки та картинок роялті-фрі  на тему гемоглобін -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6439" y="2416628"/>
            <a:ext cx="2229579" cy="1876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ormone: Over 55,716 Royalty-Free Licensable Stock ..."/>
          <p:cNvPicPr>
            <a:picLocks noChangeAspect="1" noChangeArrowheads="1"/>
          </p:cNvPicPr>
          <p:nvPr/>
        </p:nvPicPr>
        <p:blipFill>
          <a:blip r:embed="rId3"/>
          <a:srcRect b="19388"/>
          <a:stretch>
            <a:fillRect/>
          </a:stretch>
        </p:blipFill>
        <p:spPr bwMode="auto">
          <a:xfrm>
            <a:off x="3160032" y="2737764"/>
            <a:ext cx="2476500" cy="2149929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2" name="AutoShape 2" descr="Міозин актин: векторна графіка, зображення, Міозин актин малюнки | Скачати 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5" name="AutoShape 5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7" name="AutoShape 7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9" name="AutoShape 9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1" name="AutoShape 11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3" name="AutoShape 13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7" name="AutoShape 17" descr="Cytoskeleton Antibody &amp; Proteins | 고마바이오텍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5" name="Прямокутник 21"/>
          <p:cNvSpPr/>
          <p:nvPr/>
        </p:nvSpPr>
        <p:spPr>
          <a:xfrm>
            <a:off x="229421" y="2095890"/>
            <a:ext cx="3341093" cy="1077218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Білкову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природу мають певні гормони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та нейрогормони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які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регулюють всі процеси в організмі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6" name="Прямокутник 17"/>
          <p:cNvSpPr/>
          <p:nvPr/>
        </p:nvSpPr>
        <p:spPr>
          <a:xfrm>
            <a:off x="354581" y="1485359"/>
            <a:ext cx="3150620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Регуляторна функція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7" name="Прямокутник 21"/>
          <p:cNvSpPr/>
          <p:nvPr/>
        </p:nvSpPr>
        <p:spPr>
          <a:xfrm>
            <a:off x="6411686" y="3075605"/>
            <a:ext cx="2286031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прості ферменти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8" name="Прямокутник 21"/>
          <p:cNvSpPr/>
          <p:nvPr/>
        </p:nvSpPr>
        <p:spPr>
          <a:xfrm>
            <a:off x="6422574" y="3641663"/>
            <a:ext cx="2286031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с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кладні ферменти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9" name="Прямокутник 21"/>
          <p:cNvSpPr/>
          <p:nvPr/>
        </p:nvSpPr>
        <p:spPr>
          <a:xfrm>
            <a:off x="5540829" y="2259178"/>
            <a:ext cx="3233057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Ферменти (ензими) – є природними каталізаторами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0" name="Прямокутник 17"/>
          <p:cNvSpPr/>
          <p:nvPr/>
        </p:nvSpPr>
        <p:spPr>
          <a:xfrm>
            <a:off x="4245435" y="1474471"/>
            <a:ext cx="4724402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Функція прискорення біохімічних реакцій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3794" name="AutoShape 2" descr="Гормон - векторные изображения, Гормон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69097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699967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білків у біологічних системах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3189519" y="4454021"/>
            <a:ext cx="5834745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А. Розщеплення складної речовини на простіші</a:t>
            </a:r>
          </a:p>
          <a:p>
            <a:pPr algn="just"/>
            <a:r>
              <a:rPr lang="uk-UA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</a:rPr>
              <a:t>Б. Утворення складної речовини з простіших</a:t>
            </a:r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2" name="AutoShape 2" descr="Міозин актин: векторна графіка, зображення, Міозин актин малюнки | Скачати 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5" name="AutoShape 5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7" name="AutoShape 7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29" name="AutoShape 9" descr="Центросома, або клітинний центр, – головний центр організації мікро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1" name="AutoShape 11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3" name="AutoShape 13" descr="Властивості і функції білків — урок. Біологія, 9 клас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0737" name="AutoShape 17" descr="Cytoskeleton Antibody &amp; Proteins | 고마바이오텍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24" name="Прямокутник 17"/>
          <p:cNvSpPr/>
          <p:nvPr/>
        </p:nvSpPr>
        <p:spPr>
          <a:xfrm>
            <a:off x="252166" y="1276779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1" name="Прямокутник 21"/>
          <p:cNvSpPr/>
          <p:nvPr/>
        </p:nvSpPr>
        <p:spPr>
          <a:xfrm>
            <a:off x="3254784" y="1196141"/>
            <a:ext cx="5573529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  <a:ea typeface="Verdana" pitchFamily="34" charset="0"/>
              </a:rPr>
              <a:t>Фермент лізоцим, який міститься в слині, сльозах і слизових оболонках, захищає організм від бактерій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37889" name="Picture 1" descr="C:\Users\Asus10\Pictures\Screenshots\Знімок екрана (27).png"/>
          <p:cNvPicPr>
            <a:picLocks noChangeAspect="1" noChangeArrowheads="1"/>
          </p:cNvPicPr>
          <p:nvPr/>
        </p:nvPicPr>
        <p:blipFill>
          <a:blip r:embed="rId3"/>
          <a:srcRect l="28036" t="52341" r="26250" b="18452"/>
          <a:stretch>
            <a:fillRect/>
          </a:stretch>
        </p:blipFill>
        <p:spPr bwMode="auto">
          <a:xfrm>
            <a:off x="3320142" y="2242460"/>
            <a:ext cx="5573486" cy="2002972"/>
          </a:xfrm>
          <a:prstGeom prst="rect">
            <a:avLst/>
          </a:prstGeom>
          <a:noFill/>
        </p:spPr>
      </p:pic>
      <p:pic>
        <p:nvPicPr>
          <p:cNvPr id="37890" name="Picture 2" descr="C:\Users\Asus10\Downloads\qrcode_321184518_6f2638d1917c3f1ae7813f8e0760ecfc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4652" y="3502486"/>
            <a:ext cx="1520370" cy="1520370"/>
          </a:xfrm>
          <a:prstGeom prst="rect">
            <a:avLst/>
          </a:prstGeom>
          <a:noFill/>
        </p:spPr>
      </p:pic>
      <p:pic>
        <p:nvPicPr>
          <p:cNvPr id="37891" name="Picture 3" descr="C:\Users\Asus10\Pictures\Screenshots\Знімок екрана (28).png"/>
          <p:cNvPicPr>
            <a:picLocks noChangeAspect="1" noChangeArrowheads="1"/>
          </p:cNvPicPr>
          <p:nvPr/>
        </p:nvPicPr>
        <p:blipFill>
          <a:blip r:embed="rId5"/>
          <a:srcRect l="66161" t="36627" r="8393" b="33056"/>
          <a:stretch>
            <a:fillRect/>
          </a:stretch>
        </p:blipFill>
        <p:spPr bwMode="auto">
          <a:xfrm>
            <a:off x="533627" y="1915887"/>
            <a:ext cx="2111602" cy="1415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69586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792238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88293" y="1428284"/>
            <a:ext cx="8924891" cy="3108966"/>
            <a:chOff x="331138" y="842851"/>
            <a:chExt cx="8170326" cy="2913688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842851"/>
              <a:ext cx="8150574" cy="77880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У живих системах білки виконують </a:t>
              </a:r>
              <a:r>
                <a:rPr lang="uk-UA" sz="1600" smtClean="0">
                  <a:latin typeface="Segoe Print" pitchFamily="2" charset="0"/>
                </a:rPr>
                <a:t>функції</a:t>
              </a:r>
              <a:r>
                <a:rPr lang="uk-UA" sz="1600" smtClean="0">
                  <a:latin typeface="Segoe Print" pitchFamily="2" charset="0"/>
                </a:rPr>
                <a:t>: </a:t>
              </a:r>
              <a:r>
                <a:rPr lang="uk-UA" sz="1600" smtClean="0">
                  <a:latin typeface="Segoe Print" pitchFamily="2" charset="0"/>
                </a:rPr>
                <a:t>будівельну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захисну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сигнальну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скорочувальну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резервну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транспортну</a:t>
              </a:r>
              <a:r>
                <a:rPr lang="uk-UA" sz="1600" smtClean="0">
                  <a:latin typeface="Segoe Print" pitchFamily="2" charset="0"/>
                </a:rPr>
                <a:t>, адаптацій до існування в умовах несприятливих </a:t>
              </a:r>
              <a:r>
                <a:rPr lang="uk-UA" sz="1600" smtClean="0">
                  <a:latin typeface="Segoe Print" pitchFamily="2" charset="0"/>
                </a:rPr>
                <a:t>температур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регуляторну</a:t>
              </a:r>
              <a:r>
                <a:rPr lang="uk-UA" sz="1600" smtClean="0">
                  <a:latin typeface="Segoe Print" pitchFamily="2" charset="0"/>
                </a:rPr>
                <a:t>, каталітичну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8" name="Прямокутник 12"/>
            <p:cNvSpPr/>
            <p:nvPr/>
          </p:nvSpPr>
          <p:spPr>
            <a:xfrm>
              <a:off x="341898" y="1868136"/>
              <a:ext cx="8150565" cy="548044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Ферменти</a:t>
              </a:r>
              <a:r>
                <a:rPr lang="uk-UA" sz="1600" smtClean="0">
                  <a:latin typeface="Segoe Print" pitchFamily="2" charset="0"/>
                </a:rPr>
                <a:t> </a:t>
              </a:r>
              <a:r>
                <a:rPr lang="uk-UA" sz="1600" smtClean="0">
                  <a:latin typeface="Segoe Print" pitchFamily="2" charset="0"/>
                </a:rPr>
                <a:t>(екзими</a:t>
              </a:r>
              <a:r>
                <a:rPr lang="uk-UA" sz="1600" smtClean="0">
                  <a:latin typeface="Segoe Print" pitchFamily="2" charset="0"/>
                </a:rPr>
                <a:t>) – специфічні </a:t>
              </a:r>
              <a:r>
                <a:rPr lang="uk-UA" sz="1600" smtClean="0">
                  <a:latin typeface="Segoe Print" pitchFamily="2" charset="0"/>
                </a:rPr>
                <a:t>білки</a:t>
              </a:r>
              <a:r>
                <a:rPr lang="uk-UA" sz="1600" smtClean="0">
                  <a:latin typeface="Segoe Print" pitchFamily="2" charset="0"/>
                </a:rPr>
                <a:t>, що </a:t>
              </a:r>
              <a:r>
                <a:rPr lang="uk-UA" sz="1600" smtClean="0">
                  <a:latin typeface="Segoe Print" pitchFamily="2" charset="0"/>
                </a:rPr>
                <a:t>прискорюють </a:t>
              </a:r>
              <a:r>
                <a:rPr lang="uk-UA" sz="1600" smtClean="0">
                  <a:latin typeface="Segoe Print" pitchFamily="2" charset="0"/>
                </a:rPr>
                <a:t>хімічні </a:t>
              </a:r>
              <a:r>
                <a:rPr lang="uk-UA" sz="1600" smtClean="0">
                  <a:latin typeface="Segoe Print" pitchFamily="2" charset="0"/>
                </a:rPr>
                <a:t>реакції, бувають прості і складні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40001" y="2633296"/>
              <a:ext cx="8150563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Кожен фермент має </a:t>
              </a:r>
              <a:r>
                <a:rPr lang="uk-UA" sz="1600" dirty="0" smtClean="0">
                  <a:latin typeface="Segoe Print" pitchFamily="2" charset="0"/>
                </a:rPr>
                <a:t>активний </a:t>
              </a:r>
              <a:r>
                <a:rPr lang="uk-UA" sz="1600" dirty="0" smtClean="0">
                  <a:latin typeface="Segoe Print" pitchFamily="2" charset="0"/>
                </a:rPr>
                <a:t>центр (ділянку, що відповідає молекулі речовини / речовин, </a:t>
              </a:r>
              <a:r>
                <a:rPr lang="uk-UA" sz="1600" dirty="0" smtClean="0">
                  <a:latin typeface="Segoe Print" pitchFamily="2" charset="0"/>
                </a:rPr>
                <a:t>з якою / якими взаємодіє)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1" name="Прямокутник 12"/>
            <p:cNvSpPr/>
            <p:nvPr/>
          </p:nvSpPr>
          <p:spPr>
            <a:xfrm>
              <a:off x="331138" y="3439250"/>
              <a:ext cx="8150563" cy="31728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Ферменти є специфічними, каталізують </a:t>
              </a:r>
              <a:r>
                <a:rPr lang="uk-UA" sz="1600" dirty="0" smtClean="0">
                  <a:latin typeface="Segoe Print" pitchFamily="2" charset="0"/>
                </a:rPr>
                <a:t>зазвичай одну </a:t>
              </a:r>
              <a:r>
                <a:rPr lang="uk-UA" sz="1600" dirty="0" smtClean="0">
                  <a:latin typeface="Segoe Print" pitchFamily="2" charset="0"/>
                </a:rPr>
                <a:t>реакцію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sus10\Pictures\Screenshots\Знімок екрана (29).png"/>
          <p:cNvPicPr>
            <a:picLocks noChangeAspect="1" noChangeArrowheads="1"/>
          </p:cNvPicPr>
          <p:nvPr/>
        </p:nvPicPr>
        <p:blipFill>
          <a:blip r:embed="rId3"/>
          <a:srcRect l="19554" t="80595" r="75803" b="9722"/>
          <a:stretch>
            <a:fillRect/>
          </a:stretch>
        </p:blipFill>
        <p:spPr bwMode="auto">
          <a:xfrm>
            <a:off x="163283" y="3679365"/>
            <a:ext cx="1132115" cy="1328057"/>
          </a:xfrm>
          <a:prstGeom prst="rect">
            <a:avLst/>
          </a:prstGeom>
          <a:noFill/>
        </p:spPr>
      </p:pic>
      <p:pic>
        <p:nvPicPr>
          <p:cNvPr id="4097" name="Picture 1" descr="C:\Users\Asus10\Pictures\Screenshots\Знімок екрана (29).png"/>
          <p:cNvPicPr>
            <a:picLocks noChangeAspect="1" noChangeArrowheads="1"/>
          </p:cNvPicPr>
          <p:nvPr/>
        </p:nvPicPr>
        <p:blipFill>
          <a:blip r:embed="rId3"/>
          <a:srcRect l="74732" t="77897" r="17768" b="8452"/>
          <a:stretch>
            <a:fillRect/>
          </a:stretch>
        </p:blipFill>
        <p:spPr bwMode="auto">
          <a:xfrm>
            <a:off x="1273651" y="3668482"/>
            <a:ext cx="1436914" cy="1471127"/>
          </a:xfrm>
          <a:prstGeom prst="rect">
            <a:avLst/>
          </a:prstGeom>
          <a:noFill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53"/>
          <a:stretch/>
        </p:blipFill>
        <p:spPr>
          <a:xfrm>
            <a:off x="5959136" y="3548742"/>
            <a:ext cx="2598827" cy="1594757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608778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72692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xmlns="" id="{53105FF9-D5A8-4C7F-ADC2-F9C05CDAB79A}"/>
              </a:ext>
            </a:extLst>
          </p:cNvPr>
          <p:cNvSpPr/>
          <p:nvPr/>
        </p:nvSpPr>
        <p:spPr>
          <a:xfrm>
            <a:off x="32698" y="1161052"/>
            <a:ext cx="9078644" cy="249299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r>
              <a:rPr lang="uk-UA" sz="1800" dirty="0" smtClean="0">
                <a:latin typeface="Segoe Print" pitchFamily="2" charset="0"/>
              </a:rPr>
              <a:t>1. Чому в клітинах організму людини запасальну (резервну) функцію виконують переважно </a:t>
            </a:r>
            <a:r>
              <a:rPr lang="uk-UA" sz="1800" dirty="0" smtClean="0">
                <a:latin typeface="Segoe Print" pitchFamily="2" charset="0"/>
              </a:rPr>
              <a:t>ліпіди та вуглеводи?</a:t>
            </a:r>
          </a:p>
          <a:p>
            <a:r>
              <a:rPr lang="uk-UA" sz="1800" dirty="0" smtClean="0">
                <a:latin typeface="Segoe Print" pitchFamily="2" charset="0"/>
              </a:rPr>
              <a:t>2. Під час зсідання крові фібриноген перетворюється на нерозчинний фібрин. Як це впливає на його функції?</a:t>
            </a:r>
          </a:p>
          <a:p>
            <a:r>
              <a:rPr lang="uk-UA" sz="1800" dirty="0" smtClean="0">
                <a:latin typeface="Segoe Print" pitchFamily="2" charset="0"/>
              </a:rPr>
              <a:t>3. Пральні порошки, до складу яких входять ферменти (ензими), рекомендують використовувати за температури 40 ℃. Поясніть чому.</a:t>
            </a:r>
            <a:endParaRPr lang="uk-UA" sz="1800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5"/>
          <a:srcRect l="30374" t="57435" r="65116" b="35288"/>
          <a:stretch>
            <a:fillRect/>
          </a:stretch>
        </p:blipFill>
        <p:spPr bwMode="auto">
          <a:xfrm>
            <a:off x="126236" y="1221188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7" name="Прямокутник 21"/>
          <p:cNvSpPr/>
          <p:nvPr/>
        </p:nvSpPr>
        <p:spPr>
          <a:xfrm>
            <a:off x="2862972" y="3836280"/>
            <a:ext cx="2536367" cy="1077218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Скануйте код 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виконайте лабораторне дослідження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4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721322" y="66321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8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вивчіть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основні функції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білків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0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8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.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Білки: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функції в біологічних системах. </a:t>
            </a:r>
          </a:p>
          <a:p>
            <a:pPr lvl="0" algn="ctr"/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Ферменти, їхня роль у клітині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2413</TotalTime>
  <Words>671</Words>
  <Application>Microsoft Office PowerPoint</Application>
  <PresentationFormat>Экран (16:9)</PresentationFormat>
  <Paragraphs>87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Alegreya</vt:lpstr>
      <vt:lpstr>Verdana</vt:lpstr>
      <vt:lpstr>Segoe Print</vt:lpstr>
      <vt:lpstr>Wingdings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273</cp:revision>
  <dcterms:modified xsi:type="dcterms:W3CDTF">2026-03-14T21:22:27Z</dcterms:modified>
</cp:coreProperties>
</file>