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87" r:id="rId6"/>
    <p:sldId id="288" r:id="rId7"/>
    <p:sldId id="260" r:id="rId8"/>
    <p:sldId id="289" r:id="rId9"/>
    <p:sldId id="290" r:id="rId10"/>
    <p:sldId id="261" r:id="rId11"/>
    <p:sldId id="291" r:id="rId12"/>
    <p:sldId id="292" r:id="rId13"/>
    <p:sldId id="262" r:id="rId14"/>
    <p:sldId id="301" r:id="rId15"/>
    <p:sldId id="265" r:id="rId16"/>
    <p:sldId id="263" r:id="rId17"/>
    <p:sldId id="266" r:id="rId18"/>
    <p:sldId id="267" r:id="rId19"/>
    <p:sldId id="268" r:id="rId20"/>
    <p:sldId id="302" r:id="rId21"/>
    <p:sldId id="269" r:id="rId22"/>
    <p:sldId id="293" r:id="rId23"/>
    <p:sldId id="294" r:id="rId24"/>
    <p:sldId id="270" r:id="rId25"/>
    <p:sldId id="271" r:id="rId26"/>
    <p:sldId id="264" r:id="rId27"/>
    <p:sldId id="272" r:id="rId28"/>
    <p:sldId id="273" r:id="rId29"/>
    <p:sldId id="274" r:id="rId30"/>
    <p:sldId id="296" r:id="rId31"/>
    <p:sldId id="298" r:id="rId32"/>
    <p:sldId id="275" r:id="rId33"/>
    <p:sldId id="276" r:id="rId34"/>
    <p:sldId id="299" r:id="rId35"/>
    <p:sldId id="300" r:id="rId36"/>
    <p:sldId id="277" r:id="rId37"/>
    <p:sldId id="278" r:id="rId38"/>
    <p:sldId id="279" r:id="rId39"/>
    <p:sldId id="280" r:id="rId40"/>
    <p:sldId id="281" r:id="rId41"/>
    <p:sldId id="283" r:id="rId42"/>
    <p:sldId id="284" r:id="rId43"/>
    <p:sldId id="285" r:id="rId44"/>
    <p:sldId id="286" r:id="rId4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talia PC" initials="NP" lastIdx="1" clrIdx="0">
    <p:extLst>
      <p:ext uri="{19B8F6BF-5375-455C-9EA6-DF929625EA0E}">
        <p15:presenceInfo xmlns:p15="http://schemas.microsoft.com/office/powerpoint/2012/main" userId="Natalia 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 UA" userId="5f0ac5921e571c93" providerId="LiveId" clId="{F4E6A6D3-200A-4924-A034-98E6C6CDF743}"/>
    <pc:docChg chg="custSel modSld sldOrd">
      <pc:chgData name="Roma UA" userId="5f0ac5921e571c93" providerId="LiveId" clId="{F4E6A6D3-200A-4924-A034-98E6C6CDF743}" dt="2026-09-27T11:38:22.332" v="3"/>
      <pc:docMkLst>
        <pc:docMk/>
      </pc:docMkLst>
      <pc:sldChg chg="delSp mod ord">
        <pc:chgData name="Roma UA" userId="5f0ac5921e571c93" providerId="LiveId" clId="{F4E6A6D3-200A-4924-A034-98E6C6CDF743}" dt="2026-09-27T11:38:22.332" v="3"/>
        <pc:sldMkLst>
          <pc:docMk/>
          <pc:sldMk cId="3387887288" sldId="256"/>
        </pc:sldMkLst>
        <pc:spChg chg="del">
          <ac:chgData name="Roma UA" userId="5f0ac5921e571c93" providerId="LiveId" clId="{F4E6A6D3-200A-4924-A034-98E6C6CDF743}" dt="2026-09-27T11:36:59.975" v="0" actId="21"/>
          <ac:spMkLst>
            <pc:docMk/>
            <pc:sldMk cId="3387887288" sldId="256"/>
            <ac:spMk id="2" creationId="{00000000-0000-0000-0000-000000000000}"/>
          </ac:spMkLst>
        </pc:spChg>
        <pc:spChg chg="del">
          <ac:chgData name="Roma UA" userId="5f0ac5921e571c93" providerId="LiveId" clId="{F4E6A6D3-200A-4924-A034-98E6C6CDF743}" dt="2026-09-27T11:37:03.165" v="1" actId="21"/>
          <ac:spMkLst>
            <pc:docMk/>
            <pc:sldMk cId="3387887288" sldId="256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295AB8-92EB-402A-AA3A-5DDEE7920018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E2D08C32-8CA0-44AD-8C94-01369707C2A5}">
      <dgm:prSet phldrT="[Текст]" custT="1"/>
      <dgm:spPr/>
      <dgm:t>
        <a:bodyPr/>
        <a:lstStyle/>
        <a:p>
          <a:r>
            <a:rPr lang="uk-UA" sz="2800" b="1"/>
            <a:t>Перетворення абсолютизму і підтримуваного ним «старого </a:t>
          </a:r>
          <a:r>
            <a:rPr lang="uk-UA" sz="2800" b="1" err="1"/>
            <a:t>порядку»на</a:t>
          </a:r>
          <a:r>
            <a:rPr lang="uk-UA" sz="2800" b="1"/>
            <a:t> головну перешкоду для розвитку країни</a:t>
          </a:r>
          <a:endParaRPr lang="es-ES" sz="2800" b="1"/>
        </a:p>
      </dgm:t>
    </dgm:pt>
    <dgm:pt modelId="{98B6BFBA-DB64-455D-89D7-D98E8A93BA54}" type="parTrans" cxnId="{3B54BF52-11E9-4507-96BB-A95C2144B1E4}">
      <dgm:prSet/>
      <dgm:spPr/>
      <dgm:t>
        <a:bodyPr/>
        <a:lstStyle/>
        <a:p>
          <a:endParaRPr lang="es-ES"/>
        </a:p>
      </dgm:t>
    </dgm:pt>
    <dgm:pt modelId="{A0B1400F-C638-4CEC-AF39-44A331963E9C}" type="sibTrans" cxnId="{3B54BF52-11E9-4507-96BB-A95C2144B1E4}">
      <dgm:prSet/>
      <dgm:spPr/>
      <dgm:t>
        <a:bodyPr/>
        <a:lstStyle/>
        <a:p>
          <a:endParaRPr lang="es-ES"/>
        </a:p>
      </dgm:t>
    </dgm:pt>
    <dgm:pt modelId="{DD02A1BA-3472-4827-A4A0-90A01347ECE5}">
      <dgm:prSet phldrT="[Текст]" custT="1"/>
      <dgm:spPr/>
      <dgm:t>
        <a:bodyPr/>
        <a:lstStyle/>
        <a:p>
          <a:r>
            <a:rPr lang="uk-UA" sz="2800" b="1"/>
            <a:t>Невідповідність існуючого поділу на стани реаліям </a:t>
          </a:r>
          <a:r>
            <a:rPr lang="uk-UA" sz="2800" b="1" err="1"/>
            <a:t>соціальго</a:t>
          </a:r>
          <a:r>
            <a:rPr lang="uk-UA" sz="2800" b="1"/>
            <a:t>-економічного розвитку</a:t>
          </a:r>
          <a:endParaRPr lang="es-ES" sz="2800" b="1"/>
        </a:p>
      </dgm:t>
    </dgm:pt>
    <dgm:pt modelId="{B5A560B1-CC0B-4DF3-BCA3-AEC28E183023}" type="parTrans" cxnId="{21628E9C-0561-41AD-955F-B25C977A6AF1}">
      <dgm:prSet/>
      <dgm:spPr/>
      <dgm:t>
        <a:bodyPr/>
        <a:lstStyle/>
        <a:p>
          <a:endParaRPr lang="es-ES"/>
        </a:p>
      </dgm:t>
    </dgm:pt>
    <dgm:pt modelId="{B2ADADBB-3446-4DDC-8869-583AB35D9F96}" type="sibTrans" cxnId="{21628E9C-0561-41AD-955F-B25C977A6AF1}">
      <dgm:prSet/>
      <dgm:spPr/>
      <dgm:t>
        <a:bodyPr/>
        <a:lstStyle/>
        <a:p>
          <a:endParaRPr lang="es-ES"/>
        </a:p>
      </dgm:t>
    </dgm:pt>
    <dgm:pt modelId="{D7BCF8BA-654E-48C8-AAB1-E870605B07CE}">
      <dgm:prSet phldrT="[Текст]" custT="1"/>
      <dgm:spPr/>
      <dgm:t>
        <a:bodyPr/>
        <a:lstStyle/>
        <a:p>
          <a:r>
            <a:rPr lang="uk-UA" sz="2800" b="1" err="1"/>
            <a:t>Економічна,соціальна</a:t>
          </a:r>
          <a:r>
            <a:rPr lang="uk-UA" sz="2800" b="1"/>
            <a:t> і політична криза</a:t>
          </a:r>
          <a:endParaRPr lang="es-ES" sz="2800" b="1"/>
        </a:p>
      </dgm:t>
    </dgm:pt>
    <dgm:pt modelId="{B55E2337-C373-4B50-92EC-7829F2C23556}" type="parTrans" cxnId="{829CE479-A4A3-4F44-92EC-0E2D4182BC0A}">
      <dgm:prSet/>
      <dgm:spPr/>
      <dgm:t>
        <a:bodyPr/>
        <a:lstStyle/>
        <a:p>
          <a:endParaRPr lang="es-ES"/>
        </a:p>
      </dgm:t>
    </dgm:pt>
    <dgm:pt modelId="{538B3BF5-C679-4ADC-BC66-ADF2ED04EDC1}" type="sibTrans" cxnId="{829CE479-A4A3-4F44-92EC-0E2D4182BC0A}">
      <dgm:prSet/>
      <dgm:spPr/>
      <dgm:t>
        <a:bodyPr/>
        <a:lstStyle/>
        <a:p>
          <a:endParaRPr lang="es-ES"/>
        </a:p>
      </dgm:t>
    </dgm:pt>
    <dgm:pt modelId="{1959A5D6-4BBD-4B81-A81A-6C50E020BFEC}">
      <dgm:prSet phldrT="[Текст]" custT="1"/>
      <dgm:spPr/>
      <dgm:t>
        <a:bodyPr/>
        <a:lstStyle/>
        <a:p>
          <a:r>
            <a:rPr lang="uk-UA" sz="2800" b="1"/>
            <a:t>Банкрутство </a:t>
          </a:r>
          <a:r>
            <a:rPr lang="uk-UA" sz="2800" b="1" err="1"/>
            <a:t>держави,нездатність</a:t>
          </a:r>
          <a:r>
            <a:rPr lang="uk-UA" sz="2800" b="1"/>
            <a:t> розрахуватися за величезні борги без відмови від системи архаїчних привілеїв</a:t>
          </a:r>
          <a:endParaRPr lang="es-ES" sz="2800" b="1"/>
        </a:p>
      </dgm:t>
    </dgm:pt>
    <dgm:pt modelId="{33472652-BD6D-42AB-AE48-493E2080DF85}" type="parTrans" cxnId="{FF352FAF-4190-4D7D-BF54-A631BAF33530}">
      <dgm:prSet/>
      <dgm:spPr/>
      <dgm:t>
        <a:bodyPr/>
        <a:lstStyle/>
        <a:p>
          <a:endParaRPr lang="es-ES"/>
        </a:p>
      </dgm:t>
    </dgm:pt>
    <dgm:pt modelId="{BC7E75A1-913E-4E56-B776-82331AC17D4D}" type="sibTrans" cxnId="{FF352FAF-4190-4D7D-BF54-A631BAF33530}">
      <dgm:prSet/>
      <dgm:spPr/>
      <dgm:t>
        <a:bodyPr/>
        <a:lstStyle/>
        <a:p>
          <a:endParaRPr lang="es-ES"/>
        </a:p>
      </dgm:t>
    </dgm:pt>
    <dgm:pt modelId="{E1FF2B55-1E1A-4378-8521-5A97D1FC5B33}" type="pres">
      <dgm:prSet presAssocID="{E8295AB8-92EB-402A-AA3A-5DDEE7920018}" presName="diagram" presStyleCnt="0">
        <dgm:presLayoutVars>
          <dgm:dir/>
          <dgm:resizeHandles val="exact"/>
        </dgm:presLayoutVars>
      </dgm:prSet>
      <dgm:spPr/>
    </dgm:pt>
    <dgm:pt modelId="{C512DB35-B4C6-4D6F-839D-F5D3F0BF3F74}" type="pres">
      <dgm:prSet presAssocID="{E2D08C32-8CA0-44AD-8C94-01369707C2A5}" presName="node" presStyleLbl="node1" presStyleIdx="0" presStyleCnt="4" custScaleX="152715">
        <dgm:presLayoutVars>
          <dgm:bulletEnabled val="1"/>
        </dgm:presLayoutVars>
      </dgm:prSet>
      <dgm:spPr/>
    </dgm:pt>
    <dgm:pt modelId="{6BF7DC7B-9CB5-4935-AF7B-B05B5D4DEF68}" type="pres">
      <dgm:prSet presAssocID="{A0B1400F-C638-4CEC-AF39-44A331963E9C}" presName="sibTrans" presStyleCnt="0"/>
      <dgm:spPr/>
    </dgm:pt>
    <dgm:pt modelId="{E3C3D12F-4447-43EB-9AAD-B9A5EEFB8011}" type="pres">
      <dgm:prSet presAssocID="{DD02A1BA-3472-4827-A4A0-90A01347ECE5}" presName="node" presStyleLbl="node1" presStyleIdx="1" presStyleCnt="4" custScaleX="156625">
        <dgm:presLayoutVars>
          <dgm:bulletEnabled val="1"/>
        </dgm:presLayoutVars>
      </dgm:prSet>
      <dgm:spPr/>
    </dgm:pt>
    <dgm:pt modelId="{E7C7E1F7-5AE5-45C6-91C6-D0B4A2FED9EB}" type="pres">
      <dgm:prSet presAssocID="{B2ADADBB-3446-4DDC-8869-583AB35D9F96}" presName="sibTrans" presStyleCnt="0"/>
      <dgm:spPr/>
    </dgm:pt>
    <dgm:pt modelId="{CF980CDD-23B6-45E7-88FF-D2F38AC148A6}" type="pres">
      <dgm:prSet presAssocID="{D7BCF8BA-654E-48C8-AAB1-E870605B07CE}" presName="node" presStyleLbl="node1" presStyleIdx="2" presStyleCnt="4" custScaleX="158109" custLinFactNeighborX="-18021" custLinFactNeighborY="-2503">
        <dgm:presLayoutVars>
          <dgm:bulletEnabled val="1"/>
        </dgm:presLayoutVars>
      </dgm:prSet>
      <dgm:spPr/>
    </dgm:pt>
    <dgm:pt modelId="{F39EDC88-F0B9-4CDD-8AF6-F1DFA132CEE3}" type="pres">
      <dgm:prSet presAssocID="{538B3BF5-C679-4ADC-BC66-ADF2ED04EDC1}" presName="sibTrans" presStyleCnt="0"/>
      <dgm:spPr/>
    </dgm:pt>
    <dgm:pt modelId="{038450B2-9DDA-475E-BC57-736C48D76CE3}" type="pres">
      <dgm:prSet presAssocID="{1959A5D6-4BBD-4B81-A81A-6C50E020BFEC}" presName="node" presStyleLbl="node1" presStyleIdx="3" presStyleCnt="4" custScaleX="158398">
        <dgm:presLayoutVars>
          <dgm:bulletEnabled val="1"/>
        </dgm:presLayoutVars>
      </dgm:prSet>
      <dgm:spPr/>
    </dgm:pt>
  </dgm:ptLst>
  <dgm:cxnLst>
    <dgm:cxn modelId="{3B54BF52-11E9-4507-96BB-A95C2144B1E4}" srcId="{E8295AB8-92EB-402A-AA3A-5DDEE7920018}" destId="{E2D08C32-8CA0-44AD-8C94-01369707C2A5}" srcOrd="0" destOrd="0" parTransId="{98B6BFBA-DB64-455D-89D7-D98E8A93BA54}" sibTransId="{A0B1400F-C638-4CEC-AF39-44A331963E9C}"/>
    <dgm:cxn modelId="{C39D6359-9A5A-4EF1-90A7-11F34CF84932}" type="presOf" srcId="{DD02A1BA-3472-4827-A4A0-90A01347ECE5}" destId="{E3C3D12F-4447-43EB-9AAD-B9A5EEFB8011}" srcOrd="0" destOrd="0" presId="urn:microsoft.com/office/officeart/2005/8/layout/default"/>
    <dgm:cxn modelId="{829CE479-A4A3-4F44-92EC-0E2D4182BC0A}" srcId="{E8295AB8-92EB-402A-AA3A-5DDEE7920018}" destId="{D7BCF8BA-654E-48C8-AAB1-E870605B07CE}" srcOrd="2" destOrd="0" parTransId="{B55E2337-C373-4B50-92EC-7829F2C23556}" sibTransId="{538B3BF5-C679-4ADC-BC66-ADF2ED04EDC1}"/>
    <dgm:cxn modelId="{21628E9C-0561-41AD-955F-B25C977A6AF1}" srcId="{E8295AB8-92EB-402A-AA3A-5DDEE7920018}" destId="{DD02A1BA-3472-4827-A4A0-90A01347ECE5}" srcOrd="1" destOrd="0" parTransId="{B5A560B1-CC0B-4DF3-BCA3-AEC28E183023}" sibTransId="{B2ADADBB-3446-4DDC-8869-583AB35D9F96}"/>
    <dgm:cxn modelId="{FBD793A0-2EF1-48FE-A1D9-1B7E0B5DF155}" type="presOf" srcId="{E2D08C32-8CA0-44AD-8C94-01369707C2A5}" destId="{C512DB35-B4C6-4D6F-839D-F5D3F0BF3F74}" srcOrd="0" destOrd="0" presId="urn:microsoft.com/office/officeart/2005/8/layout/default"/>
    <dgm:cxn modelId="{FF352FAF-4190-4D7D-BF54-A631BAF33530}" srcId="{E8295AB8-92EB-402A-AA3A-5DDEE7920018}" destId="{1959A5D6-4BBD-4B81-A81A-6C50E020BFEC}" srcOrd="3" destOrd="0" parTransId="{33472652-BD6D-42AB-AE48-493E2080DF85}" sibTransId="{BC7E75A1-913E-4E56-B776-82331AC17D4D}"/>
    <dgm:cxn modelId="{2B7DFEC2-6874-48FA-ABA2-579C91C0DC76}" type="presOf" srcId="{D7BCF8BA-654E-48C8-AAB1-E870605B07CE}" destId="{CF980CDD-23B6-45E7-88FF-D2F38AC148A6}" srcOrd="0" destOrd="0" presId="urn:microsoft.com/office/officeart/2005/8/layout/default"/>
    <dgm:cxn modelId="{E5D92AE4-423C-40CC-BA00-2E9BA98B3245}" type="presOf" srcId="{E8295AB8-92EB-402A-AA3A-5DDEE7920018}" destId="{E1FF2B55-1E1A-4378-8521-5A97D1FC5B33}" srcOrd="0" destOrd="0" presId="urn:microsoft.com/office/officeart/2005/8/layout/default"/>
    <dgm:cxn modelId="{33B784F0-2101-441F-957A-D8E17E9BE41B}" type="presOf" srcId="{1959A5D6-4BBD-4B81-A81A-6C50E020BFEC}" destId="{038450B2-9DDA-475E-BC57-736C48D76CE3}" srcOrd="0" destOrd="0" presId="urn:microsoft.com/office/officeart/2005/8/layout/default"/>
    <dgm:cxn modelId="{A02CE3CE-5D54-4885-9258-8C2E586174DB}" type="presParOf" srcId="{E1FF2B55-1E1A-4378-8521-5A97D1FC5B33}" destId="{C512DB35-B4C6-4D6F-839D-F5D3F0BF3F74}" srcOrd="0" destOrd="0" presId="urn:microsoft.com/office/officeart/2005/8/layout/default"/>
    <dgm:cxn modelId="{F83E29A8-1C44-4425-B9D2-A9807D62BD41}" type="presParOf" srcId="{E1FF2B55-1E1A-4378-8521-5A97D1FC5B33}" destId="{6BF7DC7B-9CB5-4935-AF7B-B05B5D4DEF68}" srcOrd="1" destOrd="0" presId="urn:microsoft.com/office/officeart/2005/8/layout/default"/>
    <dgm:cxn modelId="{C73BA1BC-79B5-4B52-9B66-2D55CF80C332}" type="presParOf" srcId="{E1FF2B55-1E1A-4378-8521-5A97D1FC5B33}" destId="{E3C3D12F-4447-43EB-9AAD-B9A5EEFB8011}" srcOrd="2" destOrd="0" presId="urn:microsoft.com/office/officeart/2005/8/layout/default"/>
    <dgm:cxn modelId="{AE73CAFB-293F-45E5-8605-3C7F33891BFB}" type="presParOf" srcId="{E1FF2B55-1E1A-4378-8521-5A97D1FC5B33}" destId="{E7C7E1F7-5AE5-45C6-91C6-D0B4A2FED9EB}" srcOrd="3" destOrd="0" presId="urn:microsoft.com/office/officeart/2005/8/layout/default"/>
    <dgm:cxn modelId="{2A342B9A-611C-4ABD-ABFF-FE493A965A1A}" type="presParOf" srcId="{E1FF2B55-1E1A-4378-8521-5A97D1FC5B33}" destId="{CF980CDD-23B6-45E7-88FF-D2F38AC148A6}" srcOrd="4" destOrd="0" presId="urn:microsoft.com/office/officeart/2005/8/layout/default"/>
    <dgm:cxn modelId="{68CC7DB2-8515-457D-B676-ADA6DEAA1384}" type="presParOf" srcId="{E1FF2B55-1E1A-4378-8521-5A97D1FC5B33}" destId="{F39EDC88-F0B9-4CDD-8AF6-F1DFA132CEE3}" srcOrd="5" destOrd="0" presId="urn:microsoft.com/office/officeart/2005/8/layout/default"/>
    <dgm:cxn modelId="{E7D73EA4-2D05-4816-AE7D-7FD28752E6CE}" type="presParOf" srcId="{E1FF2B55-1E1A-4378-8521-5A97D1FC5B33}" destId="{038450B2-9DDA-475E-BC57-736C48D76CE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F98FAD-31B6-4986-91B2-CEE0D3C6AAF6}" type="doc">
      <dgm:prSet loTypeId="urn:microsoft.com/office/officeart/2005/8/layout/default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977D73AC-419B-4E4D-BE52-67E615C920B4}">
      <dgm:prSet phldrT="[Текст]" custT="1"/>
      <dgm:spPr/>
      <dgm:t>
        <a:bodyPr/>
        <a:lstStyle/>
        <a:p>
          <a:r>
            <a:rPr lang="uk-UA" sz="2800"/>
            <a:t>Червень 1790р.-декрет Установчих зборів про скасування дворянських титулів і поділу на стани.</a:t>
          </a:r>
          <a:endParaRPr lang="es-ES" sz="2800"/>
        </a:p>
      </dgm:t>
    </dgm:pt>
    <dgm:pt modelId="{BD0B6175-7E8C-4A10-93D2-77BF659FCD8D}" type="parTrans" cxnId="{F559C386-3F11-40DE-BFCD-F2406ABD5FBE}">
      <dgm:prSet/>
      <dgm:spPr/>
      <dgm:t>
        <a:bodyPr/>
        <a:lstStyle/>
        <a:p>
          <a:endParaRPr lang="es-ES"/>
        </a:p>
      </dgm:t>
    </dgm:pt>
    <dgm:pt modelId="{0C7D8F61-0E19-4EDF-BF73-D449451820A1}" type="sibTrans" cxnId="{F559C386-3F11-40DE-BFCD-F2406ABD5FBE}">
      <dgm:prSet/>
      <dgm:spPr/>
      <dgm:t>
        <a:bodyPr/>
        <a:lstStyle/>
        <a:p>
          <a:endParaRPr lang="es-ES"/>
        </a:p>
      </dgm:t>
    </dgm:pt>
    <dgm:pt modelId="{543FFE37-6CFE-4387-9519-A23A009A2F72}">
      <dgm:prSet phldrT="[Текст]" custT="1"/>
      <dgm:spPr/>
      <dgm:t>
        <a:bodyPr/>
        <a:lstStyle/>
        <a:p>
          <a:r>
            <a:rPr lang="uk-UA" sz="2800"/>
            <a:t>Вересень 1791-прийняття Конституції Установчими </a:t>
          </a:r>
          <a:r>
            <a:rPr lang="uk-UA" sz="2800" err="1"/>
            <a:t>зборами.Франція</a:t>
          </a:r>
          <a:r>
            <a:rPr lang="uk-UA" sz="2800"/>
            <a:t> стала конституційною </a:t>
          </a:r>
          <a:r>
            <a:rPr lang="uk-UA" sz="2800" err="1"/>
            <a:t>монархією.З</a:t>
          </a:r>
          <a:r>
            <a:rPr lang="uk-UA" sz="2800"/>
            <a:t> 1 жовтня почали працювати </a:t>
          </a:r>
          <a:r>
            <a:rPr lang="uk-UA" sz="2800" b="1"/>
            <a:t>Законодавчі збори. </a:t>
          </a:r>
          <a:endParaRPr lang="es-ES" sz="2800" b="1"/>
        </a:p>
      </dgm:t>
    </dgm:pt>
    <dgm:pt modelId="{741FCDF5-061D-4516-A79E-F7E4F0E50D4D}" type="parTrans" cxnId="{44DBF6F1-1C5C-4964-A36B-3E4D1721B248}">
      <dgm:prSet/>
      <dgm:spPr/>
      <dgm:t>
        <a:bodyPr/>
        <a:lstStyle/>
        <a:p>
          <a:endParaRPr lang="es-ES"/>
        </a:p>
      </dgm:t>
    </dgm:pt>
    <dgm:pt modelId="{F9A5DF98-C258-488E-8B10-3938CEAD6D99}" type="sibTrans" cxnId="{44DBF6F1-1C5C-4964-A36B-3E4D1721B248}">
      <dgm:prSet/>
      <dgm:spPr/>
      <dgm:t>
        <a:bodyPr/>
        <a:lstStyle/>
        <a:p>
          <a:endParaRPr lang="es-ES"/>
        </a:p>
      </dgm:t>
    </dgm:pt>
    <dgm:pt modelId="{3FAEE95E-91DF-4B40-AE87-94C97AB364F2}">
      <dgm:prSet phldrT="[Текст]" custT="1"/>
      <dgm:spPr/>
      <dgm:t>
        <a:bodyPr/>
        <a:lstStyle/>
        <a:p>
          <a:r>
            <a:rPr lang="uk-UA" sz="2800"/>
            <a:t>Липень 1792 р.-законодавчі </a:t>
          </a:r>
          <a:r>
            <a:rPr lang="uk-UA" sz="2800" err="1"/>
            <a:t>збори,після</a:t>
          </a:r>
          <a:r>
            <a:rPr lang="uk-UA" sz="2800"/>
            <a:t> вступу </a:t>
          </a:r>
          <a:r>
            <a:rPr lang="uk-UA" sz="2800" err="1"/>
            <a:t>Прусії</a:t>
          </a:r>
          <a:r>
            <a:rPr lang="uk-UA" sz="2800"/>
            <a:t> у війну проти Франції, звернулися до всього населення з закликом</a:t>
          </a:r>
          <a:r>
            <a:rPr lang="es-ES" sz="2800">
              <a:solidFill>
                <a:srgbClr val="C00000"/>
              </a:solidFill>
            </a:rPr>
            <a:t>”</a:t>
          </a:r>
          <a:r>
            <a:rPr lang="uk-UA" sz="2800">
              <a:solidFill>
                <a:srgbClr val="C00000"/>
              </a:solidFill>
            </a:rPr>
            <a:t>Вітчизна в небезпеці</a:t>
          </a:r>
          <a:r>
            <a:rPr lang="es-ES" sz="2800">
              <a:solidFill>
                <a:srgbClr val="C00000"/>
              </a:solidFill>
            </a:rPr>
            <a:t>”</a:t>
          </a:r>
        </a:p>
      </dgm:t>
    </dgm:pt>
    <dgm:pt modelId="{A4BE3EAE-F570-41E1-8271-98762D894C85}" type="parTrans" cxnId="{48DEAD80-0CD0-47A9-80A6-7135E26AEAD2}">
      <dgm:prSet/>
      <dgm:spPr/>
      <dgm:t>
        <a:bodyPr/>
        <a:lstStyle/>
        <a:p>
          <a:endParaRPr lang="es-ES"/>
        </a:p>
      </dgm:t>
    </dgm:pt>
    <dgm:pt modelId="{3DD057A8-AF6A-473B-BE12-A8ACCFE7CE99}" type="sibTrans" cxnId="{48DEAD80-0CD0-47A9-80A6-7135E26AEAD2}">
      <dgm:prSet/>
      <dgm:spPr/>
      <dgm:t>
        <a:bodyPr/>
        <a:lstStyle/>
        <a:p>
          <a:endParaRPr lang="es-ES"/>
        </a:p>
      </dgm:t>
    </dgm:pt>
    <dgm:pt modelId="{02C4FCE8-C93A-4165-A448-4B495EFC5EB7}">
      <dgm:prSet phldrT="[Текст]" custT="1"/>
      <dgm:spPr/>
      <dgm:t>
        <a:bodyPr/>
        <a:lstStyle/>
        <a:p>
          <a:endParaRPr lang="uk-UA" sz="2400"/>
        </a:p>
        <a:p>
          <a:endParaRPr lang="uk-UA" sz="2400"/>
        </a:p>
        <a:p>
          <a:r>
            <a:rPr lang="uk-UA" sz="2400"/>
            <a:t>Липень 1791р.-розстріл на маніфестації Марсовому полі </a:t>
          </a:r>
          <a:r>
            <a:rPr lang="ru-RU" sz="2400" err="1"/>
            <a:t>пов'язаної</a:t>
          </a:r>
          <a:r>
            <a:rPr lang="ru-RU" sz="2400"/>
            <a:t> з </a:t>
          </a:r>
          <a:r>
            <a:rPr lang="ru-RU" sz="2400" err="1"/>
            <a:t>невдалою</a:t>
          </a:r>
          <a:r>
            <a:rPr lang="ru-RU" sz="2400"/>
            <a:t> </a:t>
          </a:r>
          <a:r>
            <a:rPr lang="ru-RU" sz="2400" err="1"/>
            <a:t>спробою</a:t>
          </a:r>
          <a:r>
            <a:rPr lang="ru-RU" sz="2400"/>
            <a:t> </a:t>
          </a:r>
          <a:r>
            <a:rPr lang="ru-RU" sz="2400" err="1"/>
            <a:t>втечі</a:t>
          </a:r>
          <a:r>
            <a:rPr lang="ru-RU" sz="2400"/>
            <a:t> Людовика XVI.Б</a:t>
          </a:r>
          <a:r>
            <a:rPr lang="uk-UA" sz="2400" err="1"/>
            <a:t>еззбройна</a:t>
          </a:r>
          <a:r>
            <a:rPr lang="uk-UA" sz="2400"/>
            <a:t> демонстрація в підтримку петиції про ліквідацію монархії була розстріляна Національною гвардією, що була перед цим закидана камінням.</a:t>
          </a:r>
          <a:r>
            <a:rPr lang="ru-RU" sz="2400" err="1"/>
            <a:t>Це</a:t>
          </a:r>
          <a:r>
            <a:rPr lang="ru-RU" sz="2400"/>
            <a:t> </a:t>
          </a:r>
          <a:r>
            <a:rPr lang="ru-RU" sz="2400" err="1"/>
            <a:t>був</a:t>
          </a:r>
          <a:r>
            <a:rPr lang="ru-RU" sz="2400"/>
            <a:t> </a:t>
          </a:r>
          <a:r>
            <a:rPr lang="ru-RU" sz="2400" err="1"/>
            <a:t>відкритий</a:t>
          </a:r>
          <a:r>
            <a:rPr lang="ru-RU" sz="2400"/>
            <a:t> </a:t>
          </a:r>
          <a:r>
            <a:rPr lang="ru-RU" sz="2400" err="1"/>
            <a:t>розкол</a:t>
          </a:r>
          <a:r>
            <a:rPr lang="ru-RU" sz="2400"/>
            <a:t> </a:t>
          </a:r>
          <a:r>
            <a:rPr lang="ru-RU" sz="2400" err="1"/>
            <a:t>третього</a:t>
          </a:r>
          <a:r>
            <a:rPr lang="ru-RU" sz="2400"/>
            <a:t> стану.</a:t>
          </a:r>
          <a:r>
            <a:rPr lang="uk-UA" sz="2400"/>
            <a:t>.(</a:t>
          </a:r>
          <a:r>
            <a:rPr lang="uk-UA" sz="2400" u="sng" err="1"/>
            <a:t>Лафаєт</a:t>
          </a:r>
          <a:r>
            <a:rPr lang="uk-UA" sz="2400" u="sng"/>
            <a:t> втікає і приєднується до опозиції</a:t>
          </a:r>
          <a:r>
            <a:rPr lang="uk-UA" sz="2400"/>
            <a:t>)</a:t>
          </a:r>
        </a:p>
        <a:p>
          <a:endParaRPr lang="uk-UA" sz="2400"/>
        </a:p>
        <a:p>
          <a:endParaRPr lang="es-ES" sz="2400"/>
        </a:p>
      </dgm:t>
    </dgm:pt>
    <dgm:pt modelId="{F8685F1E-9FEA-488C-8FD4-8462B140DD2C}" type="sibTrans" cxnId="{868E8D8A-573E-47EB-B5DC-9ED3C7730FDB}">
      <dgm:prSet/>
      <dgm:spPr/>
      <dgm:t>
        <a:bodyPr/>
        <a:lstStyle/>
        <a:p>
          <a:endParaRPr lang="es-ES"/>
        </a:p>
      </dgm:t>
    </dgm:pt>
    <dgm:pt modelId="{5FCFADD2-75C6-4E89-8009-31ED37DC806F}" type="parTrans" cxnId="{868E8D8A-573E-47EB-B5DC-9ED3C7730FDB}">
      <dgm:prSet/>
      <dgm:spPr/>
      <dgm:t>
        <a:bodyPr/>
        <a:lstStyle/>
        <a:p>
          <a:endParaRPr lang="es-ES"/>
        </a:p>
      </dgm:t>
    </dgm:pt>
    <dgm:pt modelId="{78BF0135-1664-42C5-A852-74EFE9011EE7}" type="pres">
      <dgm:prSet presAssocID="{DFF98FAD-31B6-4986-91B2-CEE0D3C6AAF6}" presName="diagram" presStyleCnt="0">
        <dgm:presLayoutVars>
          <dgm:dir/>
          <dgm:resizeHandles val="exact"/>
        </dgm:presLayoutVars>
      </dgm:prSet>
      <dgm:spPr/>
    </dgm:pt>
    <dgm:pt modelId="{9378A5D6-C3DA-4F18-806A-1593CCB128D8}" type="pres">
      <dgm:prSet presAssocID="{977D73AC-419B-4E4D-BE52-67E615C920B4}" presName="node" presStyleLbl="node1" presStyleIdx="0" presStyleCnt="4" custScaleX="2000000" custScaleY="379549" custLinFactX="-65292" custLinFactY="-500000" custLinFactNeighborX="-100000" custLinFactNeighborY="-539992">
        <dgm:presLayoutVars>
          <dgm:bulletEnabled val="1"/>
        </dgm:presLayoutVars>
      </dgm:prSet>
      <dgm:spPr/>
    </dgm:pt>
    <dgm:pt modelId="{A834D214-FB3F-4660-8D62-52EC8D0EEB68}" type="pres">
      <dgm:prSet presAssocID="{0C7D8F61-0E19-4EDF-BF73-D449451820A1}" presName="sibTrans" presStyleCnt="0"/>
      <dgm:spPr/>
    </dgm:pt>
    <dgm:pt modelId="{B308B775-61AC-4349-A931-EC861E6CCF09}" type="pres">
      <dgm:prSet presAssocID="{02C4FCE8-C93A-4165-A448-4B495EFC5EB7}" presName="node" presStyleLbl="node1" presStyleIdx="1" presStyleCnt="4" custScaleX="2000000" custScaleY="508365" custLinFactY="35478" custLinFactNeighborX="-244" custLinFactNeighborY="100000">
        <dgm:presLayoutVars>
          <dgm:bulletEnabled val="1"/>
        </dgm:presLayoutVars>
      </dgm:prSet>
      <dgm:spPr/>
    </dgm:pt>
    <dgm:pt modelId="{9C1F55BD-3BCB-4D6B-9C81-98B204125CCB}" type="pres">
      <dgm:prSet presAssocID="{F8685F1E-9FEA-488C-8FD4-8462B140DD2C}" presName="sibTrans" presStyleCnt="0"/>
      <dgm:spPr/>
    </dgm:pt>
    <dgm:pt modelId="{73CF7AE4-8B7C-4D29-9DA9-9A7D016F172D}" type="pres">
      <dgm:prSet presAssocID="{543FFE37-6CFE-4387-9519-A23A009A2F72}" presName="node" presStyleLbl="node1" presStyleIdx="2" presStyleCnt="4" custScaleX="2000000" custScaleY="353206" custLinFactY="48152" custLinFactNeighborX="-244" custLinFactNeighborY="100000">
        <dgm:presLayoutVars>
          <dgm:bulletEnabled val="1"/>
        </dgm:presLayoutVars>
      </dgm:prSet>
      <dgm:spPr/>
    </dgm:pt>
    <dgm:pt modelId="{9887E519-63C3-4CD3-9483-61F98A81A3A9}" type="pres">
      <dgm:prSet presAssocID="{F9A5DF98-C258-488E-8B10-3938CEAD6D99}" presName="sibTrans" presStyleCnt="0"/>
      <dgm:spPr/>
    </dgm:pt>
    <dgm:pt modelId="{59AAC5D3-CCFF-43D7-8AD2-C2C8E9B2EFE4}" type="pres">
      <dgm:prSet presAssocID="{3FAEE95E-91DF-4B40-AE87-94C97AB364F2}" presName="node" presStyleLbl="node1" presStyleIdx="3" presStyleCnt="4" custScaleX="2000000" custScaleY="260662" custLinFactY="99009" custLinFactNeighborX="-244" custLinFactNeighborY="100000">
        <dgm:presLayoutVars>
          <dgm:bulletEnabled val="1"/>
        </dgm:presLayoutVars>
      </dgm:prSet>
      <dgm:spPr/>
    </dgm:pt>
  </dgm:ptLst>
  <dgm:cxnLst>
    <dgm:cxn modelId="{F4A75B50-C00D-4525-B5CA-C1485978F4AB}" type="presOf" srcId="{543FFE37-6CFE-4387-9519-A23A009A2F72}" destId="{73CF7AE4-8B7C-4D29-9DA9-9A7D016F172D}" srcOrd="0" destOrd="0" presId="urn:microsoft.com/office/officeart/2005/8/layout/default"/>
    <dgm:cxn modelId="{48DEAD80-0CD0-47A9-80A6-7135E26AEAD2}" srcId="{DFF98FAD-31B6-4986-91B2-CEE0D3C6AAF6}" destId="{3FAEE95E-91DF-4B40-AE87-94C97AB364F2}" srcOrd="3" destOrd="0" parTransId="{A4BE3EAE-F570-41E1-8271-98762D894C85}" sibTransId="{3DD057A8-AF6A-473B-BE12-A8ACCFE7CE99}"/>
    <dgm:cxn modelId="{F559C386-3F11-40DE-BFCD-F2406ABD5FBE}" srcId="{DFF98FAD-31B6-4986-91B2-CEE0D3C6AAF6}" destId="{977D73AC-419B-4E4D-BE52-67E615C920B4}" srcOrd="0" destOrd="0" parTransId="{BD0B6175-7E8C-4A10-93D2-77BF659FCD8D}" sibTransId="{0C7D8F61-0E19-4EDF-BF73-D449451820A1}"/>
    <dgm:cxn modelId="{0C0EC887-C74E-49C8-9FE3-45AFA4FAE2A3}" type="presOf" srcId="{02C4FCE8-C93A-4165-A448-4B495EFC5EB7}" destId="{B308B775-61AC-4349-A931-EC861E6CCF09}" srcOrd="0" destOrd="0" presId="urn:microsoft.com/office/officeart/2005/8/layout/default"/>
    <dgm:cxn modelId="{868E8D8A-573E-47EB-B5DC-9ED3C7730FDB}" srcId="{DFF98FAD-31B6-4986-91B2-CEE0D3C6AAF6}" destId="{02C4FCE8-C93A-4165-A448-4B495EFC5EB7}" srcOrd="1" destOrd="0" parTransId="{5FCFADD2-75C6-4E89-8009-31ED37DC806F}" sibTransId="{F8685F1E-9FEA-488C-8FD4-8462B140DD2C}"/>
    <dgm:cxn modelId="{653A0DAF-C85C-4C4E-AAFA-15F3D6D724CE}" type="presOf" srcId="{3FAEE95E-91DF-4B40-AE87-94C97AB364F2}" destId="{59AAC5D3-CCFF-43D7-8AD2-C2C8E9B2EFE4}" srcOrd="0" destOrd="0" presId="urn:microsoft.com/office/officeart/2005/8/layout/default"/>
    <dgm:cxn modelId="{CC1E2DE3-BDB9-4C0C-B192-99E5160D3F69}" type="presOf" srcId="{DFF98FAD-31B6-4986-91B2-CEE0D3C6AAF6}" destId="{78BF0135-1664-42C5-A852-74EFE9011EE7}" srcOrd="0" destOrd="0" presId="urn:microsoft.com/office/officeart/2005/8/layout/default"/>
    <dgm:cxn modelId="{44DBF6F1-1C5C-4964-A36B-3E4D1721B248}" srcId="{DFF98FAD-31B6-4986-91B2-CEE0D3C6AAF6}" destId="{543FFE37-6CFE-4387-9519-A23A009A2F72}" srcOrd="2" destOrd="0" parTransId="{741FCDF5-061D-4516-A79E-F7E4F0E50D4D}" sibTransId="{F9A5DF98-C258-488E-8B10-3938CEAD6D99}"/>
    <dgm:cxn modelId="{E483E8F4-F469-42A3-B8CC-EB69540DA8F8}" type="presOf" srcId="{977D73AC-419B-4E4D-BE52-67E615C920B4}" destId="{9378A5D6-C3DA-4F18-806A-1593CCB128D8}" srcOrd="0" destOrd="0" presId="urn:microsoft.com/office/officeart/2005/8/layout/default"/>
    <dgm:cxn modelId="{F0F0733F-A431-4292-9469-51DA826B6501}" type="presParOf" srcId="{78BF0135-1664-42C5-A852-74EFE9011EE7}" destId="{9378A5D6-C3DA-4F18-806A-1593CCB128D8}" srcOrd="0" destOrd="0" presId="urn:microsoft.com/office/officeart/2005/8/layout/default"/>
    <dgm:cxn modelId="{0C909B97-341A-43C3-83C7-2EC5045BE3EA}" type="presParOf" srcId="{78BF0135-1664-42C5-A852-74EFE9011EE7}" destId="{A834D214-FB3F-4660-8D62-52EC8D0EEB68}" srcOrd="1" destOrd="0" presId="urn:microsoft.com/office/officeart/2005/8/layout/default"/>
    <dgm:cxn modelId="{3A49CD40-A665-4965-9537-FC2AF355C982}" type="presParOf" srcId="{78BF0135-1664-42C5-A852-74EFE9011EE7}" destId="{B308B775-61AC-4349-A931-EC861E6CCF09}" srcOrd="2" destOrd="0" presId="urn:microsoft.com/office/officeart/2005/8/layout/default"/>
    <dgm:cxn modelId="{395962B8-FBA8-4EB4-BBF7-CEFDCCB3DFC6}" type="presParOf" srcId="{78BF0135-1664-42C5-A852-74EFE9011EE7}" destId="{9C1F55BD-3BCB-4D6B-9C81-98B204125CCB}" srcOrd="3" destOrd="0" presId="urn:microsoft.com/office/officeart/2005/8/layout/default"/>
    <dgm:cxn modelId="{80652BAC-4388-4085-9703-80A1774EB76B}" type="presParOf" srcId="{78BF0135-1664-42C5-A852-74EFE9011EE7}" destId="{73CF7AE4-8B7C-4D29-9DA9-9A7D016F172D}" srcOrd="4" destOrd="0" presId="urn:microsoft.com/office/officeart/2005/8/layout/default"/>
    <dgm:cxn modelId="{A3CDD3FE-A50E-4301-984E-4AC6957A616A}" type="presParOf" srcId="{78BF0135-1664-42C5-A852-74EFE9011EE7}" destId="{9887E519-63C3-4CD3-9483-61F98A81A3A9}" srcOrd="5" destOrd="0" presId="urn:microsoft.com/office/officeart/2005/8/layout/default"/>
    <dgm:cxn modelId="{AA0885A0-9434-427F-B02F-B325DAB1D3ED}" type="presParOf" srcId="{78BF0135-1664-42C5-A852-74EFE9011EE7}" destId="{59AAC5D3-CCFF-43D7-8AD2-C2C8E9B2EFE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2DB35-B4C6-4D6F-839D-F5D3F0BF3F74}">
      <dsp:nvSpPr>
        <dsp:cNvPr id="0" name=""/>
        <dsp:cNvSpPr/>
      </dsp:nvSpPr>
      <dsp:spPr>
        <a:xfrm>
          <a:off x="117423" y="83074"/>
          <a:ext cx="4916469" cy="193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/>
            <a:t>Перетворення абсолютизму і підтримуваного ним «старого </a:t>
          </a:r>
          <a:r>
            <a:rPr lang="uk-UA" sz="2800" b="1" kern="1200" err="1"/>
            <a:t>порядку»на</a:t>
          </a:r>
          <a:r>
            <a:rPr lang="uk-UA" sz="2800" b="1" kern="1200"/>
            <a:t> головну перешкоду для розвитку країни</a:t>
          </a:r>
          <a:endParaRPr lang="es-ES" sz="2800" b="1" kern="1200"/>
        </a:p>
      </dsp:txBody>
      <dsp:txXfrm>
        <a:off x="117423" y="83074"/>
        <a:ext cx="4916469" cy="1931625"/>
      </dsp:txXfrm>
    </dsp:sp>
    <dsp:sp modelId="{E3C3D12F-4447-43EB-9AAD-B9A5EEFB8011}">
      <dsp:nvSpPr>
        <dsp:cNvPr id="0" name=""/>
        <dsp:cNvSpPr/>
      </dsp:nvSpPr>
      <dsp:spPr>
        <a:xfrm>
          <a:off x="5355829" y="83074"/>
          <a:ext cx="5042347" cy="193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/>
            <a:t>Невідповідність існуючого поділу на стани реаліям </a:t>
          </a:r>
          <a:r>
            <a:rPr lang="uk-UA" sz="2800" b="1" kern="1200" err="1"/>
            <a:t>соціальго</a:t>
          </a:r>
          <a:r>
            <a:rPr lang="uk-UA" sz="2800" b="1" kern="1200"/>
            <a:t>-економічного розвитку</a:t>
          </a:r>
          <a:endParaRPr lang="es-ES" sz="2800" b="1" kern="1200"/>
        </a:p>
      </dsp:txBody>
      <dsp:txXfrm>
        <a:off x="5355829" y="83074"/>
        <a:ext cx="5042347" cy="1931625"/>
      </dsp:txXfrm>
    </dsp:sp>
    <dsp:sp modelId="{CF980CDD-23B6-45E7-88FF-D2F38AC148A6}">
      <dsp:nvSpPr>
        <dsp:cNvPr id="0" name=""/>
        <dsp:cNvSpPr/>
      </dsp:nvSpPr>
      <dsp:spPr>
        <a:xfrm>
          <a:off x="0" y="2288289"/>
          <a:ext cx="5090122" cy="193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err="1"/>
            <a:t>Економічна,соціальна</a:t>
          </a:r>
          <a:r>
            <a:rPr lang="uk-UA" sz="2800" b="1" kern="1200"/>
            <a:t> і політична криза</a:t>
          </a:r>
          <a:endParaRPr lang="es-ES" sz="2800" b="1" kern="1200"/>
        </a:p>
      </dsp:txBody>
      <dsp:txXfrm>
        <a:off x="0" y="2288289"/>
        <a:ext cx="5090122" cy="1931625"/>
      </dsp:txXfrm>
    </dsp:sp>
    <dsp:sp modelId="{038450B2-9DDA-475E-BC57-736C48D76CE3}">
      <dsp:nvSpPr>
        <dsp:cNvPr id="0" name=""/>
        <dsp:cNvSpPr/>
      </dsp:nvSpPr>
      <dsp:spPr>
        <a:xfrm>
          <a:off x="5414116" y="2336637"/>
          <a:ext cx="5099426" cy="19316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/>
            <a:t>Банкрутство </a:t>
          </a:r>
          <a:r>
            <a:rPr lang="uk-UA" sz="2800" b="1" kern="1200" err="1"/>
            <a:t>держави,нездатність</a:t>
          </a:r>
          <a:r>
            <a:rPr lang="uk-UA" sz="2800" b="1" kern="1200"/>
            <a:t> розрахуватися за величезні борги без відмови від системи архаїчних привілеїв</a:t>
          </a:r>
          <a:endParaRPr lang="es-ES" sz="2800" b="1" kern="1200"/>
        </a:p>
      </dsp:txBody>
      <dsp:txXfrm>
        <a:off x="5414116" y="2336637"/>
        <a:ext cx="5099426" cy="1931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78A5D6-C3DA-4F18-806A-1593CCB128D8}">
      <dsp:nvSpPr>
        <dsp:cNvPr id="0" name=""/>
        <dsp:cNvSpPr/>
      </dsp:nvSpPr>
      <dsp:spPr>
        <a:xfrm>
          <a:off x="0" y="0"/>
          <a:ext cx="12189023" cy="1387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/>
            <a:t>Червень 1790р.-декрет Установчих зборів про скасування дворянських титулів і поділу на стани.</a:t>
          </a:r>
          <a:endParaRPr lang="es-ES" sz="2800" kern="1200"/>
        </a:p>
      </dsp:txBody>
      <dsp:txXfrm>
        <a:off x="0" y="0"/>
        <a:ext cx="12189023" cy="1387899"/>
      </dsp:txXfrm>
    </dsp:sp>
    <dsp:sp modelId="{B308B775-61AC-4349-A931-EC861E6CCF09}">
      <dsp:nvSpPr>
        <dsp:cNvPr id="0" name=""/>
        <dsp:cNvSpPr/>
      </dsp:nvSpPr>
      <dsp:spPr>
        <a:xfrm>
          <a:off x="1" y="2536041"/>
          <a:ext cx="12189023" cy="1858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kern="1200"/>
            <a:t>Липень 1791р.-розстріл на маніфестації Марсовому полі </a:t>
          </a:r>
          <a:r>
            <a:rPr lang="ru-RU" sz="2400" kern="1200" err="1"/>
            <a:t>пов'язаної</a:t>
          </a:r>
          <a:r>
            <a:rPr lang="ru-RU" sz="2400" kern="1200"/>
            <a:t> з </a:t>
          </a:r>
          <a:r>
            <a:rPr lang="ru-RU" sz="2400" kern="1200" err="1"/>
            <a:t>невдалою</a:t>
          </a:r>
          <a:r>
            <a:rPr lang="ru-RU" sz="2400" kern="1200"/>
            <a:t> </a:t>
          </a:r>
          <a:r>
            <a:rPr lang="ru-RU" sz="2400" kern="1200" err="1"/>
            <a:t>спробою</a:t>
          </a:r>
          <a:r>
            <a:rPr lang="ru-RU" sz="2400" kern="1200"/>
            <a:t> </a:t>
          </a:r>
          <a:r>
            <a:rPr lang="ru-RU" sz="2400" kern="1200" err="1"/>
            <a:t>втечі</a:t>
          </a:r>
          <a:r>
            <a:rPr lang="ru-RU" sz="2400" kern="1200"/>
            <a:t> Людовика XVI.Б</a:t>
          </a:r>
          <a:r>
            <a:rPr lang="uk-UA" sz="2400" kern="1200" err="1"/>
            <a:t>еззбройна</a:t>
          </a:r>
          <a:r>
            <a:rPr lang="uk-UA" sz="2400" kern="1200"/>
            <a:t> демонстрація в підтримку петиції про ліквідацію монархії була розстріляна Національною гвардією, що була перед цим закидана камінням.</a:t>
          </a:r>
          <a:r>
            <a:rPr lang="ru-RU" sz="2400" kern="1200" err="1"/>
            <a:t>Це</a:t>
          </a:r>
          <a:r>
            <a:rPr lang="ru-RU" sz="2400" kern="1200"/>
            <a:t> </a:t>
          </a:r>
          <a:r>
            <a:rPr lang="ru-RU" sz="2400" kern="1200" err="1"/>
            <a:t>був</a:t>
          </a:r>
          <a:r>
            <a:rPr lang="ru-RU" sz="2400" kern="1200"/>
            <a:t> </a:t>
          </a:r>
          <a:r>
            <a:rPr lang="ru-RU" sz="2400" kern="1200" err="1"/>
            <a:t>відкритий</a:t>
          </a:r>
          <a:r>
            <a:rPr lang="ru-RU" sz="2400" kern="1200"/>
            <a:t> </a:t>
          </a:r>
          <a:r>
            <a:rPr lang="ru-RU" sz="2400" kern="1200" err="1"/>
            <a:t>розкол</a:t>
          </a:r>
          <a:r>
            <a:rPr lang="ru-RU" sz="2400" kern="1200"/>
            <a:t> </a:t>
          </a:r>
          <a:r>
            <a:rPr lang="ru-RU" sz="2400" kern="1200" err="1"/>
            <a:t>третього</a:t>
          </a:r>
          <a:r>
            <a:rPr lang="ru-RU" sz="2400" kern="1200"/>
            <a:t> стану.</a:t>
          </a:r>
          <a:r>
            <a:rPr lang="uk-UA" sz="2400" kern="1200"/>
            <a:t>.(</a:t>
          </a:r>
          <a:r>
            <a:rPr lang="uk-UA" sz="2400" u="sng" kern="1200" err="1"/>
            <a:t>Лафаєт</a:t>
          </a:r>
          <a:r>
            <a:rPr lang="uk-UA" sz="2400" u="sng" kern="1200"/>
            <a:t> втікає і приєднується до опозиції</a:t>
          </a:r>
          <a:r>
            <a:rPr lang="uk-UA" sz="2400" kern="1200"/>
            <a:t>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uk-UA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400" kern="1200"/>
        </a:p>
      </dsp:txBody>
      <dsp:txXfrm>
        <a:off x="1" y="2536041"/>
        <a:ext cx="12189023" cy="1858941"/>
      </dsp:txXfrm>
    </dsp:sp>
    <dsp:sp modelId="{73CF7AE4-8B7C-4D29-9DA9-9A7D016F172D}">
      <dsp:nvSpPr>
        <dsp:cNvPr id="0" name=""/>
        <dsp:cNvSpPr/>
      </dsp:nvSpPr>
      <dsp:spPr>
        <a:xfrm>
          <a:off x="1" y="4502273"/>
          <a:ext cx="12189023" cy="12915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/>
            <a:t>Вересень 1791-прийняття Конституції Установчими </a:t>
          </a:r>
          <a:r>
            <a:rPr lang="uk-UA" sz="2800" kern="1200" err="1"/>
            <a:t>зборами.Франція</a:t>
          </a:r>
          <a:r>
            <a:rPr lang="uk-UA" sz="2800" kern="1200"/>
            <a:t> стала конституційною </a:t>
          </a:r>
          <a:r>
            <a:rPr lang="uk-UA" sz="2800" kern="1200" err="1"/>
            <a:t>монархією.З</a:t>
          </a:r>
          <a:r>
            <a:rPr lang="uk-UA" sz="2800" kern="1200"/>
            <a:t> 1 жовтня почали працювати </a:t>
          </a:r>
          <a:r>
            <a:rPr lang="uk-UA" sz="2800" b="1" kern="1200"/>
            <a:t>Законодавчі збори. </a:t>
          </a:r>
          <a:endParaRPr lang="es-ES" sz="2800" b="1" kern="1200"/>
        </a:p>
      </dsp:txBody>
      <dsp:txXfrm>
        <a:off x="1" y="4502273"/>
        <a:ext cx="12189023" cy="1291570"/>
      </dsp:txXfrm>
    </dsp:sp>
    <dsp:sp modelId="{59AAC5D3-CCFF-43D7-8AD2-C2C8E9B2EFE4}">
      <dsp:nvSpPr>
        <dsp:cNvPr id="0" name=""/>
        <dsp:cNvSpPr/>
      </dsp:nvSpPr>
      <dsp:spPr>
        <a:xfrm>
          <a:off x="1" y="5904835"/>
          <a:ext cx="12189023" cy="95316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/>
            <a:t>Липень 1792 р.-законодавчі </a:t>
          </a:r>
          <a:r>
            <a:rPr lang="uk-UA" sz="2800" kern="1200" err="1"/>
            <a:t>збори,після</a:t>
          </a:r>
          <a:r>
            <a:rPr lang="uk-UA" sz="2800" kern="1200"/>
            <a:t> вступу </a:t>
          </a:r>
          <a:r>
            <a:rPr lang="uk-UA" sz="2800" kern="1200" err="1"/>
            <a:t>Прусії</a:t>
          </a:r>
          <a:r>
            <a:rPr lang="uk-UA" sz="2800" kern="1200"/>
            <a:t> у війну проти Франції, звернулися до всього населення з закликом</a:t>
          </a:r>
          <a:r>
            <a:rPr lang="es-ES" sz="2800" kern="1200">
              <a:solidFill>
                <a:srgbClr val="C00000"/>
              </a:solidFill>
            </a:rPr>
            <a:t>”</a:t>
          </a:r>
          <a:r>
            <a:rPr lang="uk-UA" sz="2800" kern="1200">
              <a:solidFill>
                <a:srgbClr val="C00000"/>
              </a:solidFill>
            </a:rPr>
            <a:t>Вітчизна в небезпеці</a:t>
          </a:r>
          <a:r>
            <a:rPr lang="es-ES" sz="2800" kern="1200">
              <a:solidFill>
                <a:srgbClr val="C00000"/>
              </a:solidFill>
            </a:rPr>
            <a:t>”</a:t>
          </a:r>
        </a:p>
      </dsp:txBody>
      <dsp:txXfrm>
        <a:off x="1" y="5904835"/>
        <a:ext cx="12189023" cy="9531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29T15:03:12.3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7329 1482 16383 0 0,'0'-5'0'0'0,"0"-7"0"0"0,5-13 0 0 0,8-6 0 0 0,11 1 0 0 0,7 6 0 0 0,15 7 0 0 0,25 18 0 0 0,23 7 0 0 0,5 4 0 0 0,7 4 0 0 0,-4-1 0 0 0,-3 4 0 0 0,-3 2 0 0 0,-7-1 0 0 0,-3 0 0 0 0,6 9 0 0 0,-3 3 0 0 0,-6-3 0 0 0,-6-1 0 0 0,-1 0 0 0 0,3-6 0 0 0,-7 0 0 0 0,-10-4 0 0 0,-10-5 0 0 0,-4-5 0 0 0,1 1 0 0 0,2 5 0 0 0,9 0 0 0 0,26-3 0 0 0,8 3 0 0 0,5-2 0 0 0,1-2 0 0 0,-11-4 0 0 0,-10-2 0 0 0,-3-2 0 0 0,2-1 0 0 0,-7-1 0 0 0,0 0 0 0 0,-7-1 0 0 0,-3 0 0 0 0,-2 1 0 0 0,-5 0 0 0 0,-2-1 0 0 0,-4 1 0 0 0,6 0 0 0 0,3 0 0 0 0,4 0 0 0 0,7 0 0 0 0,8 0 0 0 0,6 0 0 0 0,32 0 0 0 0,13 0 0 0 0,0 0 0 0 0,0 0 0 0 0,-6 0 0 0 0,-18 0 0 0 0,-21 0 0 0 0,-20 0 0 0 0,-9 0 0 0 0,-9 0 0 0 0,5 0 0 0 0,3 0 0 0 0,16 0 0 0 0,10 0 0 0 0,15 0 0 0 0,12-5 0 0 0,-2-2 0 0 0,-2-5 0 0 0,-7 0 0 0 0,-15 1 0 0 0,-10 3 0 0 0,-1 3 0 0 0,-7 2 0 0 0,-8 2 0 0 0,-8 1 0 0 0,-6 0 0 0 0,5-5 0 0 0,7-1 0 0 0,10 0 0 0 0,6 0 0 0 0,6-2 0 0 0,3-2 0 0 0,-2 2 0 0 0,-3-3 0 0 0,-8 0 0 0 0,-4 2 0 0 0,-7 3 0 0 0,-7-3 0 0 0,-6-1 0 0 0,7 3 0 0 0,0 1 0 0 0,3-3 0 0 0,-1 0 0 0 0,1 2 0 0 0,9-4 0 0 0,5 1 0 0 0,2 1 0 0 0,-5 3 0 0 0,-7 2 0 0 0,-7 1 0 0 0,-6 2 0 0 0,-5 1 0 0 0,2 1 0 0 0,6-1 0 0 0,11 1 0 0 0,8-6 0 0 0,8-2 0 0 0,19 0 0 0 0,5 2 0 0 0,-3 1 0 0 0,-6 2 0 0 0,-13 1 0 0 0,-7 0 0 0 0,-10 1 0 0 0,-4 0 0 0 0,6-5 0 0 0,14-2 0 0 0,5 1 0 0 0,1 1 0 0 0,-2 1 0 0 0,2 2 0 0 0,14 0 0 0 0,8 2 0 0 0,2 0 0 0 0,1 0 0 0 0,9 0 0 0 0,6 1 0 0 0,6-1 0 0 0,-3 0 0 0 0,-1 0 0 0 0,-10 0 0 0 0,-7 0 0 0 0,-1 0 0 0 0,0 0 0 0 0,-3 0 0 0 0,-12 0 0 0 0,-10 0 0 0 0,-13 0 0 0 0,-12 0 0 0 0,-9 0 0 0 0,5 0 0 0 0,-2 0 0 0 0,3 0 0 0 0,9 0 0 0 0,11 0 0 0 0,4 0 0 0 0,1 0 0 0 0,-2 0 0 0 0,3 0 0 0 0,16 0 0 0 0,2 0 0 0 0,-8 0 0 0 0,2 0 0 0 0,-2 0 0 0 0,-1 0 0 0 0,-8 0 0 0 0,-12 0 0 0 0,-11 0 0 0 0,-10 0 0 0 0,-6 0 0 0 0,-4 0 0 0 0,3 0 0 0 0,1 0 0 0 0,0 0 0 0 0,-2 0 0 0 0,16 0 0 0 0,9 0 0 0 0,10 0 0 0 0,5 0 0 0 0,5 0 0 0 0,0 0 0 0 0,18 0 0 0 0,4 0 0 0 0,10 5 0 0 0,3 13 0 0 0,-8 3 0 0 0,5 3 0 0 0,4-2 0 0 0,-1-5 0 0 0,2-6 0 0 0,-4-4 0 0 0,-11-4 0 0 0,-10-2 0 0 0,-17-1 0 0 0,-15-1 0 0 0,-7 0 0 0 0,-8 0 0 0 0,6 1 0 0 0,4 10 0 0 0,-2 3 0 0 0,12 1 0 0 0,16-4 0 0 0,5-2 0 0 0,9 2 0 0 0,5 0 0 0 0,-10-2 0 0 0,-14-3 0 0 0,-4-1 0 0 0,2 3 0 0 0,-2 0 0 0 0,-1 5 0 0 0,3 1 0 0 0,10 2 0 0 0,1-1 0 0 0,3-2 0 0 0,-3-4 0 0 0,0-3 0 0 0,-9-3 0 0 0,-12-1 0 0 0,5-1 0 0 0,1 5 0 0 0,10 2 0 0 0,7-1 0 0 0,6-1 0 0 0,-3 9 0 0 0,10 2 0 0 0,4-2 0 0 0,-5-2 0 0 0,13-5 0 0 0,-2-2 0 0 0,-9-3 0 0 0,-11-1 0 0 0,-16-1 0 0 0,-14-1 0 0 0,-12 1 0 0 0,-9-1 0 0 0,-5 0 0 0 0,1 1 0 0 0,7 0 0 0 0,1 0 0 0 0,9 5 0 0 0,2 2 0 0 0,-4 0 0 0 0,-4-2 0 0 0,6-1 0 0 0,10-1 0 0 0,16-2 0 0 0,5-1 0 0 0,0 0 0 0 0,-4 0 0 0 0,-15 0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29T15:03:12.34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7276 1557 16383 0 0,'5'0'0'0'0,"13"0"0"0"0,8 0 0 0 0,16 0 0 0 0,11 0 0 0 0,12 0 0 0 0,7 0 0 0 0,0 0 0 0 0,32 0 0 0 0,7 0 0 0 0,7 0 0 0 0,-6 0 0 0 0,-12 0 0 0 0,-12 0 0 0 0,-5 0 0 0 0,-7 0 0 0 0,-10 0 0 0 0,-6 0 0 0 0,3 0 0 0 0,1 0 0 0 0,10 0 0 0 0,15 0 0 0 0,18 0 0 0 0,12 0 0 0 0,2 0 0 0 0,-14 0 0 0 0,-10 0 0 0 0,-11 0 0 0 0,-14 0 0 0 0,-9 0 0 0 0,-5 0 0 0 0,-7 0 0 0 0,4 0 0 0 0,-2 0 0 0 0,0 0 0 0 0,13 0 0 0 0,5 0 0 0 0,-4 0 0 0 0,-2 0 0 0 0,-8 0 0 0 0,-8 0 0 0 0,-6 0 0 0 0,-1 0 0 0 0,-2 0 0 0 0,-3 0 0 0 0,4 0 0 0 0,21 0 0 0 0,5 0 0 0 0,1 0 0 0 0,6 0 0 0 0,-4 0 0 0 0,-10 0 0 0 0,-9 0 0 0 0,-8 0 0 0 0,-6 0 0 0 0,6-5 0 0 0,12-2 0 0 0,2 0 0 0 0,7 2 0 0 0,9 1 0 0 0,8 2 0 0 0,16 1 0 0 0,2 0 0 0 0,1 1 0 0 0,-12 0 0 0 0,-5 1 0 0 0,-6-1 0 0 0,-10 0 0 0 0,-12 0 0 0 0,-10 0 0 0 0,-7 0 0 0 0,-5 0 0 0 0,3 0 0 0 0,0 0 0 0 0,5 0 0 0 0,11 0 0 0 0,7 0 0 0 0,21 0 0 0 0,6 0 0 0 0,22 0 0 0 0,1 0 0 0 0,-11 0 0 0 0,-2 0 0 0 0,-6 0 0 0 0,-8 0 0 0 0,-2 0 0 0 0,-4 0 0 0 0,-10 0 0 0 0,-11 0 0 0 0,-3 0 0 0 0,-7 0 0 0 0,-4 0 0 0 0,0 0 0 0 0,5 0 0 0 0,20 0 0 0 0,16 0 0 0 0,3 0 0 0 0,4 0 0 0 0,3 0 0 0 0,1 0 0 0 0,6 0 0 0 0,18 0 0 0 0,0 0 0 0 0,-5 0 0 0 0,1 0 0 0 0,-4 0 0 0 0,-9 0 0 0 0,-1 0 0 0 0,-1 0 0 0 0,-2 0 0 0 0,-1 0 0 0 0,0 0 0 0 0,4 0 0 0 0,1 0 0 0 0,-5 0 0 0 0,-15 0 0 0 0,-9 0 0 0 0,-6 0 0 0 0,-4 0 0 0 0,-8 0 0 0 0,-1 0 0 0 0,-4 0 0 0 0,-6 0 0 0 0,1 0 0 0 0,10 0 0 0 0,0 6 0 0 0,2 1 0 0 0,13-1 0 0 0,5 0 0 0 0,1 3 0 0 0,-1 0 0 0 0,2 15 0 0 0,-6 3 0 0 0,-9-3 0 0 0,-5-5 0 0 0,-6-7 0 0 0,-1-4 0 0 0,18 0 0 0 0,14 1 0 0 0,3-3 0 0 0,4-2 0 0 0,8-1 0 0 0,10-2 0 0 0,-9 0 0 0 0,-9-1 0 0 0,-15 5 0 0 0,-14 1 0 0 0,-6 1 0 0 0,-7-2 0 0 0,-6-1 0 0 0,2-2 0 0 0,-2-1 0 0 0,9 10 0 0 0,-4 8 0 0 0,-4 2 0 0 0,2-4 0 0 0,-1-4 0 0 0,3-5 0 0 0,-1-3 0 0 0,-2-3 0 0 0,-3-1 0 0 0,-2-2 0 0 0,3 0 0 0 0,5 0 0 0 0,11 1 0 0 0,8-1 0 0 0,2 1 0 0 0,-3 5 0 0 0,-3 2 0 0 0,0-1 0 0 0,-5 0 0 0 0,-6-2 0 0 0,-1-2 0 0 0,-4 0 0 0 0,14-2 0 0 0,0 0 0 0 0,3 0 0 0 0,1 0 0 0 0,-5-1 0 0 0,0 1 0 0 0,-6 0 0 0 0,-5 0 0 0 0,0 0 0 0 0,14 0 0 0 0,1 0 0 0 0,2 0 0 0 0,6 0 0 0 0,-3 0 0 0 0,-2-6 0 0 0,-7-1 0 0 0,-2 1 0 0 0,1 0 0 0 0,-5-3 0 0 0,6 0 0 0 0,-1 1 0 0 0,0-9 0 0 0,-4-1 0 0 0,5-3 0 0 0,-1 3 0 0 0,0 3 0 0 0,-3 0 0 0 0,-6 2 0 0 0,-6 3 0 0 0,-3 4 0 0 0,2 2 0 0 0,-1 2 0 0 0,5 2 0 0 0,-1 0 0 0 0,4 1 0 0 0,10 0 0 0 0,0-1 0 0 0,7 1 0 0 0,9-1 0 0 0,7 0 0 0 0,7 0 0 0 0,10 0 0 0 0,4 0 0 0 0,1 0 0 0 0,-1 0 0 0 0,-6 0 0 0 0,7 0 0 0 0,2 0 0 0 0,-6 0 0 0 0,12 0 0 0 0,-1 0 0 0 0,-9 0 0 0 0,-10-5 0 0 0,-11-2 0 0 0,-12 0 0 0 0,-13 2 0 0 0,-4 1 0 0 0,-6 1 0 0 0,-4 2 0 0 0,12 1 0 0 0,8 0 0 0 0,10 0 0 0 0,-2 0 0 0 0,-7 0 0 0 0,-8 1 0 0 0,-7-1 0 0 0,-2 0 0 0 0,14 0 0 0 0,18 0 0 0 0,7 0 0 0 0,5 0 0 0 0,-1 0 0 0 0,6 0 0 0 0,13 0 0 0 0,5 0 0 0 0,0 0 0 0 0,-8 0 0 0 0,-17 0 0 0 0,-12 0 0 0 0,-12 0 0 0 0,3 0 0 0 0,-3 0 0 0 0,-1 0 0 0 0,-6 0 0 0 0,-7 0 0 0 0,-6 0 0 0 0,-5 0 0 0 0,3 0 0 0 0,-1 0 0 0 0,-6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29T15:03:12.3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7968 1403 16383 0 0,'10'0'0'0'0,"9"0"0"0"0,7 0 0 0 0,15-5 0 0 0,21-3 0 0 0,16 2 0 0 0,16 0 0 0 0,13 3 0 0 0,5 0 0 0 0,-2 2 0 0 0,-13 0 0 0 0,-13 1 0 0 0,-11 1 0 0 0,-6-1 0 0 0,-10 0 0 0 0,-9 0 0 0 0,-7 1 0 0 0,-1-1 0 0 0,4 0 0 0 0,5 0 0 0 0,5 0 0 0 0,-2 0 0 0 0,2 0 0 0 0,1 0 0 0 0,2 0 0 0 0,-3 0 0 0 0,-5 0 0 0 0,-1 0 0 0 0,2 0 0 0 0,3 0 0 0 0,9 0 0 0 0,-1 0 0 0 0,10 0 0 0 0,4 0 0 0 0,-1 0 0 0 0,-2 0 0 0 0,-7 0 0 0 0,-11 0 0 0 0,2 0 0 0 0,2 0 0 0 0,2 0 0 0 0,7 0 0 0 0,-4 0 0 0 0,-1 0 0 0 0,0 0 0 0 0,-7 0 0 0 0,-6 0 0 0 0,-7 0 0 0 0,-4 0 0 0 0,-5 0 0 0 0,4 0 0 0 0,0 0 0 0 0,0 0 0 0 0,3 0 0 0 0,1 0 0 0 0,4 0 0 0 0,5 0 0 0 0,-2 0 0 0 0,3 0 0 0 0,-2 5 0 0 0,-5 2 0 0 0,-4 0 0 0 0,7-2 0 0 0,1-1 0 0 0,-3-2 0 0 0,-3 0 0 0 0,-4-2 0 0 0,-3 0 0 0 0,-2 0 0 0 0,3 0 0 0 0,2-1 0 0 0,-1 1 0 0 0,-1 0 0 0 0,-1 0 0 0 0,3 0 0 0 0,1 0 0 0 0,-1 0 0 0 0,4 0 0 0 0,0 0 0 0 0,-2 0 0 0 0,3 0 0 0 0,-1 10 0 0 0,3 4 0 0 0,5 0 0 0 0,4-3 0 0 0,-1 2 0 0 0,-5-1 0 0 0,5-3 0 0 0,5-3 0 0 0,2-2 0 0 0,8-2 0 0 0,-3-1 0 0 0,-2-1 0 0 0,4 4 0 0 0,18 3 0 0 0,-1-1 0 0 0,-10-1 0 0 0,-6-1 0 0 0,-9-2 0 0 0,-10-1 0 0 0,-8 0 0 0 0,0-1 0 0 0,-2-1 0 0 0,-2 1 0 0 0,3 0 0 0 0,10 0 0 0 0,3-1 0 0 0,-3 1 0 0 0,1 0 0 0 0,-3 0 0 0 0,-5 0 0 0 0,-4 0 0 0 0,-3 0 0 0 0,-3 0 0 0 0,-1 0 0 0 0,-1 0 0 0 0,-1 0 0 0 0,16 0 0 0 0,6 0 0 0 0,-2 0 0 0 0,3 0 0 0 0,-4 0 0 0 0,1 0 0 0 0,-2 0 0 0 0,0 0 0 0 0,-2 0 0 0 0,2 0 0 0 0,-3 0 0 0 0,3 0 0 0 0,-3 0 0 0 0,-2 0 0 0 0,-5 0 0 0 0,3 0 0 0 0,-1 0 0 0 0,-1 0 0 0 0,-3 0 0 0 0,4 0 0 0 0,0 0 0 0 0,3 0 0 0 0,6 0 0 0 0,5 0 0 0 0,-2 0 0 0 0,1 0 0 0 0,-3 0 0 0 0,1 0 0 0 0,-4 0 0 0 0,-4 0 0 0 0,12 0 0 0 0,12 0 0 0 0,6 0 0 0 0,0 0 0 0 0,-6 0 0 0 0,-10 0 0 0 0,-8 0 0 0 0,-9 0 0 0 0,6 0 0 0 0,0 0 0 0 0,19 0 0 0 0,3 0 0 0 0,7 0 0 0 0,0 0 0 0 0,-7 0 0 0 0,-4 0 0 0 0,-8 0 0 0 0,-8 0 0 0 0,3 0 0 0 0,5 0 0 0 0,7 0 0 0 0,5 0 0 0 0,5 0 0 0 0,-3 0 0 0 0,-3 0 0 0 0,-9 0 0 0 0,-7 0 0 0 0,-3 0 0 0 0,-4 0 0 0 0,-4 0 0 0 0,6 0 0 0 0,2 0 0 0 0,3 0 0 0 0,3 0 0 0 0,3 0 0 0 0,-3 0 0 0 0,0 0 0 0 0,2 0 0 0 0,1 0 0 0 0,8 0 0 0 0,-3 0 0 0 0,4 0 0 0 0,7 0 0 0 0,2-5 0 0 0,4-2 0 0 0,-2 0 0 0 0,14 2 0 0 0,6-4 0 0 0,-7-1 0 0 0,2 2 0 0 0,-5 2 0 0 0,-10 3 0 0 0,1-5 0 0 0,-1 0 0 0 0,2 1 0 0 0,-2-3 0 0 0,-3-1 0 0 0,-4 2 0 0 0,-9 3 0 0 0,-3 2 0 0 0,-7 2 0 0 0,-2 1 0 0 0,-3 1 0 0 0,1 0 0 0 0,-3 0 0 0 0,-3 1 0 0 0,-3-1 0 0 0,-3 1 0 0 0,-2-1 0 0 0,-2 0 0 0 0,0 0 0 0 0,0 0 0 0 0,-1-5 0 0 0,1-2 0 0 0,10 0 0 0 0,4 1 0 0 0,-1-3 0 0 0,4 0 0 0 0,3-5 0 0 0,20-4 0 0 0,18-5 0 0 0,22-9 0 0 0,17-4 0 0 0,4 4 0 0 0,0 7 0 0 0,15 3 0 0 0,-8-1 0 0 0,5 0 0 0 0,-6 2 0 0 0,-11 0 0 0 0,0 4 0 0 0,-6-1 0 0 0,-19 3 0 0 0,-21 3 0 0 0,-18 5 0 0 0,-11 3 0 0 0,-8 2 0 0 0,-6 2 0 0 0,1 0 0 0 0,4 1 0 0 0,0 0 0 0 0,9-1 0 0 0,1 1 0 0 0,2-1 0 0 0,-4 0 0 0 0,-4 0 0 0 0,5 0 0 0 0,0 0 0 0 0,-5 0 0 0 0,-4 0 0 0 0,-5 0 0 0 0,8 5 0 0 0,11 8 0 0 0,7 6 0 0 0,-2 0 0 0 0,-7 2 0 0 0,-1 3 0 0 0,-6-3 0 0 0,1 6 0 0 0,-4-2 0 0 0,-3 1 0 0 0,-4-5 0 0 0,2 5 0 0 0,5-2 0 0 0,0-5 0 0 0,-2-1 0 0 0,-4-3 0 0 0,-2-4 0 0 0,3-4 0 0 0,4 7 0 0 0,1 7 0 0 0,4 0 0 0 0,8-4 0 0 0,6-5 0 0 0,2 1 0 0 0,-4-2 0 0 0,-2-2 0 0 0,-6-3 0 0 0,-1 2 0 0 0,-4 1 0 0 0,5-2 0 0 0,-1-2 0 0 0,-3 3 0 0 0,-1 7 0 0 0,-2-1 0 0 0,1-2 0 0 0,4 8 0 0 0,3 5 0 0 0,-2-1 0 0 0,1-5 0 0 0,-4 0 0 0 0,-10 1 0 0 0,0 4 0 0 0,-3-4 0 0 0,-12-4 0 0 0,-21-5 0 0 0,-37-4 0 0 0,-29-4 0 0 0,-19-2 0 0 0,-28-2 0 0 0,-6 1 0 0 0,1-1 0 0 0,5 0 0 0 0,15 0 0 0 0,8 0 0 0 0,8 1 0 0 0,12 0 0 0 0,8 0 0 0 0,2 0 0 0 0,1 0 0 0 0,-1 0 0 0 0,-1 0 0 0 0,-18 0 0 0 0,-6 0 0 0 0,1 0 0 0 0,8 0 0 0 0,11 0 0 0 0,6 0 0 0 0,7 0 0 0 0,2 0 0 0 0,-3 0 0 0 0,-2 0 0 0 0,1 0 0 0 0,5 0 0 0 0,-11 0 0 0 0,-7 0 0 0 0,2 0 0 0 0,-3 0 0 0 0,3 0 0 0 0,7 0 0 0 0,3 0 0 0 0,-2 0 0 0 0,5 0 0 0 0,-1 0 0 0 0,3 0 0 0 0,-1 0 0 0 0,2 0 0 0 0,4 0 0 0 0,-2 0 0 0 0,2 0 0 0 0,-3-5 0 0 0,-4-2 0 0 0,0 0 0 0 0,4 2 0 0 0,4 1 0 0 0,4-4 0 0 0,-8-5 0 0 0,-7-2 0 0 0,-10-2 0 0 0,-21-4 0 0 0,-7 1 0 0 0,-10 4 0 0 0,2 6 0 0 0,-4-13 0 0 0,0-1 0 0 0,-4 2 0 0 0,0 6 0 0 0,13 5 0 0 0,17-5 0 0 0,21-7 0 0 0,26 2 0 0 0,22 4 0 0 0,29 5 0 0 0,27 4 0 0 0,25 4 0 0 0,33 3 0 0 0,8 1 0 0 0,6 0 0 0 0,-2 1 0 0 0,0 0 0 0 0,-14 0 0 0 0,-5-1 0 0 0,-19 6 0 0 0,-7 1 0 0 0,-12 0 0 0 0,-4-2 0 0 0,-8-1 0 0 0,-7 4 0 0 0,0 0 0 0 0,-2-1 0 0 0,-3-1 0 0 0,3-3 0 0 0,-1-1 0 0 0,-1-1 0 0 0,-2 0 0 0 0,8-1 0 0 0,2-1 0 0 0,-1 1 0 0 0,1 0 0 0 0,9-1 0 0 0,6 1 0 0 0,-3 0 0 0 0,10 0 0 0 0,9 0 0 0 0,7 0 0 0 0,-5 0 0 0 0,-1 0 0 0 0,-8 0 0 0 0,-12 0 0 0 0,-9 0 0 0 0,-9 0 0 0 0,10 0 0 0 0,2 0 0 0 0,-14-11 0 0 0,-29-8 0 0 0,-21-1 0 0 0,-15 2 0 0 0,-18 5 0 0 0,-18 4 0 0 0,-4 4 0 0 0,5 3 0 0 0,-4 2 0 0 0,-1 0 0 0 0,5 1 0 0 0,-3 0 0 0 0,5 0 0 0 0,6-1 0 0 0,8 0 0 0 0,0 1 0 0 0,2-1 0 0 0,-1 0 0 0 0,-4 0 0 0 0,0 0 0 0 0,-6 0 0 0 0,-6 0 0 0 0,-3 0 0 0 0,-6 0 0 0 0,-13 5 0 0 0,-9 7 0 0 0,-9 2 0 0 0,-25 3 0 0 0,-18 16 0 0 0,0 1 0 0 0,2 0 0 0 0,5 0 0 0 0,9-5 0 0 0,11-4 0 0 0,-2-5 0 0 0,-2-6 0 0 0,4 5 0 0 0,11-1 0 0 0,12-3 0 0 0,7-4 0 0 0,-3 6 0 0 0,7 1 0 0 0,3-3 0 0 0,9-4 0 0 0,11-4 0 0 0,0-3 0 0 0,-6 3 0 0 0,-3 0 0 0 0,-10-1 0 0 0,-3-1 0 0 0,-4 3 0 0 0,8 1 0 0 0,11-1 0 0 0,12-3 0 0 0,4-1 0 0 0,6-2 0 0 0,5-1 0 0 0,3-1 0 0 0,-7 5 0 0 0,-8 2 0 0 0,-10-1 0 0 0,-6 0 0 0 0,-18 2 0 0 0,-5 2 0 0 0,-8-2 0 0 0,-4-3 0 0 0,-5-1 0 0 0,-1 9 0 0 0,8 2 0 0 0,15-1 0 0 0,7 2 0 0 0,5-2 0 0 0,11-3 0 0 0,4-3 0 0 0,8-4 0 0 0,6-1 0 0 0,6-3 0 0 0,-7 5 0 0 0,-1 2 0 0 0,-3-1 0 0 0,-9 4 0 0 0,0 0 0 0 0,-12 4 0 0 0,2 0 0 0 0,0-3 0 0 0,3-3 0 0 0,1-3 0 0 0,1 3 0 0 0,0 0 0 0 0,1-2 0 0 0,-5 5 0 0 0,3-1 0 0 0,8-2 0 0 0,7-1 0 0 0,8-3 0 0 0,-1-2 0 0 0,-3-1 0 0 0,-5-1 0 0 0,-4 0 0 0 0,-4-1 0 0 0,-2 1 0 0 0,3-1 0 0 0,1 1 0 0 0,0 0 0 0 0,-2 0 0 0 0,4 0 0 0 0,1 0 0 0 0,-12 0 0 0 0,-11 0 0 0 0,2 0 0 0 0,4 0 0 0 0,7 0 0 0 0,5 0 0 0 0,6 0 0 0 0,2 0 0 0 0,4 0 0 0 0,0 0 0 0 0,1 0 0 0 0,4 0 0 0 0,-2 0 0 0 0,1 0 0 0 0,-3 0 0 0 0,-4 0 0 0 0,-15 0 0 0 0,-3 0 0 0 0,-10 0 0 0 0,-13 0 0 0 0,-2 0 0 0 0,3 0 0 0 0,7 0 0 0 0,12 0 0 0 0,8 0 0 0 0,-2 0 0 0 0,4 0 0 0 0,3 0 0 0 0,5 0 0 0 0,0 0 0 0 0,0 0 0 0 0,2 0 0 0 0,5 0 0 0 0,5 0 0 0 0,-2 0 0 0 0,2 0 0 0 0,-9 0 0 0 0,-1 0 0 0 0,2 0 0 0 0,-1 0 0 0 0,-2 0 0 0 0,1 0 0 0 0,-1 0 0 0 0,4 0 0 0 0,-8 0 0 0 0,-9 0 0 0 0,1 0 0 0 0,-5 0 0 0 0,3 0 0 0 0,9 0 0 0 0,-3 0 0 0 0,3 0 0 0 0,1 0 0 0 0,5 0 0 0 0,4 0 0 0 0,6 0 0 0 0,-6 0 0 0 0,-1 0 0 0 0,-9 0 0 0 0,-9 0 0 0 0,-6 0 0 0 0,-16 0 0 0 0,-15 0 0 0 0,-6 0 0 0 0,-1 0 0 0 0,14 0 0 0 0,6 0 0 0 0,8 0 0 0 0,13 0 0 0 0,12 0 0 0 0,5 0 0 0 0,7 0 0 0 0,4 0 0 0 0,5 0 0 0 0,-3 0 0 0 0,-6 0 0 0 0,0 0 0 0 0,-3 0 0 0 0,-10 0 0 0 0,-21 0 0 0 0,-4 0 0 0 0,-2 0 0 0 0,-4 0 0 0 0,3 0 0 0 0,10 0 0 0 0,3 0 0 0 0,-3 0 0 0 0,-5 0 0 0 0,7 0 0 0 0,5 0 0 0 0,3 0 0 0 0,2 0 0 0 0,1 0 0 0 0,1 0 0 0 0,0 0 0 0 0,0 0 0 0 0,-1 0 0 0 0,1 0 0 0 0,-1 0 0 0 0,5 0 0 0 0,2 0 0 0 0,4 0 0 0 0,7 0 0 0 0,4 0 0 0 0,0 0 0 0 0,0 0 0 0 0,2 0 0 0 0,2 0 0 0 0,3 0 0 0 0,0 0 0 0 0,2 0 0 0 0,0 0 0 0 0,0 0 0 0 0,0 0 0 0 0,0 0 0 0 0,0 0 0 0 0,1 0 0 0 0,-1 0 0 0 0,-1 0 0 0 0,-9 0 0 0 0,-10 0 0 0 0,-6 0 0 0 0,-9 0 0 0 0,-4 0 0 0 0,-12 0 0 0 0,-18 0 0 0 0,-2 0 0 0 0,5 0 0 0 0,14 0 0 0 0,16 0 0 0 0,13 0 0 0 0,12 0 0 0 0,2 0 0 0 0,2 0 0 0 0,-3 0 0 0 0,-5 0 0 0 0,-5 0 0 0 0,1 0 0 0 0,-2 0 0 0 0,2 0 0 0 0,-5 0 0 0 0,6 5 0 0 0,1 2 0 0 0,3 0 0 0 0,4-2 0 0 0,-1-1 0 0 0,0 4 0 0 0,9 5 0 0 0,3 7 0 0 0,2-1 0 0 0,1-3 0 0 0,-1-5 0 0 0,-6-4 0 0 0,-2-3 0 0 0,4-2 0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99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298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325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801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9825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653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523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062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54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365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1085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s-E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s-E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7138F-1B60-42DD-8E93-98BB6D9B90AA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FD706-27AD-41C1-AD99-27A604C31BA5}" type="slidenum">
              <a:rPr lang="es-ES" smtClean="0"/>
              <a:t>‹№›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8138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1%83%D1%81%D0%BF%D1%96%D0%BB%D1%8C%D1%81%D1%82%D0%B2%D0%BE" TargetMode="External"/><Relationship Id="rId7" Type="http://schemas.openxmlformats.org/officeDocument/2006/relationships/hyperlink" Target="https://uk.wikipedia.org/wiki/%D0%97%D0%B0%D1%81%D0%BE%D0%B1%D0%B8_%D0%B2%D0%B8%D1%80%D0%BE%D0%B1%D0%BD%D0%B8%D1%86%D1%82%D0%B2%D0%B0" TargetMode="External"/><Relationship Id="rId2" Type="http://schemas.openxmlformats.org/officeDocument/2006/relationships/hyperlink" Target="https://uk.wikipedia.org/wiki/%D0%9B%D0%B0%D1%82%D0%B8%D0%BD%D1%81%D1%8C%D0%BA%D0%B0_%D0%BC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7%D0%BD%D0%B0%D0%BD%D0%BD%D1%8F" TargetMode="External"/><Relationship Id="rId5" Type="http://schemas.openxmlformats.org/officeDocument/2006/relationships/hyperlink" Target="https://uk.wikipedia.org/wiki/%D0%9D%D0%B0%D1%83%D0%BA%D0%B0" TargetMode="External"/><Relationship Id="rId4" Type="http://schemas.openxmlformats.org/officeDocument/2006/relationships/hyperlink" Target="https://uk.wikipedia.org/wiki/%D0%9B%D1%8E%D0%B4%D0%B8%D0%BD%D0%B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10_%D1%82%D1%80%D0%B0%D0%B2%D0%BD%D1%8F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9C%D0%B0%D1%80%D1%96%D1%8F_%D0%90%D0%BD%D1%82%D1%83%D0%B0%D0%BD%D0%B5%D1%82%D1%82%D0%B0" TargetMode="External"/><Relationship Id="rId4" Type="http://schemas.openxmlformats.org/officeDocument/2006/relationships/hyperlink" Target="https://uk.wikipedia.org/wiki/177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E%D0%BD%D0%B0%D1%80%D1%85%D0%B8_%D0%A4%D1%80%D0%B0%D0%BD%D1%86%D1%96%D1%97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92%D0%B5%D0%BB%D0%B8%D0%BA%D0%B0_%D1%84%D1%80%D0%B0%D0%BD%D1%86%D1%83%D0%B7%D1%8C%D0%BA%D0%B0_%D1%80%D0%B5%D0%B2%D0%BE%D0%BB%D1%8E%D1%86%D1%96%D1%8F" TargetMode="External"/><Relationship Id="rId4" Type="http://schemas.openxmlformats.org/officeDocument/2006/relationships/hyperlink" Target="https://uk.wikipedia.org/wiki/%D0%93%D0%B5%D0%BD%D0%B5%D1%80%D0%B0%D0%BB%D1%8C%D0%BD%D1%96_%D1%88%D1%82%D0%B0%D1%82%D0%B8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8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2%D0%B5%D0%BB%D0%B8%D0%BA%D0%B0_%D1%84%D1%80%D0%B0%D0%BD%D1%86%D1%83%D0%B7%D1%8C%D0%BA%D0%B0_%D1%80%D0%B5%D0%B2%D0%BE%D0%BB%D1%8E%D1%86%D1%96%D1%8F" TargetMode="External"/><Relationship Id="rId7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4%D0%B0%D0%BD%D1%82%D0%BE%D0%BD" TargetMode="External"/><Relationship Id="rId5" Type="http://schemas.openxmlformats.org/officeDocument/2006/relationships/hyperlink" Target="https://uk.wikipedia.org/wiki/%D0%96%D0%B8%D1%80%D0%BE%D0%BD%D0%B4%D0%B8%D1%81%D1%82%D0%B8" TargetMode="External"/><Relationship Id="rId4" Type="http://schemas.openxmlformats.org/officeDocument/2006/relationships/hyperlink" Target="https://uk.wikipedia.org/wiki/%D0%9D%D0%B0%D1%86%D1%96%D0%BE%D0%BD%D0%B0%D0%BB%D1%8C%D0%BD%D0%B8%D0%B9_%D0%BA%D0%BE%D0%BD%D0%B2%D0%B5%D0%BD%D1%8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uk.wikipedia.org/wiki/%D0%9B%D1%8E%D0%B4%D0%BE%D0%B2%D0%B8%D0%BA_XVI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10_%D0%B1%D0%B5%D1%80%D0%B5%D0%B7%D0%BD%D1%8F" TargetMode="External"/><Relationship Id="rId13" Type="http://schemas.openxmlformats.org/officeDocument/2006/relationships/hyperlink" Target="https://www.google.com/url?sa=i&amp;url=https%3A%2F%2Fuk.wikipedia.org%2Fwiki%2F%25D0%2596%25D0%25B0%25D0%25BA-%25D0%25A0%25D0%25B5%25D0%25BD%25D0%25B5_%25D0%2595%25D0%25B1%25D0%25B5%25D1%2580&amp;psig=AOvVaw1lCn2Yq-s1yxks0826K7AY&amp;ust=1633089761494000&amp;source=images&amp;cd=vfe&amp;ved=0CAoQjhxqFwoTCJCv7tHTpvMCFQAAAAAdAAAAABAD" TargetMode="External"/><Relationship Id="rId3" Type="http://schemas.openxmlformats.org/officeDocument/2006/relationships/hyperlink" Target="https://uk.wikipedia.org/wiki/%D0%9F%D0%B0%D1%80%D0%B8%D0%B6" TargetMode="External"/><Relationship Id="rId7" Type="http://schemas.openxmlformats.org/officeDocument/2006/relationships/hyperlink" Target="https://uk.wikipedia.org/wiki/%D0%9D%D0%B0%D1%86%D1%96%D0%BE%D0%BD%D0%B0%D0%BB%D1%8C%D0%BD%D0%B8%D0%B9_%D0%BA%D0%BE%D0%BD%D0%B2%D0%B5%D0%BD%D1%82" TargetMode="External"/><Relationship Id="rId12" Type="http://schemas.openxmlformats.org/officeDocument/2006/relationships/image" Target="../media/image25.jpeg"/><Relationship Id="rId2" Type="http://schemas.openxmlformats.org/officeDocument/2006/relationships/hyperlink" Target="https://uk.wikipedia.org/wiki/%D0%A4%D1%80%D0%B0%D0%BD%D1%86%D1%83%D0%B7%D1%8C%D0%BA%D0%B0_%D0%BC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1794" TargetMode="External"/><Relationship Id="rId11" Type="http://schemas.openxmlformats.org/officeDocument/2006/relationships/hyperlink" Target="https://www.google.com/url?sa=i&amp;url=https%3A%2F%2Fru.wikipedia.org%2Fwiki%2F%25D0%25A8%25D0%25BE%25D0%25BC%25D0%25B5%25D1%2582%25D1%2582%2C_%25D0%259F%25D1%258C%25D0%25B5%25D1%2580_%25D0%2593%25D0%25B0%25D1%2581%25D0%25BF%25D0%25B0%25D1%2580&amp;psig=AOvVaw3MfY5tOSPqPPXPBCoK3_Zd&amp;ust=1633089080819000&amp;source=images&amp;cd=vfe&amp;ved=0CAoQjhxqFwoTCNiWlIbRpvMCFQAAAAAdAAAAABAI" TargetMode="External"/><Relationship Id="rId5" Type="http://schemas.openxmlformats.org/officeDocument/2006/relationships/hyperlink" Target="https://uk.wikipedia.org/wiki/27_%D0%BB%D0%B8%D0%BF%D0%BD%D1%8F" TargetMode="External"/><Relationship Id="rId10" Type="http://schemas.openxmlformats.org/officeDocument/2006/relationships/image" Target="../media/image24.jpeg"/><Relationship Id="rId4" Type="http://schemas.openxmlformats.org/officeDocument/2006/relationships/hyperlink" Target="https://uk.wikipedia.org/wiki/1789" TargetMode="External"/><Relationship Id="rId9" Type="http://schemas.openxmlformats.org/officeDocument/2006/relationships/hyperlink" Target="https://uk.wikipedia.org/wiki/1792" TargetMode="External"/><Relationship Id="rId1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www.jnsm.com.ua%2Fcgi-bin%2Fu%2Fbook%2Fsis.pl%3FArticle%3D5028%26action%3Dshow&amp;psig=AOvVaw2Lqbi9Xp4trSwfpvbX2Ms_&amp;ust=1633090617010000&amp;source=images&amp;cd=vfe&amp;ved=0CAoQjhxqFwoTCIixs-XWpvMCFQAAAAAdAAAAABAD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hyperlink" Target="https://uk.wikipedia.org/w/index.php?title=%D0%9F%D0%B0%D1%80%D0%B8%D0%B7%D1%8C%D0%BA%D0%B0_%D0%BA%D0%BE%D0%BC%D1%83%D0%BD%D0%B0_(1789-1794)&amp;action=edit&amp;redlink=1" TargetMode="External"/><Relationship Id="rId7" Type="http://schemas.openxmlformats.org/officeDocument/2006/relationships/hyperlink" Target="https://uk.wikipedia.org/wiki/%D0%A4%D1%80%D0%B0%D0%BD%D1%86%D1%83%D0%B7%D1%8C%D0%BA%D0%B8%D0%B9_%D1%80%D0%B5%D0%B2%D0%BE%D0%BB%D1%8E%D1%86%D1%96%D0%B9%D0%BD%D0%B8%D0%B9_%D0%BA%D0%B0%D0%BB%D0%B5%D0%BD%D0%B4%D0%B0%D1%80" TargetMode="External"/><Relationship Id="rId2" Type="http://schemas.openxmlformats.org/officeDocument/2006/relationships/hyperlink" Target="https://uk.wikipedia.org/wiki/%D0%92%D0%B5%D1%80%D0%B5%D1%81%D0%BD%D0%B5%D0%B2%D0%B0_%D1%80%D1%96%D0%B7%D0%B0%D0%BD%D0%B8%D0%BD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3%D1%80%D0%B8%D0%B3%D0%BE%D1%80%D1%96%D0%B0%D0%BD%D1%81%D1%8C%D0%BA%D0%B8%D0%B9_%D0%BA%D0%B0%D0%BB%D0%B5%D0%BD%D0%B4%D0%B0%D1%80" TargetMode="External"/><Relationship Id="rId5" Type="http://schemas.openxmlformats.org/officeDocument/2006/relationships/hyperlink" Target="https://uk.wikipedia.org/wiki/%D0%9F%D0%B0%D1%80%D0%B8%D0%B6" TargetMode="External"/><Relationship Id="rId4" Type="http://schemas.openxmlformats.org/officeDocument/2006/relationships/hyperlink" Target="https://uk.wikipedia.org/wiki/%D0%9A%D0%B0%D1%82%D0%BE%D0%BB%D0%B8%D1%86%D0%B8%D0%B7%D0%BC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1%D1%80%D1%8E%D0%BC%D0%B5%D1%80" TargetMode="External"/><Relationship Id="rId13" Type="http://schemas.openxmlformats.org/officeDocument/2006/relationships/hyperlink" Target="https://uk.wikipedia.org/wiki/%D0%92%D0%B0%D0%BD%D1%82%D0%BE%D0%B7" TargetMode="External"/><Relationship Id="rId18" Type="http://schemas.openxmlformats.org/officeDocument/2006/relationships/hyperlink" Target="https://uk.wikipedia.org/wiki/%D0%A2%D0%B5%D1%80%D0%BC%D1%96%D0%B4%D0%BE%D1%80" TargetMode="External"/><Relationship Id="rId3" Type="http://schemas.openxmlformats.org/officeDocument/2006/relationships/hyperlink" Target="https://uk.wikipedia.org/wiki/%D0%A4%D1%80%D0%B0%D0%BD%D1%86%D1%96%D1%8F" TargetMode="External"/><Relationship Id="rId7" Type="http://schemas.openxmlformats.org/officeDocument/2006/relationships/hyperlink" Target="https://uk.wikipedia.org/wiki/%D0%92%D0%B0%D0%BD%D0%B4%D0%B5%D0%BC%27%D1%94%D1%80" TargetMode="External"/><Relationship Id="rId12" Type="http://schemas.openxmlformats.org/officeDocument/2006/relationships/hyperlink" Target="https://uk.wikipedia.org/wiki/%D0%9F%D0%BB%D1%8E%D0%B2%D1%96%D0%BE%D0%B7" TargetMode="External"/><Relationship Id="rId17" Type="http://schemas.openxmlformats.org/officeDocument/2006/relationships/hyperlink" Target="https://uk.wikipedia.org/wiki/%D0%9C%D0%B5%D1%81%D0%B8%D0%B4%D0%BE%D1%80" TargetMode="External"/><Relationship Id="rId2" Type="http://schemas.openxmlformats.org/officeDocument/2006/relationships/image" Target="../media/image34.jpeg"/><Relationship Id="rId16" Type="http://schemas.openxmlformats.org/officeDocument/2006/relationships/hyperlink" Target="https://uk.wikipedia.org/wiki/%D0%9F%D1%80%D0%B5%D1%80%D1%96%D0%B0%D0%BB%D1%8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1806" TargetMode="External"/><Relationship Id="rId11" Type="http://schemas.openxmlformats.org/officeDocument/2006/relationships/hyperlink" Target="https://uk.wikipedia.org/wiki/%D0%A4%D1%80%D0%B0%D0%BD%D1%86%D1%83%D0%B7%D1%8C%D0%BA%D0%B0_%D0%BC%D0%BE%D0%B2%D0%B0" TargetMode="External"/><Relationship Id="rId5" Type="http://schemas.openxmlformats.org/officeDocument/2006/relationships/hyperlink" Target="https://uk.wikipedia.org/wiki/%D0%9D%D0%B0%D0%BF%D0%BE%D0%BB%D0%B5%D0%BE%D0%BD_I_%D0%91%D0%BE%D0%BD%D0%B0%D0%BF%D0%B0%D1%80%D1%82" TargetMode="External"/><Relationship Id="rId15" Type="http://schemas.openxmlformats.org/officeDocument/2006/relationships/hyperlink" Target="https://uk.wikipedia.org/wiki/%D0%A4%D0%BB%D0%BE%D1%80%D0%B5%D0%B0%D0%BB%D1%8C" TargetMode="External"/><Relationship Id="rId10" Type="http://schemas.openxmlformats.org/officeDocument/2006/relationships/hyperlink" Target="https://uk.wikipedia.org/wiki/%D0%9D%D1%96%D0%B2%D0%BE%D0%B7" TargetMode="External"/><Relationship Id="rId19" Type="http://schemas.openxmlformats.org/officeDocument/2006/relationships/hyperlink" Target="https://uk.wikipedia.org/wiki/%D0%A4%D1%80%D1%8E%D0%BA%D1%82%D0%B8%D0%B4%D0%BE%D1%80" TargetMode="External"/><Relationship Id="rId4" Type="http://schemas.openxmlformats.org/officeDocument/2006/relationships/hyperlink" Target="https://uk.wikipedia.org/wiki/1793" TargetMode="External"/><Relationship Id="rId9" Type="http://schemas.openxmlformats.org/officeDocument/2006/relationships/hyperlink" Target="https://uk.wikipedia.org/wiki/%D0%A4%D1%80%D0%B8%D0%BC%D0%B5%D1%80" TargetMode="External"/><Relationship Id="rId14" Type="http://schemas.openxmlformats.org/officeDocument/2006/relationships/hyperlink" Target="https://uk.wikipedia.org/wiki/%D0%96%D0%B5%D1%80%D0%BC%D1%96%D0%BD%D0%B0%D0%BB%D1%8C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ru.wikipedia.org%2Fwiki%2F%25D0%2594%25D0%25B0%25D0%25BD%25D1%2582%25D0%25BE%25D0%25BD%2C_%25D0%2596%25D0%25BE%25D1%2580%25D0%25B6_%25D0%2596%25D0%25B0%25D0%25BA&amp;psig=AOvVaw273jhvJE_okL37wiqQvYkU&amp;ust=1633095196894000&amp;source=images&amp;cd=vfe&amp;ved=0CAoQjhxqFwoTCLDPtu3npvMCFQAAAAAdAAAAABAD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url=https%3A%2F%2Fuk.wikipedia.org%2Fwiki%2F%25D0%259C%25D0%25B0%25D0%25BA%25D1%2581%25D0%25B8%25D0%25BC%25D1%2596%25D0%25BB%25D1%2596%25D0%25B0%25D0%25BD_%25D0%25A0%25D0%25BE%25D0%25B1%25D0%25B5%25D1%2581%25D0%25BF%2527%25D1%2594%25D1%2580&amp;psig=AOvVaw3SAwaNL_HBnSChLAoSnrYf&amp;ust=1633096153407000&amp;source=images&amp;cd=vfe&amp;ved=2ahUKEwjY_ZCy66bzAhURmhoKHXT1CkkQr4kDegUIARCiAQ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8F916F38-AA3A-41E0-8485-70F31E696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" y="2365"/>
            <a:ext cx="11386781" cy="68418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44455" y="5750264"/>
            <a:ext cx="2979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>
                <a:solidFill>
                  <a:schemeClr val="bg1"/>
                </a:solidFill>
              </a:rPr>
              <a:t>Ежен де </a:t>
            </a:r>
            <a:r>
              <a:rPr lang="uk-UA" sz="2400" b="1" err="1">
                <a:solidFill>
                  <a:schemeClr val="bg1"/>
                </a:solidFill>
              </a:rPr>
              <a:t>Лакруа</a:t>
            </a:r>
            <a:endParaRPr lang="uk-UA" sz="2400" b="1">
              <a:solidFill>
                <a:schemeClr val="bg1"/>
              </a:solidFill>
            </a:endParaRPr>
          </a:p>
          <a:p>
            <a:r>
              <a:rPr lang="uk-UA" sz="2400" b="1">
                <a:solidFill>
                  <a:schemeClr val="bg1"/>
                </a:solidFill>
              </a:rPr>
              <a:t>«Свобода на барикадах»</a:t>
            </a:r>
            <a:endParaRPr lang="es-ES" sz="2400" b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A6EC9E-5B29-4FFA-830D-027D5C122C08}"/>
              </a:ext>
            </a:extLst>
          </p:cNvPr>
          <p:cNvSpPr txBox="1"/>
          <p:nvPr/>
        </p:nvSpPr>
        <p:spPr>
          <a:xfrm>
            <a:off x="72788" y="84160"/>
            <a:ext cx="4483289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800" b="1" dirty="0">
                <a:latin typeface="Arial Black"/>
                <a:cs typeface="Calibri"/>
              </a:rPr>
              <a:t>Велика </a:t>
            </a:r>
            <a:r>
              <a:rPr lang="ru-RU" sz="4800" b="1" dirty="0" err="1">
                <a:latin typeface="Arial Black"/>
                <a:cs typeface="Calibri"/>
              </a:rPr>
              <a:t>Французька</a:t>
            </a:r>
            <a:r>
              <a:rPr lang="ru-RU" sz="4800" b="1" dirty="0">
                <a:latin typeface="Arial Black"/>
                <a:cs typeface="Calibri"/>
              </a:rPr>
              <a:t> </a:t>
            </a:r>
            <a:r>
              <a:rPr lang="ru-RU" sz="4800" b="1" dirty="0" err="1">
                <a:latin typeface="Arial Black"/>
                <a:cs typeface="Calibri"/>
              </a:rPr>
              <a:t>Революція</a:t>
            </a:r>
            <a:endParaRPr lang="ru-RU" sz="4800" b="1" dirty="0">
              <a:latin typeface="Arial Black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170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091" y="0"/>
            <a:ext cx="7035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87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8655" y="159483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uk-UA" sz="6000" b="1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Революція</a:t>
            </a:r>
            <a:r>
              <a:rPr lang="uk-UA" sz="6000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(від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2" tooltip="Латинська мова"/>
              </a:rPr>
              <a:t>лат.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s-ES" b="0" i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revolutio</a:t>
            </a:r>
            <a:r>
              <a:rPr lang="es-ES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— 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переворот, змінення, кардинальна зміна) — швидка радикальна зміна всієї самостійної органічної або неорганічної системи. Прикладом зазначеної системи є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3" tooltip="Суспільство"/>
              </a:rPr>
              <a:t>суспільство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4" tooltip="Людина"/>
              </a:rPr>
              <a:t>людина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5" tooltip="Наука"/>
              </a:rPr>
              <a:t>наукові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6" tooltip="Знання"/>
              </a:rPr>
              <a:t>знання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uk-UA" b="0" i="0" u="none" strike="noStrike">
                <a:solidFill>
                  <a:srgbClr val="0B0080"/>
                </a:solidFill>
                <a:effectLst/>
                <a:latin typeface="Arial" panose="020B0604020202020204" pitchFamily="34" charset="0"/>
                <a:hlinkClick r:id="rId7" tooltip="Засоби виробництва"/>
              </a:rPr>
              <a:t>засоби виробництва</a:t>
            </a:r>
            <a:r>
              <a:rPr lang="uk-UA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0045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 descr="Изображение выглядит как внешний, вода, озеро, река&#10;&#10;Автоматически созданное описание">
            <a:extLst>
              <a:ext uri="{FF2B5EF4-FFF2-40B4-BE49-F238E27FC236}">
                <a16:creationId xmlns:a16="http://schemas.microsoft.com/office/drawing/2014/main" id="{AC2CF365-57EA-4440-B8B4-DCB9B0ABA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68" y="9032"/>
            <a:ext cx="2969170" cy="29905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534" y="564931"/>
            <a:ext cx="8528222" cy="1325563"/>
          </a:xfrm>
        </p:spPr>
        <p:txBody>
          <a:bodyPr>
            <a:normAutofit/>
          </a:bodyPr>
          <a:lstStyle/>
          <a:p>
            <a:r>
              <a:rPr lang="uk-UA" sz="5400" b="1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Причини революції</a:t>
            </a:r>
            <a:endParaRPr lang="es-ES" sz="5400" b="1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256557"/>
              </p:ext>
            </p:extLst>
          </p:nvPr>
        </p:nvGraphicFramePr>
        <p:xfrm>
          <a:off x="917812" y="239428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14045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человек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719C6CAC-C6DA-4B20-B558-C573368EB5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760" y="134307"/>
            <a:ext cx="5220685" cy="339845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D0ED32-1DE8-4415-9B4E-2C90FA612825}"/>
              </a:ext>
            </a:extLst>
          </p:cNvPr>
          <p:cNvSpPr txBox="1"/>
          <p:nvPr/>
        </p:nvSpPr>
        <p:spPr>
          <a:xfrm>
            <a:off x="5657193" y="191813"/>
            <a:ext cx="6211612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3" tooltip="10 травня"/>
              </a:rPr>
              <a:t>10 травня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4" tooltip="1774"/>
              </a:rPr>
              <a:t>1774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року — Людовик Огюст став королем Франції під ім'ям Людовик XVI. На той час юнакові було лише 19 років і він був неготовий до нових обов'язків, був нерішучим і непослідовним, перебував під впливом своєї дружини,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5" tooltip="Марія Антуанетта"/>
              </a:rPr>
              <a:t>Марії-Антуанетти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.</a:t>
            </a:r>
            <a:endParaRPr lang="en-US" sz="2400" b="1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B043F-BED1-48CD-B9E5-19A4099EA8E5}"/>
              </a:ext>
            </a:extLst>
          </p:cNvPr>
          <p:cNvSpPr txBox="1"/>
          <p:nvPr/>
        </p:nvSpPr>
        <p:spPr>
          <a:xfrm>
            <a:off x="467711" y="3896709"/>
            <a:ext cx="11414233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202122"/>
                </a:solidFill>
                <a:latin typeface="Arial Black"/>
                <a:cs typeface="Arial"/>
              </a:rPr>
              <a:t>На той час Франція переживала гостру фінансову кризу. Уряд мав величезні борги, зростало невдоволення монархією серед французького суспільства, зокрема, з боку буржуазії, яка </a:t>
            </a:r>
            <a:r>
              <a:rPr lang="en-US" sz="2800" b="1">
                <a:solidFill>
                  <a:srgbClr val="C00000"/>
                </a:solidFill>
                <a:latin typeface="Arial Black"/>
                <a:cs typeface="Arial"/>
              </a:rPr>
              <a:t>вимагала реформи застарілої податкової системи</a:t>
            </a:r>
            <a:r>
              <a:rPr lang="en-US" sz="2800" b="1">
                <a:solidFill>
                  <a:srgbClr val="202122"/>
                </a:solidFill>
                <a:latin typeface="Arial Black"/>
                <a:cs typeface="Arial"/>
              </a:rPr>
              <a:t>. </a:t>
            </a:r>
            <a:endParaRPr lang="en-US" sz="2800" b="1">
              <a:latin typeface="Arial Black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5B9C15-8CED-4005-8D18-C128EAF4B994}"/>
              </a:ext>
            </a:extLst>
          </p:cNvPr>
          <p:cNvSpPr txBox="1"/>
          <p:nvPr/>
        </p:nvSpPr>
        <p:spPr>
          <a:xfrm>
            <a:off x="5446986" y="3305503"/>
            <a:ext cx="668457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1F1F26"/>
                </a:solidFill>
                <a:latin typeface="Open Sans"/>
                <a:ea typeface="Open Sans"/>
                <a:cs typeface="Open Sans"/>
              </a:rPr>
              <a:t>«якщо немає хліба, нехай їдять бріоші</a:t>
            </a:r>
            <a:r>
              <a:rPr lang="en-US">
                <a:solidFill>
                  <a:srgbClr val="1F1F26"/>
                </a:solidFill>
                <a:latin typeface="Open Sans"/>
                <a:ea typeface="Open Sans"/>
                <a:cs typeface="Open Sans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06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алтарь&#10;&#10;Автоматически созданное описание">
            <a:extLst>
              <a:ext uri="{FF2B5EF4-FFF2-40B4-BE49-F238E27FC236}">
                <a16:creationId xmlns:a16="http://schemas.microsoft.com/office/drawing/2014/main" id="{1E90F001-B864-4104-92EF-AC1D4BD1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331" y="102188"/>
            <a:ext cx="6408681" cy="45515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971D3F-F4A7-461D-B0B0-D53307BFDF7D}"/>
              </a:ext>
            </a:extLst>
          </p:cNvPr>
          <p:cNvSpPr txBox="1"/>
          <p:nvPr/>
        </p:nvSpPr>
        <p:spPr>
          <a:xfrm>
            <a:off x="152400" y="99848"/>
            <a:ext cx="5291958" cy="4955203"/>
          </a:xfrm>
          <a:prstGeom prst="rect">
            <a:avLst/>
          </a:prstGeom>
          <a:solidFill>
            <a:srgbClr val="FBFCA7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Arial"/>
                <a:cs typeface="Arial"/>
              </a:rPr>
              <a:t>Нотаблі  </a:t>
            </a:r>
            <a:r>
              <a:rPr lang="en-US" sz="2000" b="1">
                <a:solidFill>
                  <a:srgbClr val="202122"/>
                </a:solidFill>
                <a:latin typeface="Arial"/>
                <a:cs typeface="Arial"/>
              </a:rPr>
              <a:t>— 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члени зібрання, яке скликав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3" tooltip="Монархи Франції"/>
              </a:rPr>
              <a:t>король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у Франції у XIV–XVII століттях для обговорення фінансових, адміністративних та інших державних питань (зібрання нотаблів — </a:t>
            </a:r>
            <a:r>
              <a:rPr lang="en-US" sz="2400" b="1" i="1">
                <a:solidFill>
                  <a:srgbClr val="202122"/>
                </a:solidFill>
                <a:latin typeface="Arial"/>
                <a:cs typeface="Arial"/>
              </a:rPr>
              <a:t>assemblée des notables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). На відміну від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4" tooltip="Генеральні штати"/>
              </a:rPr>
              <a:t>Генеральних штатів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, нотаблі не обралися станами, а призначалися королем з числа визначних представників дворянства, вищого духовенства і міської верхівки. </a:t>
            </a:r>
            <a:endParaRPr lang="en-US" sz="2400" b="1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F474E0-2EC8-4EAA-892C-3DA032DAC133}"/>
              </a:ext>
            </a:extLst>
          </p:cNvPr>
          <p:cNvSpPr txBox="1"/>
          <p:nvPr/>
        </p:nvSpPr>
        <p:spPr>
          <a:xfrm>
            <a:off x="152401" y="5276192"/>
            <a:ext cx="11703268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sz="2000" b="1">
                <a:solidFill>
                  <a:srgbClr val="202122"/>
                </a:solidFill>
                <a:latin typeface="Arial"/>
                <a:cs typeface="Arial"/>
              </a:rPr>
              <a:t>Зібрання нотаблів мали дорадчі функції й підмінювали собою зібрання Генеральних штатів. Зібрання скликалося не регулярно і було покірним волі короля, проте у 1787 році, напередодні </a:t>
            </a:r>
            <a:r>
              <a:rPr lang="en-US" sz="2000" b="1">
                <a:solidFill>
                  <a:srgbClr val="0645AD"/>
                </a:solidFill>
                <a:latin typeface="Arial"/>
                <a:cs typeface="Arial"/>
                <a:hlinkClick r:id="rId5" tooltip="Велика французька революція"/>
              </a:rPr>
              <a:t>Великої французької революції</a:t>
            </a:r>
            <a:r>
              <a:rPr lang="en-US" sz="2000" b="1">
                <a:solidFill>
                  <a:srgbClr val="202122"/>
                </a:solidFill>
                <a:latin typeface="Arial"/>
                <a:cs typeface="Arial"/>
              </a:rPr>
              <a:t> воно відхилило урядові проекти, що порушували податкові привілеї дворянства і духовенства.</a:t>
            </a:r>
            <a:endParaRPr lang="en-US" sz="20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463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1890"/>
            <a:ext cx="12693869" cy="1325563"/>
          </a:xfrm>
        </p:spPr>
        <p:txBody>
          <a:bodyPr>
            <a:normAutofit fontScale="90000"/>
          </a:bodyPr>
          <a:lstStyle/>
          <a:p>
            <a:r>
              <a:rPr lang="uk-UA" b="1">
                <a:latin typeface="Arial Black" panose="020B0A04020102020204" pitchFamily="34" charset="0"/>
              </a:rPr>
              <a:t>Початок </a:t>
            </a:r>
            <a:r>
              <a:rPr lang="uk-UA" b="1" err="1">
                <a:latin typeface="Arial Black" panose="020B0A04020102020204" pitchFamily="34" charset="0"/>
              </a:rPr>
              <a:t>революції.Основні</a:t>
            </a:r>
            <a:r>
              <a:rPr lang="uk-UA" b="1">
                <a:latin typeface="Arial Black" panose="020B0A04020102020204" pitchFamily="34" charset="0"/>
              </a:rPr>
              <a:t> події першого періоду - 14.07.1789-10.08.1792</a:t>
            </a:r>
            <a:br>
              <a:rPr lang="uk-UA" b="1">
                <a:latin typeface="Arial Black" panose="020B0A04020102020204" pitchFamily="34" charset="0"/>
              </a:rPr>
            </a:br>
            <a:endParaRPr lang="es-ES" b="1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92772"/>
            <a:ext cx="12192000" cy="5565228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z="3200" b="1">
                <a:solidFill>
                  <a:srgbClr val="C00000"/>
                </a:solidFill>
              </a:rPr>
              <a:t>5 травня 1789р</a:t>
            </a:r>
            <a:r>
              <a:rPr lang="uk-UA" sz="3200"/>
              <a:t>.- у Версалі Людовік </a:t>
            </a:r>
            <a:r>
              <a:rPr lang="es-ES" sz="3200"/>
              <a:t>XVI </a:t>
            </a:r>
            <a:r>
              <a:rPr lang="uk-UA" sz="3200"/>
              <a:t>відкрив засідання </a:t>
            </a:r>
            <a:r>
              <a:rPr lang="uk-UA" sz="3200" b="1"/>
              <a:t>Генеральних </a:t>
            </a:r>
            <a:r>
              <a:rPr lang="uk-UA" sz="3200" b="1" err="1"/>
              <a:t>штатів</a:t>
            </a:r>
            <a:r>
              <a:rPr lang="uk-UA" sz="3200" err="1"/>
              <a:t>,які</a:t>
            </a:r>
            <a:r>
              <a:rPr lang="uk-UA" sz="3200"/>
              <a:t> не скликались з 1614 </a:t>
            </a:r>
            <a:r>
              <a:rPr lang="uk-UA" sz="3200" err="1"/>
              <a:t>р.і</a:t>
            </a:r>
            <a:r>
              <a:rPr lang="uk-UA" sz="3200"/>
              <a:t> наказав депутатам затвердити нові </a:t>
            </a:r>
            <a:r>
              <a:rPr lang="uk-UA" sz="3200" err="1"/>
              <a:t>податки.Однак</a:t>
            </a:r>
            <a:r>
              <a:rPr lang="uk-UA" sz="3200"/>
              <a:t> депутати третього стану виступили проти традиційної системи голосування.</a:t>
            </a:r>
          </a:p>
          <a:p>
            <a:r>
              <a:rPr lang="uk-UA" sz="3200" b="1">
                <a:solidFill>
                  <a:srgbClr val="C00000"/>
                </a:solidFill>
              </a:rPr>
              <a:t>17 Червень 1789р.</a:t>
            </a:r>
            <a:r>
              <a:rPr lang="uk-UA" sz="3200"/>
              <a:t>-депутати третього стану(підтримували і </a:t>
            </a:r>
            <a:r>
              <a:rPr lang="uk-UA" sz="3200" err="1"/>
              <a:t>предст.з</a:t>
            </a:r>
            <a:r>
              <a:rPr lang="uk-UA" sz="3200"/>
              <a:t> </a:t>
            </a:r>
            <a:r>
              <a:rPr lang="uk-UA" sz="3200" err="1"/>
              <a:t>привілейв</a:t>
            </a:r>
            <a:r>
              <a:rPr lang="uk-UA" sz="3200"/>
              <a:t>. </a:t>
            </a:r>
            <a:r>
              <a:rPr lang="uk-UA" sz="3200" err="1"/>
              <a:t>станів:Лафайєт,Мірабо</a:t>
            </a:r>
            <a:r>
              <a:rPr lang="uk-UA" sz="3200"/>
              <a:t>)проголосили себе </a:t>
            </a:r>
            <a:r>
              <a:rPr lang="uk-UA" sz="3200" b="1" u="sng"/>
              <a:t>Національними зборами.</a:t>
            </a:r>
          </a:p>
          <a:p>
            <a:r>
              <a:rPr lang="uk-UA" sz="3200" b="1">
                <a:solidFill>
                  <a:srgbClr val="C00000"/>
                </a:solidFill>
              </a:rPr>
              <a:t>20 червня 1789р</a:t>
            </a:r>
            <a:r>
              <a:rPr lang="uk-UA" sz="3200"/>
              <a:t>.-зібрання в залі для гри в м</a:t>
            </a:r>
            <a:r>
              <a:rPr lang="es-ES" sz="3200"/>
              <a:t>”</a:t>
            </a:r>
            <a:r>
              <a:rPr lang="uk-UA" sz="3200" err="1"/>
              <a:t>яч</a:t>
            </a:r>
            <a:r>
              <a:rPr lang="uk-UA" sz="3200"/>
              <a:t>(</a:t>
            </a:r>
            <a:r>
              <a:rPr lang="uk-UA" sz="3200" err="1"/>
              <a:t>підгот.конституцію</a:t>
            </a:r>
            <a:r>
              <a:rPr lang="uk-UA" sz="3200"/>
              <a:t>)</a:t>
            </a:r>
          </a:p>
          <a:p>
            <a:r>
              <a:rPr lang="uk-UA" sz="3200" b="1">
                <a:solidFill>
                  <a:srgbClr val="C00000"/>
                </a:solidFill>
              </a:rPr>
              <a:t>9 липня 1789р</a:t>
            </a:r>
            <a:r>
              <a:rPr lang="uk-UA" sz="3200"/>
              <a:t>.-Національні збори проголосили себе </a:t>
            </a:r>
            <a:r>
              <a:rPr lang="uk-UA" sz="3200" b="1" u="sng"/>
              <a:t>Установчими.</a:t>
            </a:r>
            <a:r>
              <a:rPr lang="ru-RU" sz="3200" b="1" u="sng"/>
              <a:t> </a:t>
            </a:r>
            <a:r>
              <a:rPr lang="ru-RU" sz="3200" b="1" err="1"/>
              <a:t>Провідною</a:t>
            </a:r>
            <a:r>
              <a:rPr lang="ru-RU" sz="3200" b="1"/>
              <a:t> силою </a:t>
            </a:r>
            <a:r>
              <a:rPr lang="ru-RU" sz="3200"/>
              <a:t>в </a:t>
            </a:r>
            <a:r>
              <a:rPr lang="ru-RU" sz="3200" err="1"/>
              <a:t>Установчих</a:t>
            </a:r>
            <a:r>
              <a:rPr lang="ru-RU" sz="3200"/>
              <a:t> </a:t>
            </a:r>
            <a:r>
              <a:rPr lang="ru-RU" sz="3200" err="1"/>
              <a:t>зборах</a:t>
            </a:r>
            <a:r>
              <a:rPr lang="ru-RU" sz="3200"/>
              <a:t> стали </a:t>
            </a:r>
            <a:r>
              <a:rPr lang="ru-RU" sz="3200" b="1" err="1"/>
              <a:t>прихильники</a:t>
            </a:r>
            <a:r>
              <a:rPr lang="ru-RU" sz="3200" b="1"/>
              <a:t> </a:t>
            </a:r>
            <a:r>
              <a:rPr lang="ru-RU" sz="3200" b="1" err="1"/>
              <a:t>конституційної</a:t>
            </a:r>
            <a:r>
              <a:rPr lang="ru-RU" sz="3200" b="1"/>
              <a:t> </a:t>
            </a:r>
            <a:r>
              <a:rPr lang="ru-RU" sz="3200" b="1" err="1"/>
              <a:t>монархії</a:t>
            </a:r>
            <a:r>
              <a:rPr lang="ru-RU" sz="3200" b="1"/>
              <a:t> </a:t>
            </a:r>
            <a:r>
              <a:rPr lang="ru-RU" sz="3200"/>
              <a:t>на </a:t>
            </a:r>
            <a:r>
              <a:rPr lang="ru-RU" sz="3200" err="1"/>
              <a:t>чолі</a:t>
            </a:r>
            <a:r>
              <a:rPr lang="ru-RU" sz="3200"/>
              <a:t> з </a:t>
            </a:r>
            <a:r>
              <a:rPr lang="ru-RU" sz="3200" b="1" err="1"/>
              <a:t>Мірабо</a:t>
            </a:r>
            <a:r>
              <a:rPr lang="ru-RU" sz="3200" b="1"/>
              <a:t>.</a:t>
            </a:r>
            <a:endParaRPr lang="uk-UA" sz="3200" b="1"/>
          </a:p>
          <a:p>
            <a:endParaRPr lang="uk-UA" sz="3200"/>
          </a:p>
          <a:p>
            <a:endParaRPr lang="uk-UA" sz="3200"/>
          </a:p>
          <a:p>
            <a:endParaRPr lang="es-ES" sz="32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Рукописный ввод 3">
                <a:extLst>
                  <a:ext uri="{FF2B5EF4-FFF2-40B4-BE49-F238E27FC236}">
                    <a16:creationId xmlns:a16="http://schemas.microsoft.com/office/drawing/2014/main" id="{A19090E5-B954-4B58-BAFA-4B17EAB98028}"/>
                  </a:ext>
                </a:extLst>
              </p14:cNvPr>
              <p14:cNvContentPartPr/>
              <p14:nvPr/>
            </p14:nvContentPartPr>
            <p14:xfrm>
              <a:off x="2689411" y="676644"/>
              <a:ext cx="6276975" cy="209550"/>
            </p14:xfrm>
          </p:contentPart>
        </mc:Choice>
        <mc:Fallback xmlns="">
          <p:pic>
            <p:nvPicPr>
              <p:cNvPr id="4" name="Рукописный ввод 3">
                <a:extLst>
                  <a:ext uri="{FF2B5EF4-FFF2-40B4-BE49-F238E27FC236}">
                    <a16:creationId xmlns:a16="http://schemas.microsoft.com/office/drawing/2014/main" id="{A19090E5-B954-4B58-BAFA-4B17EAB9802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35448" y="568629"/>
                <a:ext cx="6384541" cy="4252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56269552-8968-4F30-B89B-91AC2535D9EC}"/>
                  </a:ext>
                </a:extLst>
              </p14:cNvPr>
              <p14:cNvContentPartPr/>
              <p14:nvPr/>
            </p14:nvContentPartPr>
            <p14:xfrm>
              <a:off x="2655794" y="795129"/>
              <a:ext cx="6353174" cy="123825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56269552-8968-4F30-B89B-91AC2535D9E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601770" y="687766"/>
                <a:ext cx="6460861" cy="3381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Рукописный ввод 5">
                <a:extLst>
                  <a:ext uri="{FF2B5EF4-FFF2-40B4-BE49-F238E27FC236}">
                    <a16:creationId xmlns:a16="http://schemas.microsoft.com/office/drawing/2014/main" id="{9E1CB8D0-FCB5-41FC-AAE4-A7827E279ED7}"/>
                  </a:ext>
                </a:extLst>
              </p14:cNvPr>
              <p14:cNvContentPartPr/>
              <p14:nvPr/>
            </p14:nvContentPartPr>
            <p14:xfrm>
              <a:off x="2650237" y="458156"/>
              <a:ext cx="6315075" cy="466725"/>
            </p14:xfrm>
          </p:contentPart>
        </mc:Choice>
        <mc:Fallback xmlns="">
          <p:pic>
            <p:nvPicPr>
              <p:cNvPr id="6" name="Рукописный ввод 5">
                <a:extLst>
                  <a:ext uri="{FF2B5EF4-FFF2-40B4-BE49-F238E27FC236}">
                    <a16:creationId xmlns:a16="http://schemas.microsoft.com/office/drawing/2014/main" id="{9E1CB8D0-FCB5-41FC-AAE4-A7827E279E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596213" y="349108"/>
                <a:ext cx="6422763" cy="68445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0015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олпа&#10;&#10;Автоматически созданное описание">
            <a:extLst>
              <a:ext uri="{FF2B5EF4-FFF2-40B4-BE49-F238E27FC236}">
                <a16:creationId xmlns:a16="http://schemas.microsoft.com/office/drawing/2014/main" id="{3599928F-7FE5-42DA-88FB-F98B8C399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6197" y="-546"/>
            <a:ext cx="9610986" cy="62431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F801DC-595E-409A-B94E-D007886FF5CB}"/>
              </a:ext>
            </a:extLst>
          </p:cNvPr>
          <p:cNvSpPr txBox="1"/>
          <p:nvPr/>
        </p:nvSpPr>
        <p:spPr>
          <a:xfrm>
            <a:off x="2412124" y="6392917"/>
            <a:ext cx="7512269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111111"/>
                </a:solidFill>
                <a:latin typeface="aquarion"/>
              </a:rPr>
              <a:t>Жак-Луї Давид – Клятва в залі для игри в м'яч 29 червня 1789р.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158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528F41-F674-4C5B-AE81-412F02B76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75" y="256132"/>
            <a:ext cx="10515600" cy="529965"/>
          </a:xfr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ru-RU">
                <a:latin typeface="Arial Black"/>
                <a:cs typeface="Calibri"/>
              </a:rPr>
              <a:t>Король зробив винним Неккера і відправив у відставку</a:t>
            </a:r>
            <a:endParaRPr lang="ru-RU">
              <a:latin typeface="Arial Black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2872AB-659C-484F-81FE-24385AD5C2A1}"/>
              </a:ext>
            </a:extLst>
          </p:cNvPr>
          <p:cNvSpPr txBox="1"/>
          <p:nvPr/>
        </p:nvSpPr>
        <p:spPr>
          <a:xfrm>
            <a:off x="482221" y="1141861"/>
            <a:ext cx="658732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cs typeface="Calibri"/>
              </a:rPr>
              <a:t>12 липня слухи про відставку улюбленого міністра розповсюдились Парижем</a:t>
            </a:r>
          </a:p>
        </p:txBody>
      </p:sp>
      <p:pic>
        <p:nvPicPr>
          <p:cNvPr id="5" name="Рисунок 5" descr="Изображение выглядит как текст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8CB36A07-2DD6-4F8C-9E6E-53B19B68A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0460" y="1171023"/>
            <a:ext cx="3641677" cy="45159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AB99BE-DBDE-4DB8-B67B-18DD248F9060}"/>
              </a:ext>
            </a:extLst>
          </p:cNvPr>
          <p:cNvSpPr txBox="1"/>
          <p:nvPr/>
        </p:nvSpPr>
        <p:spPr>
          <a:xfrm>
            <a:off x="5634252" y="5827594"/>
            <a:ext cx="654182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Каміль Демулен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 французький революціонер, діяч </a:t>
            </a:r>
            <a:r>
              <a:rPr lang="en-US">
                <a:solidFill>
                  <a:srgbClr val="0645AD"/>
                </a:solidFill>
                <a:latin typeface="Arial"/>
                <a:cs typeface="Arial"/>
                <a:hlinkClick r:id="rId3" tooltip="Велика французька революція"/>
              </a:rPr>
              <a:t>Французької революції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. Депутат </a:t>
            </a:r>
            <a:r>
              <a:rPr lang="en-US">
                <a:solidFill>
                  <a:srgbClr val="0645AD"/>
                </a:solidFill>
                <a:latin typeface="Arial"/>
                <a:cs typeface="Arial"/>
                <a:hlinkClick r:id="rId4" tooltip="Національний конвент"/>
              </a:rPr>
              <a:t>Конвенту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, боровся проти </a:t>
            </a:r>
            <a:r>
              <a:rPr lang="en-US">
                <a:solidFill>
                  <a:srgbClr val="0645AD"/>
                </a:solidFill>
                <a:latin typeface="Arial"/>
                <a:cs typeface="Arial"/>
                <a:hlinkClick r:id="rId5" tooltip="Жирондисти"/>
              </a:rPr>
              <a:t>жирондистів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. Прихильник </a:t>
            </a:r>
            <a:r>
              <a:rPr lang="en-US">
                <a:solidFill>
                  <a:srgbClr val="0645AD"/>
                </a:solidFill>
                <a:latin typeface="Arial"/>
                <a:cs typeface="Arial"/>
                <a:hlinkClick r:id="rId6" tooltip="Дантон"/>
              </a:rPr>
              <a:t>Дантона</a:t>
            </a:r>
            <a:r>
              <a:rPr lang="en-US">
                <a:solidFill>
                  <a:srgbClr val="202122"/>
                </a:solidFill>
                <a:latin typeface="Arial"/>
                <a:cs typeface="Arial"/>
              </a:rPr>
              <a:t>.</a:t>
            </a:r>
            <a:endParaRPr lang="en-US"/>
          </a:p>
        </p:txBody>
      </p:sp>
      <p:pic>
        <p:nvPicPr>
          <p:cNvPr id="7" name="Рисунок 7" descr="Изображение выглядит как текст, книга, человек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CF7C272D-A816-4CED-8F12-B097D1E13A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403" y="2219968"/>
            <a:ext cx="3366447" cy="444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92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89"/>
            <a:ext cx="12192000" cy="6986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876" y="698682"/>
            <a:ext cx="7620000" cy="4914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1087821"/>
            <a:ext cx="431975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>
                <a:solidFill>
                  <a:srgbClr val="C00000"/>
                </a:solidFill>
              </a:rPr>
              <a:t>14 липня 1789р. -</a:t>
            </a:r>
          </a:p>
          <a:p>
            <a:r>
              <a:rPr lang="uk-UA" sz="4000" b="1"/>
              <a:t>Озброєний натовп парижан захопив і зруйнував Бастилію!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280" y="4553103"/>
            <a:ext cx="80000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3200" b="1">
                <a:solidFill>
                  <a:srgbClr val="FF0000"/>
                </a:solidFill>
              </a:rPr>
              <a:t>Ця подія рахується початком революції !!!!</a:t>
            </a:r>
            <a:endParaRPr lang="es-ES" sz="3200" b="1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8330" y="5801043"/>
            <a:ext cx="74106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/>
              <a:t> </a:t>
            </a:r>
            <a:r>
              <a:rPr lang="uk-UA" sz="3200" b="1"/>
              <a:t>«муніципальні революції» в провінціях </a:t>
            </a:r>
          </a:p>
        </p:txBody>
      </p:sp>
    </p:spTree>
    <p:extLst>
      <p:ext uri="{BB962C8B-B14F-4D97-AF65-F5344CB8AC3E}">
        <p14:creationId xmlns:p14="http://schemas.microsoft.com/office/powerpoint/2010/main" val="2219618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Изображение выглядит как текст, старый, в позе&#10;&#10;Автоматически созданное описание">
            <a:extLst>
              <a:ext uri="{FF2B5EF4-FFF2-40B4-BE49-F238E27FC236}">
                <a16:creationId xmlns:a16="http://schemas.microsoft.com/office/drawing/2014/main" id="{34AAE0C9-564A-4C16-B42C-8D657C86D2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165" r="-322" b="-360"/>
          <a:stretch/>
        </p:blipFill>
        <p:spPr>
          <a:xfrm>
            <a:off x="81460" y="215463"/>
            <a:ext cx="4422244" cy="64768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AB555A-7A12-40A5-8DB0-5B944AC6BA5C}"/>
              </a:ext>
            </a:extLst>
          </p:cNvPr>
          <p:cNvSpPr txBox="1"/>
          <p:nvPr/>
        </p:nvSpPr>
        <p:spPr>
          <a:xfrm>
            <a:off x="4750676" y="388883"/>
            <a:ext cx="7275786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C00000"/>
                </a:solidFill>
                <a:latin typeface="arial"/>
                <a:cs typeface="arial"/>
              </a:rPr>
              <a:t>Максиміліа́н Робесп'є́р — </a:t>
            </a:r>
            <a:r>
              <a:rPr lang="en-US" sz="2400" b="1">
                <a:latin typeface="arial"/>
                <a:cs typeface="arial"/>
              </a:rPr>
              <a:t>діяч Великої французької революції, відомий сучасникам як Непідкупний або Шалена Гієна </a:t>
            </a:r>
            <a:endParaRPr lang="en-US" sz="2400" b="1">
              <a:cs typeface="Calibri"/>
            </a:endParaRPr>
          </a:p>
        </p:txBody>
      </p:sp>
      <p:pic>
        <p:nvPicPr>
          <p:cNvPr id="4" name="Рисунок 4" descr="Изображение выглядит как цветной, линия, одежда, нить&#10;&#10;Автоматически созданное описание">
            <a:extLst>
              <a:ext uri="{FF2B5EF4-FFF2-40B4-BE49-F238E27FC236}">
                <a16:creationId xmlns:a16="http://schemas.microsoft.com/office/drawing/2014/main" id="{04DAEB37-729C-43B5-9D75-D208C02ED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709" y="3055042"/>
            <a:ext cx="6474373" cy="36513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92DF92-A1DF-42D3-9568-6ABF9AC4D1DE}"/>
              </a:ext>
            </a:extLst>
          </p:cNvPr>
          <p:cNvSpPr txBox="1"/>
          <p:nvPr/>
        </p:nvSpPr>
        <p:spPr>
          <a:xfrm>
            <a:off x="4890684" y="1902293"/>
            <a:ext cx="6986751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b="1">
                <a:solidFill>
                  <a:schemeClr val="accent5">
                    <a:lumMod val="50000"/>
                  </a:schemeClr>
                </a:solidFill>
                <a:cs typeface="Calibri"/>
              </a:rPr>
              <a:t>Сьогодні коменданта Бастилії було страчено по волі народу</a:t>
            </a: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F20173DE-B258-42B7-8C4F-3886C2C11FE7}"/>
              </a:ext>
            </a:extLst>
          </p:cNvPr>
          <p:cNvSpPr/>
          <p:nvPr/>
        </p:nvSpPr>
        <p:spPr>
          <a:xfrm>
            <a:off x="7514162" y="1518153"/>
            <a:ext cx="625521" cy="38668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944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EDE28E-8529-481D-A18A-958B50431FBE}"/>
              </a:ext>
            </a:extLst>
          </p:cNvPr>
          <p:cNvSpPr txBox="1"/>
          <p:nvPr/>
        </p:nvSpPr>
        <p:spPr>
          <a:xfrm>
            <a:off x="379863" y="334369"/>
            <a:ext cx="1148913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latin typeface="Arial Black"/>
                <a:cs typeface="Calibri"/>
              </a:rPr>
              <a:t>                  </a:t>
            </a:r>
            <a:r>
              <a:rPr lang="ru-RU" sz="2400" b="1" err="1">
                <a:latin typeface="Arial Black"/>
                <a:cs typeface="Calibri"/>
              </a:rPr>
              <a:t>Легенди</a:t>
            </a:r>
            <a:r>
              <a:rPr lang="ru-RU" sz="2400" b="1">
                <a:latin typeface="Arial Black"/>
                <a:cs typeface="Calibri"/>
              </a:rPr>
              <a:t> </a:t>
            </a:r>
            <a:r>
              <a:rPr lang="ru-RU" sz="2400" b="1" err="1">
                <a:latin typeface="Arial Black"/>
                <a:cs typeface="Calibri"/>
              </a:rPr>
              <a:t>пов'язані</a:t>
            </a:r>
            <a:r>
              <a:rPr lang="ru-RU" sz="2400" b="1">
                <a:latin typeface="Arial Black"/>
                <a:cs typeface="Calibri"/>
              </a:rPr>
              <a:t> з початком </a:t>
            </a:r>
            <a:r>
              <a:rPr lang="ru-RU" sz="2400" b="1" err="1">
                <a:latin typeface="Arial Black"/>
                <a:cs typeface="Calibri"/>
              </a:rPr>
              <a:t>революції</a:t>
            </a:r>
            <a:endParaRPr lang="ru-RU" sz="2400" b="1">
              <a:latin typeface="Arial Black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AB5F6A-69E2-4ADD-A84B-EBF845774126}"/>
              </a:ext>
            </a:extLst>
          </p:cNvPr>
          <p:cNvSpPr txBox="1"/>
          <p:nvPr/>
        </p:nvSpPr>
        <p:spPr>
          <a:xfrm>
            <a:off x="296917" y="1387366"/>
            <a:ext cx="6697717" cy="34163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1F1F26"/>
                </a:solidFill>
                <a:latin typeface="Open Sans"/>
                <a:ea typeface="Open Sans"/>
                <a:cs typeface="Open Sans"/>
              </a:rPr>
              <a:t>У Версалі дізналися про взяття Бастилії тільки опівночі. Як відомо, лише один придворний − герцог де Ліанкур − зрозумів сенс того, що сталося. «Але ж це бунт!» − здивовано вигукнув Людовик XVI, почувши новину.</a:t>
            </a:r>
          </a:p>
          <a:p>
            <a:r>
              <a:rPr lang="en-US" sz="2400" b="1">
                <a:solidFill>
                  <a:srgbClr val="1F1F26"/>
                </a:solidFill>
                <a:latin typeface="Open Sans"/>
                <a:ea typeface="Open Sans"/>
                <a:cs typeface="Open Sans"/>
              </a:rPr>
              <a:t>Герцог де Ліанкур заперечив: «Ні, Ваша Величносте, це не бунт, це революція».</a:t>
            </a:r>
          </a:p>
          <a:p>
            <a:endParaRPr lang="en-US" sz="2400" b="1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F8EB01-1C9C-458A-A74A-5E516F8D5921}"/>
              </a:ext>
            </a:extLst>
          </p:cNvPr>
          <p:cNvSpPr txBox="1"/>
          <p:nvPr/>
        </p:nvSpPr>
        <p:spPr>
          <a:xfrm>
            <a:off x="375744" y="5341882"/>
            <a:ext cx="7157544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У день штурму Бастилії король Франції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2" tooltip="Людовик XVI"/>
              </a:rPr>
              <a:t>Людовик XVI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записав у своєму щоденнику: «Нічого»</a:t>
            </a:r>
            <a:endParaRPr lang="en-US" sz="2400" b="1">
              <a:cs typeface="Calibri"/>
            </a:endParaRPr>
          </a:p>
        </p:txBody>
      </p:sp>
      <p:pic>
        <p:nvPicPr>
          <p:cNvPr id="5" name="Рисунок 5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04730289-4CCE-4742-8465-B6CCCAB2E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973" y="990390"/>
            <a:ext cx="4395951" cy="553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123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051"/>
            <a:ext cx="12192000" cy="700329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4359" y="3190081"/>
            <a:ext cx="9144000" cy="4135437"/>
          </a:xfrm>
        </p:spPr>
        <p:txBody>
          <a:bodyPr>
            <a:noAutofit/>
          </a:bodyPr>
          <a:lstStyle/>
          <a:p>
            <a:r>
              <a:rPr lang="ru-RU" sz="5400" b="1" err="1">
                <a:latin typeface="Arial Black" panose="020B0A04020102020204" pitchFamily="34" charset="0"/>
              </a:rPr>
              <a:t>Революція</a:t>
            </a:r>
            <a:r>
              <a:rPr lang="ru-RU" sz="5400" b="1">
                <a:latin typeface="Arial Black" panose="020B0A04020102020204" pitchFamily="34" charset="0"/>
              </a:rPr>
              <a:t> затвердила </a:t>
            </a:r>
            <a:r>
              <a:rPr lang="ru-RU" sz="5400" b="1" err="1">
                <a:latin typeface="Arial Black" panose="020B0A04020102020204" pitchFamily="34" charset="0"/>
              </a:rPr>
              <a:t>новий</a:t>
            </a:r>
            <a:r>
              <a:rPr lang="ru-RU" sz="5400" b="1">
                <a:latin typeface="Arial Black" panose="020B0A04020102020204" pitchFamily="34" charset="0"/>
              </a:rPr>
              <a:t> прапор </a:t>
            </a:r>
            <a:r>
              <a:rPr lang="ru-RU" sz="5400" b="1" err="1">
                <a:latin typeface="Arial Black" panose="020B0A04020102020204" pitchFamily="34" charset="0"/>
              </a:rPr>
              <a:t>Франції</a:t>
            </a:r>
            <a:r>
              <a:rPr lang="ru-RU" sz="5400" b="1">
                <a:latin typeface="Arial Black" panose="020B0A04020102020204" pitchFamily="34" charset="0"/>
              </a:rPr>
              <a:t>. До червонного і </a:t>
            </a:r>
            <a:r>
              <a:rPr lang="ru-RU" sz="5400" b="1" err="1">
                <a:latin typeface="Arial Black" panose="020B0A04020102020204" pitchFamily="34" charset="0"/>
              </a:rPr>
              <a:t>синього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кольорів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третього</a:t>
            </a:r>
            <a:r>
              <a:rPr lang="ru-RU" sz="5400" b="1">
                <a:latin typeface="Arial Black" panose="020B0A04020102020204" pitchFamily="34" charset="0"/>
              </a:rPr>
              <a:t> стану </a:t>
            </a:r>
            <a:r>
              <a:rPr lang="ru-RU" sz="5400" b="1" err="1">
                <a:latin typeface="Arial Black" panose="020B0A04020102020204" pitchFamily="34" charset="0"/>
              </a:rPr>
              <a:t>додався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білий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колір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монархії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ці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кольори</a:t>
            </a:r>
            <a:r>
              <a:rPr lang="ru-RU" sz="5400" b="1">
                <a:latin typeface="Arial Black" panose="020B0A04020102020204" pitchFamily="34" charset="0"/>
              </a:rPr>
              <a:t> означали </a:t>
            </a:r>
            <a:r>
              <a:rPr lang="ru-RU" sz="5400" b="1" err="1">
                <a:latin typeface="Arial Black" panose="020B0A04020102020204" pitchFamily="34" charset="0"/>
              </a:rPr>
              <a:t>примирення</a:t>
            </a:r>
            <a:r>
              <a:rPr lang="ru-RU" sz="5400" b="1">
                <a:latin typeface="Arial Black" panose="020B0A04020102020204" pitchFamily="34" charset="0"/>
              </a:rPr>
              <a:t> </a:t>
            </a:r>
            <a:r>
              <a:rPr lang="ru-RU" sz="5400" b="1" err="1">
                <a:latin typeface="Arial Black" panose="020B0A04020102020204" pitchFamily="34" charset="0"/>
              </a:rPr>
              <a:t>третього</a:t>
            </a:r>
            <a:r>
              <a:rPr lang="ru-RU" sz="5400" b="1">
                <a:latin typeface="Arial Black" panose="020B0A04020102020204" pitchFamily="34" charset="0"/>
              </a:rPr>
              <a:t> стану з королем.</a:t>
            </a:r>
            <a:endParaRPr lang="es-ES" sz="5400" b="1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42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08CA8A3-6CF6-4B80-98CA-FBF1655CD9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3155" y="132077"/>
            <a:ext cx="3472671" cy="4791075"/>
          </a:xfrm>
        </p:spPr>
      </p:pic>
      <p:pic>
        <p:nvPicPr>
          <p:cNvPr id="5" name="Рисунок 5" descr="Изображение выглядит как текст, человек, кукла, автомат&#10;&#10;Автоматически созданное описание">
            <a:extLst>
              <a:ext uri="{FF2B5EF4-FFF2-40B4-BE49-F238E27FC236}">
                <a16:creationId xmlns:a16="http://schemas.microsoft.com/office/drawing/2014/main" id="{819E4F38-2C17-41D1-81F3-BFFA6B25E0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2" y="2799452"/>
            <a:ext cx="2878347" cy="39045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2DACAE-A8A8-490F-9BF7-45AD55B31065}"/>
              </a:ext>
            </a:extLst>
          </p:cNvPr>
          <p:cNvSpPr txBox="1"/>
          <p:nvPr/>
        </p:nvSpPr>
        <p:spPr>
          <a:xfrm>
            <a:off x="238665" y="138023"/>
            <a:ext cx="8019690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rgbClr val="FF0000"/>
                </a:solidFill>
                <a:latin typeface="PT Sans"/>
              </a:rPr>
              <a:t>Санкюлоти</a:t>
            </a:r>
            <a:r>
              <a:rPr lang="en-US" sz="2400" b="1" dirty="0">
                <a:latin typeface="PT Sans"/>
              </a:rPr>
              <a:t> - </a:t>
            </a:r>
            <a:r>
              <a:rPr lang="en-US" sz="2400" b="1" err="1">
                <a:latin typeface="PT Sans"/>
              </a:rPr>
              <a:t>це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назва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представників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так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званого</a:t>
            </a:r>
            <a:r>
              <a:rPr lang="en-US" sz="2400" b="1" dirty="0">
                <a:latin typeface="PT Sans"/>
              </a:rPr>
              <a:t> "</a:t>
            </a:r>
            <a:r>
              <a:rPr lang="en-US" sz="2400" b="1" err="1">
                <a:latin typeface="PT Sans"/>
              </a:rPr>
              <a:t>третього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стану</a:t>
            </a:r>
            <a:r>
              <a:rPr lang="en-US" sz="2400" b="1" dirty="0">
                <a:latin typeface="PT Sans"/>
              </a:rPr>
              <a:t>". </a:t>
            </a:r>
            <a:r>
              <a:rPr lang="en-US" sz="2400" b="1" err="1">
                <a:latin typeface="PT Sans"/>
              </a:rPr>
              <a:t>Незнатні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люди</a:t>
            </a:r>
            <a:r>
              <a:rPr lang="en-US" sz="2400" b="1" dirty="0">
                <a:latin typeface="PT Sans"/>
              </a:rPr>
              <a:t> в </a:t>
            </a:r>
            <a:r>
              <a:rPr lang="en-US" sz="2400" b="1" err="1">
                <a:latin typeface="PT Sans"/>
              </a:rPr>
              <a:t>часи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Французької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революції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були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революційно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налаштовані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особливо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по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відношенню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до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монархії</a:t>
            </a:r>
            <a:r>
              <a:rPr lang="en-US" sz="2400" b="1" dirty="0">
                <a:latin typeface="PT Sans"/>
              </a:rPr>
              <a:t>, </a:t>
            </a:r>
            <a:r>
              <a:rPr lang="en-US" sz="2400" b="1" err="1">
                <a:latin typeface="PT Sans"/>
              </a:rPr>
              <a:t>тому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саме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вони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часто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бували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найбільш</a:t>
            </a:r>
            <a:r>
              <a:rPr lang="en-US" sz="2400" b="1" dirty="0">
                <a:latin typeface="PT Sans"/>
              </a:rPr>
              <a:t> </a:t>
            </a:r>
            <a:r>
              <a:rPr lang="en-US" sz="2400" b="1" err="1">
                <a:latin typeface="PT Sans"/>
              </a:rPr>
              <a:t>активні</a:t>
            </a:r>
            <a:r>
              <a:rPr lang="en-US" sz="2400" b="1" dirty="0">
                <a:latin typeface="PT Sans"/>
              </a:rPr>
              <a:t> в </a:t>
            </a:r>
            <a:r>
              <a:rPr lang="en-US" sz="2400" b="1" err="1">
                <a:latin typeface="PT Sans"/>
              </a:rPr>
              <a:t>подіях</a:t>
            </a:r>
            <a:endParaRPr lang="en-US" sz="24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448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2150" y="3137544"/>
            <a:ext cx="2609850" cy="36766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247" y="365125"/>
            <a:ext cx="11729545" cy="1325563"/>
          </a:xfrm>
        </p:spPr>
        <p:txBody>
          <a:bodyPr>
            <a:normAutofit fontScale="90000"/>
          </a:bodyPr>
          <a:lstStyle/>
          <a:p>
            <a:r>
              <a:rPr lang="uk-UA" sz="6000" b="1">
                <a:latin typeface="Arial Black" panose="020B0A04020102020204" pitchFamily="34" charset="0"/>
              </a:rPr>
              <a:t>4 серпня 1789р.- «ніч чудес»</a:t>
            </a:r>
            <a:endParaRPr lang="es-ES" sz="6000" b="1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5924" y="1458096"/>
            <a:ext cx="11948984" cy="5356097"/>
          </a:xfrm>
        </p:spPr>
        <p:txBody>
          <a:bodyPr>
            <a:normAutofit fontScale="92500" lnSpcReduction="20000"/>
          </a:bodyPr>
          <a:lstStyle/>
          <a:p>
            <a:r>
              <a:rPr lang="uk-UA" b="1"/>
              <a:t>Установчі збори на нічному засіданні скасували станові </a:t>
            </a:r>
            <a:r>
              <a:rPr lang="uk-UA" b="1" err="1"/>
              <a:t>привілеї,феодальні</a:t>
            </a:r>
            <a:r>
              <a:rPr lang="uk-UA" b="1"/>
              <a:t> </a:t>
            </a:r>
            <a:r>
              <a:rPr lang="uk-UA" b="1" err="1"/>
              <a:t>права,церковну</a:t>
            </a:r>
            <a:r>
              <a:rPr lang="uk-UA" b="1"/>
              <a:t> </a:t>
            </a:r>
            <a:r>
              <a:rPr lang="uk-UA" b="1" err="1"/>
              <a:t>десятину,оголошував</a:t>
            </a:r>
            <a:r>
              <a:rPr lang="uk-UA" b="1"/>
              <a:t> рівність усіх перед законом у сплаті податків і праві обіймати державні посади.</a:t>
            </a:r>
          </a:p>
          <a:p>
            <a:pPr marL="0" indent="0">
              <a:buNone/>
            </a:pPr>
            <a:r>
              <a:rPr lang="uk-UA" b="1"/>
              <a:t>         </a:t>
            </a:r>
            <a:r>
              <a:rPr lang="uk-UA" b="1" u="sng"/>
              <a:t>Також було здійснено Установчими зборами:</a:t>
            </a:r>
          </a:p>
          <a:p>
            <a:pPr marL="0" indent="0">
              <a:buNone/>
            </a:pPr>
            <a:endParaRPr lang="uk-UA" b="1"/>
          </a:p>
          <a:p>
            <a:r>
              <a:rPr lang="uk-UA" b="1"/>
              <a:t>Створено Національну гвардію на чолі з </a:t>
            </a:r>
            <a:r>
              <a:rPr lang="uk-UA" b="1" err="1"/>
              <a:t>Лафаєтом</a:t>
            </a:r>
            <a:endParaRPr lang="uk-UA" b="1"/>
          </a:p>
          <a:p>
            <a:endParaRPr lang="uk-UA" b="1"/>
          </a:p>
          <a:p>
            <a:r>
              <a:rPr lang="uk-UA" b="1"/>
              <a:t>поставили церкву під контроль держави</a:t>
            </a:r>
          </a:p>
          <a:p>
            <a:pPr marL="0" indent="0">
              <a:buNone/>
            </a:pPr>
            <a:r>
              <a:rPr lang="uk-UA" b="1"/>
              <a:t>     (церковні посади </a:t>
            </a:r>
            <a:r>
              <a:rPr lang="uk-UA" b="1" err="1"/>
              <a:t>вибирались,конституційні</a:t>
            </a:r>
            <a:r>
              <a:rPr lang="uk-UA" b="1"/>
              <a:t> священники)</a:t>
            </a:r>
          </a:p>
          <a:p>
            <a:r>
              <a:rPr lang="uk-UA" b="1"/>
              <a:t>конфіскували церковні землі і розпочали їх продаж</a:t>
            </a:r>
          </a:p>
          <a:p>
            <a:endParaRPr lang="uk-UA" b="1"/>
          </a:p>
          <a:p>
            <a:pPr marL="0" indent="0">
              <a:buNone/>
            </a:pPr>
            <a:r>
              <a:rPr lang="uk-UA" b="1"/>
              <a:t>  </a:t>
            </a:r>
          </a:p>
          <a:p>
            <a:pPr marL="0" indent="0">
              <a:buNone/>
            </a:pPr>
            <a:r>
              <a:rPr lang="uk-UA" sz="4400" b="1">
                <a:solidFill>
                  <a:srgbClr val="C00000"/>
                </a:solidFill>
              </a:rPr>
              <a:t>Покладено кінець феодальному ладу!!!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3496962" y="2817341"/>
            <a:ext cx="321276" cy="3202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6B862-E62D-445E-B609-E7C7CBB3350F}"/>
              </a:ext>
            </a:extLst>
          </p:cNvPr>
          <p:cNvSpPr txBox="1"/>
          <p:nvPr/>
        </p:nvSpPr>
        <p:spPr>
          <a:xfrm>
            <a:off x="5670332" y="139262"/>
            <a:ext cx="6540061" cy="461665"/>
          </a:xfrm>
          <a:prstGeom prst="rect">
            <a:avLst/>
          </a:prstGeom>
          <a:solidFill>
            <a:srgbClr val="F7DFD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solidFill>
                  <a:srgbClr val="FF0000"/>
                </a:solidFill>
                <a:latin typeface="Arial Black"/>
                <a:cs typeface="Calibri"/>
              </a:rPr>
              <a:t>Всі проявлчють великодушність !!!</a:t>
            </a:r>
          </a:p>
        </p:txBody>
      </p:sp>
    </p:spTree>
    <p:extLst>
      <p:ext uri="{BB962C8B-B14F-4D97-AF65-F5344CB8AC3E}">
        <p14:creationId xmlns:p14="http://schemas.microsoft.com/office/powerpoint/2010/main" val="960928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r>
              <a:rPr lang="ru-RU" b="1" err="1">
                <a:latin typeface="Arial Black" panose="020B0A04020102020204" pitchFamily="34" charset="0"/>
              </a:rPr>
              <a:t>Декларація</a:t>
            </a:r>
            <a:r>
              <a:rPr lang="ru-RU" b="1">
                <a:latin typeface="Arial Black" panose="020B0A04020102020204" pitchFamily="34" charset="0"/>
              </a:rPr>
              <a:t> прав </a:t>
            </a:r>
            <a:r>
              <a:rPr lang="ru-RU" b="1" err="1">
                <a:latin typeface="Arial Black" panose="020B0A04020102020204" pitchFamily="34" charset="0"/>
              </a:rPr>
              <a:t>людини</a:t>
            </a:r>
            <a:r>
              <a:rPr lang="ru-RU" b="1">
                <a:latin typeface="Arial Black" panose="020B0A04020102020204" pitchFamily="34" charset="0"/>
              </a:rPr>
              <a:t> і </a:t>
            </a:r>
            <a:r>
              <a:rPr lang="ru-RU" b="1" err="1">
                <a:latin typeface="Arial Black" panose="020B0A04020102020204" pitchFamily="34" charset="0"/>
              </a:rPr>
              <a:t>громадянина</a:t>
            </a:r>
            <a:r>
              <a:rPr lang="ru-RU" sz="2000" b="1"/>
              <a:t>.(</a:t>
            </a:r>
            <a:r>
              <a:rPr lang="ru-RU" sz="2000" b="1" u="sng" err="1">
                <a:solidFill>
                  <a:srgbClr val="FF0000"/>
                </a:solidFill>
              </a:rPr>
              <a:t>активні</a:t>
            </a:r>
            <a:r>
              <a:rPr lang="ru-RU" sz="2000" b="1" u="sng">
                <a:solidFill>
                  <a:srgbClr val="FF0000"/>
                </a:solidFill>
              </a:rPr>
              <a:t> і </a:t>
            </a:r>
            <a:r>
              <a:rPr lang="ru-RU" sz="2000" b="1" u="sng" err="1">
                <a:solidFill>
                  <a:srgbClr val="FF0000"/>
                </a:solidFill>
              </a:rPr>
              <a:t>пасивні</a:t>
            </a:r>
            <a:r>
              <a:rPr lang="ru-RU" sz="2000" b="1" u="sng">
                <a:solidFill>
                  <a:srgbClr val="FF0000"/>
                </a:solidFill>
              </a:rPr>
              <a:t> </a:t>
            </a:r>
            <a:r>
              <a:rPr lang="ru-RU" sz="2000" b="1" u="sng" err="1">
                <a:solidFill>
                  <a:srgbClr val="FF0000"/>
                </a:solidFill>
              </a:rPr>
              <a:t>громадяни</a:t>
            </a:r>
            <a:r>
              <a:rPr lang="ru-RU" sz="2000" b="1" u="sng">
                <a:solidFill>
                  <a:srgbClr val="FF0000"/>
                </a:solidFill>
              </a:rPr>
              <a:t>!!!!)</a:t>
            </a:r>
            <a:endParaRPr lang="es-ES" sz="2000" b="1" u="sng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98600" y="0"/>
            <a:ext cx="3693400" cy="46811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" y="1690688"/>
            <a:ext cx="84986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/>
              <a:t> </a:t>
            </a:r>
            <a:r>
              <a:rPr lang="uk-UA" sz="2000"/>
              <a:t>«...Національні збори визнають та оголошують... такі права людини і громадянина. 1. Люди народжуються вільними і рівними у правах .</a:t>
            </a:r>
          </a:p>
          <a:p>
            <a:r>
              <a:rPr lang="uk-UA" sz="2000"/>
              <a:t>Метою будь-якого політичного союзу є збереження природних і </a:t>
            </a:r>
            <a:r>
              <a:rPr lang="uk-UA" sz="2000" err="1"/>
              <a:t>невідємних</a:t>
            </a:r>
            <a:r>
              <a:rPr lang="uk-UA" sz="2000"/>
              <a:t> прав людини. Джерело всієї верховної влади завжди знаходиться у нації Свобода полягає у праві робити все, що не шкодить іншому. Закон може забороняти лише дії, що завдають шкоди суспільству. Ніхто не може бути звинувачений, затриманий або заарештований інакше, як у випадках, визначених законом. Закон повинен встановлювати тільки суворі та вочевидь необхідні покарання Людина вважається невинною доти, доки її не оголосять винною.</a:t>
            </a:r>
          </a:p>
          <a:p>
            <a:r>
              <a:rPr lang="uk-UA" sz="2000"/>
              <a:t> Ніхто не повинен перейматися через свої переконання. Вільний обмін думками і переконаннями є одним з найбільш дорогоцінних прав людини. Податки повинні бути розподілені рівномірно між громадянами відповідно до їх коштів</a:t>
            </a:r>
          </a:p>
          <a:p>
            <a:r>
              <a:rPr lang="uk-UA" sz="2000"/>
              <a:t> 1. З якою метою були прийнятий цей документ? 2. Які ідеї </a:t>
            </a:r>
            <a:r>
              <a:rPr lang="uk-UA" sz="2000" err="1"/>
              <a:t>фр</a:t>
            </a:r>
            <a:r>
              <a:rPr lang="uk-UA" sz="2000"/>
              <a:t>. просвітителів були відтворені у Декларації? </a:t>
            </a:r>
            <a:endParaRPr lang="es-ES" sz="2000"/>
          </a:p>
        </p:txBody>
      </p:sp>
      <p:sp>
        <p:nvSpPr>
          <p:cNvPr id="6" name="TextBox 5"/>
          <p:cNvSpPr txBox="1"/>
          <p:nvPr/>
        </p:nvSpPr>
        <p:spPr>
          <a:xfrm>
            <a:off x="8498600" y="4681170"/>
            <a:ext cx="3783725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2800" b="1"/>
              <a:t>вперше надрукована 26 серпня 1789.</a:t>
            </a:r>
            <a:endParaRPr lang="es-ES" sz="28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12545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66867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1690688"/>
            <a:ext cx="12191999" cy="7078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uk-UA" sz="2000" b="1">
                <a:solidFill>
                  <a:schemeClr val="bg1"/>
                </a:solidFill>
                <a:latin typeface="+mj-lt"/>
              </a:rPr>
              <a:t>Примусове перенесення королівської резиденції з Версалю до Парижа в результаті стихійного «хлібного» бунту.(жертви серед королівської свити –</a:t>
            </a:r>
            <a:r>
              <a:rPr lang="uk-UA" sz="2000" b="1" err="1">
                <a:solidFill>
                  <a:schemeClr val="bg1"/>
                </a:solidFill>
                <a:latin typeface="+mj-lt"/>
              </a:rPr>
              <a:t>маркіза,подруга</a:t>
            </a:r>
            <a:r>
              <a:rPr lang="uk-UA" sz="2000" b="1">
                <a:solidFill>
                  <a:schemeClr val="bg1"/>
                </a:solidFill>
                <a:latin typeface="+mj-lt"/>
              </a:rPr>
              <a:t> королеви)</a:t>
            </a:r>
            <a:endParaRPr lang="es-ES" sz="2000" b="1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73863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1171575"/>
            <a:ext cx="857250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69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3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трелка вниз 7"/>
          <p:cNvSpPr/>
          <p:nvPr/>
        </p:nvSpPr>
        <p:spPr>
          <a:xfrm>
            <a:off x="2520000" y="2940908"/>
            <a:ext cx="1800000" cy="216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Стрелка вниз 6"/>
          <p:cNvSpPr/>
          <p:nvPr/>
        </p:nvSpPr>
        <p:spPr>
          <a:xfrm>
            <a:off x="0" y="2940908"/>
            <a:ext cx="1800000" cy="216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147" y="466873"/>
            <a:ext cx="12106689" cy="23456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8859" y="5359849"/>
            <a:ext cx="1798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/>
              <a:t>Помірковані республіканці</a:t>
            </a:r>
            <a:endParaRPr lang="es-ES" sz="2000" b="1"/>
          </a:p>
        </p:txBody>
      </p:sp>
      <p:sp>
        <p:nvSpPr>
          <p:cNvPr id="6" name="TextBox 5"/>
          <p:cNvSpPr txBox="1"/>
          <p:nvPr/>
        </p:nvSpPr>
        <p:spPr>
          <a:xfrm>
            <a:off x="2800444" y="5359849"/>
            <a:ext cx="1940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/>
              <a:t>Радикальні республіканці</a:t>
            </a:r>
            <a:endParaRPr lang="es-ES" sz="2000" b="1"/>
          </a:p>
        </p:txBody>
      </p:sp>
      <p:sp>
        <p:nvSpPr>
          <p:cNvPr id="9" name="Стрелка вниз 8"/>
          <p:cNvSpPr/>
          <p:nvPr/>
        </p:nvSpPr>
        <p:spPr>
          <a:xfrm>
            <a:off x="5517931" y="2954479"/>
            <a:ext cx="1800000" cy="216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extBox 9"/>
          <p:cNvSpPr txBox="1"/>
          <p:nvPr/>
        </p:nvSpPr>
        <p:spPr>
          <a:xfrm>
            <a:off x="5738648" y="5435820"/>
            <a:ext cx="17657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/>
              <a:t>«болото» за політичний компроміс</a:t>
            </a:r>
            <a:endParaRPr lang="es-ES" sz="2000" b="1"/>
          </a:p>
        </p:txBody>
      </p:sp>
      <p:sp>
        <p:nvSpPr>
          <p:cNvPr id="11" name="Стрелка вниз 10"/>
          <p:cNvSpPr/>
          <p:nvPr/>
        </p:nvSpPr>
        <p:spPr>
          <a:xfrm>
            <a:off x="9380482" y="2940908"/>
            <a:ext cx="1800000" cy="2160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9601199" y="5474026"/>
            <a:ext cx="2320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/>
              <a:t>Прихильники конституційної монархії</a:t>
            </a:r>
            <a:endParaRPr lang="es-ES" sz="2000" b="1"/>
          </a:p>
        </p:txBody>
      </p:sp>
    </p:spTree>
    <p:extLst>
      <p:ext uri="{BB962C8B-B14F-4D97-AF65-F5344CB8AC3E}">
        <p14:creationId xmlns:p14="http://schemas.microsoft.com/office/powerpoint/2010/main" val="1339313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8B324289-8D88-40E9-B170-A96C539616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6008" r="150" b="290"/>
          <a:stretch/>
        </p:blipFill>
        <p:spPr>
          <a:xfrm>
            <a:off x="772511" y="954607"/>
            <a:ext cx="10660133" cy="585180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413BA4-7509-4209-8CB2-E4598DCB20E4}"/>
              </a:ext>
            </a:extLst>
          </p:cNvPr>
          <p:cNvSpPr txBox="1"/>
          <p:nvPr/>
        </p:nvSpPr>
        <p:spPr>
          <a:xfrm>
            <a:off x="467710" y="191813"/>
            <a:ext cx="11256578" cy="6594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600" b="1" dirty="0">
                <a:latin typeface="Arial Black"/>
                <a:cs typeface="Calibri"/>
              </a:rPr>
              <a:t>      </a:t>
            </a:r>
            <a:r>
              <a:rPr lang="ru-RU" sz="3600" b="1" dirty="0" err="1">
                <a:latin typeface="Arial Black"/>
                <a:cs typeface="Calibri"/>
              </a:rPr>
              <a:t>Зроблено</a:t>
            </a:r>
            <a:r>
              <a:rPr lang="ru-RU" sz="3600" b="1" dirty="0">
                <a:latin typeface="Arial Black"/>
                <a:cs typeface="Calibri"/>
              </a:rPr>
              <a:t> </a:t>
            </a:r>
            <a:r>
              <a:rPr lang="ru-RU" sz="3600" b="1" dirty="0" err="1">
                <a:latin typeface="Arial Black"/>
                <a:cs typeface="Calibri"/>
              </a:rPr>
              <a:t>Законодавчими</a:t>
            </a:r>
            <a:r>
              <a:rPr lang="ru-RU" sz="3600" b="1" dirty="0">
                <a:latin typeface="Arial Black"/>
                <a:cs typeface="Calibri"/>
              </a:rPr>
              <a:t> </a:t>
            </a:r>
            <a:r>
              <a:rPr lang="ru-RU" sz="3600" b="1" dirty="0" err="1">
                <a:latin typeface="Arial Black"/>
                <a:cs typeface="Calibri"/>
              </a:rPr>
              <a:t>Зборами</a:t>
            </a:r>
          </a:p>
        </p:txBody>
      </p:sp>
    </p:spTree>
    <p:extLst>
      <p:ext uri="{BB962C8B-B14F-4D97-AF65-F5344CB8AC3E}">
        <p14:creationId xmlns:p14="http://schemas.microsoft.com/office/powerpoint/2010/main" val="49219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12192000" cy="1690688"/>
          </a:xfrm>
        </p:spPr>
        <p:txBody>
          <a:bodyPr>
            <a:normAutofit fontScale="90000"/>
          </a:bodyPr>
          <a:lstStyle/>
          <a:p>
            <a:r>
              <a:rPr lang="uk-UA" sz="6600" b="1">
                <a:latin typeface="+mn-lt"/>
              </a:rPr>
              <a:t>              ІІ період революції </a:t>
            </a:r>
            <a:br>
              <a:rPr lang="uk-UA" sz="6600" b="1">
                <a:latin typeface="+mn-lt"/>
              </a:rPr>
            </a:br>
            <a:r>
              <a:rPr lang="uk-UA" sz="6600" b="1">
                <a:latin typeface="+mn-lt"/>
              </a:rPr>
              <a:t>   10 серпня1792р.-2червня1793р.</a:t>
            </a:r>
            <a:endParaRPr lang="es-ES" sz="6600" b="1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9" y="1542838"/>
            <a:ext cx="11353799" cy="4486274"/>
          </a:xfrm>
        </p:spPr>
        <p:txBody>
          <a:bodyPr>
            <a:normAutofit/>
          </a:bodyPr>
          <a:lstStyle/>
          <a:p>
            <a:r>
              <a:rPr lang="uk-UA" b="1"/>
              <a:t>10 серпня-</a:t>
            </a:r>
            <a:r>
              <a:rPr lang="uk-UA"/>
              <a:t>повстання в </a:t>
            </a:r>
            <a:r>
              <a:rPr lang="uk-UA" err="1"/>
              <a:t>Парижі.Натовп</a:t>
            </a:r>
            <a:r>
              <a:rPr lang="uk-UA"/>
              <a:t>  захопив королівський   палац-</a:t>
            </a:r>
            <a:r>
              <a:rPr lang="uk-UA" err="1"/>
              <a:t>Тюїрлі.Ув</a:t>
            </a:r>
            <a:r>
              <a:rPr lang="es-ES"/>
              <a:t>”</a:t>
            </a:r>
            <a:r>
              <a:rPr lang="uk-UA" err="1"/>
              <a:t>язнення</a:t>
            </a:r>
            <a:r>
              <a:rPr lang="uk-UA"/>
              <a:t> короля.</a:t>
            </a:r>
          </a:p>
          <a:p>
            <a:r>
              <a:rPr lang="uk-UA"/>
              <a:t>Різня в тюрмах!!!</a:t>
            </a:r>
          </a:p>
          <a:p>
            <a:pPr marL="0" indent="0">
              <a:buNone/>
            </a:pPr>
            <a:r>
              <a:rPr lang="ru-RU" b="1" err="1">
                <a:solidFill>
                  <a:srgbClr val="FF0000"/>
                </a:solidFill>
              </a:rPr>
              <a:t>Законодавчі</a:t>
            </a:r>
            <a:r>
              <a:rPr lang="ru-RU" b="1">
                <a:solidFill>
                  <a:srgbClr val="FF0000"/>
                </a:solidFill>
              </a:rPr>
              <a:t> </a:t>
            </a:r>
            <a:r>
              <a:rPr lang="ru-RU" b="1" err="1">
                <a:solidFill>
                  <a:srgbClr val="FF0000"/>
                </a:solidFill>
              </a:rPr>
              <a:t>збори</a:t>
            </a:r>
            <a:r>
              <a:rPr lang="ru-RU" b="1">
                <a:solidFill>
                  <a:srgbClr val="FF0000"/>
                </a:solidFill>
              </a:rPr>
              <a:t> </a:t>
            </a:r>
            <a:r>
              <a:rPr lang="ru-RU" b="1" err="1">
                <a:solidFill>
                  <a:srgbClr val="FF0000"/>
                </a:solidFill>
              </a:rPr>
              <a:t>розпустилися</a:t>
            </a:r>
            <a:r>
              <a:rPr lang="ru-RU" b="1">
                <a:solidFill>
                  <a:srgbClr val="FF0000"/>
                </a:solidFill>
              </a:rPr>
              <a:t> й </a:t>
            </a:r>
            <a:r>
              <a:rPr lang="ru-RU" b="1" err="1">
                <a:solidFill>
                  <a:srgbClr val="FF0000"/>
                </a:solidFill>
              </a:rPr>
              <a:t>оголосили</a:t>
            </a:r>
            <a:r>
              <a:rPr lang="ru-RU" b="1">
                <a:solidFill>
                  <a:srgbClr val="FF0000"/>
                </a:solidFill>
              </a:rPr>
              <a:t> про </a:t>
            </a:r>
            <a:r>
              <a:rPr lang="ru-RU" b="1" err="1">
                <a:solidFill>
                  <a:srgbClr val="FF0000"/>
                </a:solidFill>
              </a:rPr>
              <a:t>вибори</a:t>
            </a:r>
            <a:r>
              <a:rPr lang="ru-RU" b="1">
                <a:solidFill>
                  <a:srgbClr val="FF0000"/>
                </a:solidFill>
              </a:rPr>
              <a:t> до</a:t>
            </a:r>
          </a:p>
          <a:p>
            <a:pPr marL="0" indent="0">
              <a:buNone/>
            </a:pPr>
            <a:r>
              <a:rPr lang="ru-RU" b="1">
                <a:solidFill>
                  <a:srgbClr val="FF0000"/>
                </a:solidFill>
              </a:rPr>
              <a:t> </a:t>
            </a:r>
            <a:r>
              <a:rPr lang="ru-RU" b="1" err="1">
                <a:solidFill>
                  <a:srgbClr val="FF0000"/>
                </a:solidFill>
              </a:rPr>
              <a:t>Національного</a:t>
            </a:r>
            <a:r>
              <a:rPr lang="ru-RU" b="1">
                <a:solidFill>
                  <a:srgbClr val="FF0000"/>
                </a:solidFill>
              </a:rPr>
              <a:t> Конвенту (</a:t>
            </a:r>
            <a:r>
              <a:rPr lang="ru-RU" b="1" err="1">
                <a:solidFill>
                  <a:srgbClr val="FF0000"/>
                </a:solidFill>
              </a:rPr>
              <a:t>зборів</a:t>
            </a:r>
            <a:r>
              <a:rPr lang="ru-RU" b="1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ru-RU" b="1"/>
              <a:t>«</a:t>
            </a:r>
            <a:r>
              <a:rPr lang="ru-RU" b="1" err="1"/>
              <a:t>Революційна</a:t>
            </a:r>
            <a:r>
              <a:rPr lang="ru-RU" b="1"/>
              <a:t> </a:t>
            </a:r>
            <a:r>
              <a:rPr lang="ru-RU" b="1" err="1"/>
              <a:t>самооборона»,як</a:t>
            </a:r>
            <a:r>
              <a:rPr lang="ru-RU" b="1"/>
              <a:t> </a:t>
            </a:r>
            <a:r>
              <a:rPr lang="ru-RU" b="1" err="1"/>
              <a:t>називали</a:t>
            </a:r>
            <a:r>
              <a:rPr lang="ru-RU" b="1"/>
              <a:t> </a:t>
            </a:r>
            <a:r>
              <a:rPr lang="ru-RU" b="1" err="1"/>
              <a:t>дії</a:t>
            </a:r>
            <a:r>
              <a:rPr lang="ru-RU" b="1"/>
              <a:t> </a:t>
            </a:r>
            <a:r>
              <a:rPr lang="ru-RU" b="1" err="1"/>
              <a:t>під</a:t>
            </a:r>
            <a:r>
              <a:rPr lang="ru-RU" b="1"/>
              <a:t> час </a:t>
            </a:r>
          </a:p>
          <a:p>
            <a:pPr marL="0" indent="0">
              <a:buNone/>
            </a:pPr>
            <a:r>
              <a:rPr lang="ru-RU" b="1" err="1"/>
              <a:t>обшуків</a:t>
            </a:r>
            <a:r>
              <a:rPr lang="ru-RU" b="1"/>
              <a:t> </a:t>
            </a:r>
            <a:r>
              <a:rPr lang="ru-RU" b="1" err="1"/>
              <a:t>будинків</a:t>
            </a:r>
            <a:r>
              <a:rPr lang="ru-RU" b="1"/>
              <a:t> «</a:t>
            </a:r>
            <a:r>
              <a:rPr lang="ru-RU" b="1" err="1"/>
              <a:t>підозрілих</a:t>
            </a:r>
            <a:r>
              <a:rPr lang="ru-RU" b="1"/>
              <a:t>»,</a:t>
            </a:r>
            <a:r>
              <a:rPr lang="ru-RU" b="1" err="1"/>
              <a:t>започаткували</a:t>
            </a:r>
            <a:r>
              <a:rPr lang="ru-RU" b="1"/>
              <a:t> –</a:t>
            </a:r>
          </a:p>
          <a:p>
            <a:pPr marL="0" indent="0">
              <a:buNone/>
            </a:pPr>
            <a:r>
              <a:rPr lang="ru-RU" b="1" u="sng" err="1"/>
              <a:t>терор</a:t>
            </a:r>
            <a:r>
              <a:rPr lang="ru-RU" b="1" u="sng"/>
              <a:t> !!! </a:t>
            </a:r>
            <a:endParaRPr lang="uk-UA" b="1" u="sng"/>
          </a:p>
          <a:p>
            <a:pPr marL="0" indent="0">
              <a:buNone/>
            </a:pPr>
            <a:r>
              <a:rPr lang="uk-UA" b="1">
                <a:solidFill>
                  <a:srgbClr val="FF0000"/>
                </a:solidFill>
              </a:rPr>
              <a:t>Ліквідація монархії у Франції !!! </a:t>
            </a:r>
          </a:p>
          <a:p>
            <a:pPr marL="0" indent="0">
              <a:buNone/>
            </a:pPr>
            <a:endParaRPr lang="uk-UA"/>
          </a:p>
          <a:p>
            <a:endParaRPr lang="es-ES" b="1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027003"/>
            <a:ext cx="9648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u="sng"/>
              <a:t>Роялісти</a:t>
            </a:r>
            <a:r>
              <a:rPr lang="uk-UA" sz="2400" b="1"/>
              <a:t> - термін, що виник під час Французької революції </a:t>
            </a:r>
            <a:r>
              <a:rPr lang="es-ES" sz="2400" b="1"/>
              <a:t>XVIII </a:t>
            </a:r>
            <a:r>
              <a:rPr lang="uk-UA" sz="2400" b="1"/>
              <a:t>ст. для визначення прихильників династії Бурбонів</a:t>
            </a:r>
            <a:endParaRPr lang="es-ES" sz="2400" b="1"/>
          </a:p>
        </p:txBody>
      </p:sp>
      <p:pic>
        <p:nvPicPr>
          <p:cNvPr id="6" name="Рисунок 6" descr="Изображение выглядит как внешний, здание, белый, старый&#10;&#10;Автоматически созданное описание">
            <a:extLst>
              <a:ext uri="{FF2B5EF4-FFF2-40B4-BE49-F238E27FC236}">
                <a16:creationId xmlns:a16="http://schemas.microsoft.com/office/drawing/2014/main" id="{CBA53006-79F8-49DA-9BEF-FEDCB7B5D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924" y="2296023"/>
            <a:ext cx="2162601" cy="284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634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3AA4E3-EE39-48D0-A007-5A6BF70B1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13"/>
            <a:ext cx="10515600" cy="1439816"/>
          </a:xfr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b="1">
                <a:ea typeface="+mn-lt"/>
                <a:cs typeface="+mn-lt"/>
              </a:rPr>
              <a:t> Паризька Комуна</a:t>
            </a:r>
            <a:r>
              <a:rPr lang="ru-RU">
                <a:ea typeface="+mn-lt"/>
                <a:cs typeface="+mn-lt"/>
              </a:rPr>
              <a:t> (</a:t>
            </a:r>
            <a:r>
              <a:rPr lang="ru-RU">
                <a:ea typeface="+mn-lt"/>
                <a:cs typeface="+mn-lt"/>
                <a:hlinkClick r:id="rId2"/>
              </a:rPr>
              <a:t>фр.</a:t>
            </a:r>
            <a:r>
              <a:rPr lang="ru-RU">
                <a:ea typeface="+mn-lt"/>
                <a:cs typeface="+mn-lt"/>
              </a:rPr>
              <a:t> </a:t>
            </a:r>
            <a:r>
              <a:rPr lang="fr" i="1">
                <a:ea typeface="+mn-lt"/>
                <a:cs typeface="+mn-lt"/>
              </a:rPr>
              <a:t>Commune de Paris</a:t>
            </a:r>
            <a:r>
              <a:rPr lang="ru-RU">
                <a:ea typeface="+mn-lt"/>
                <a:cs typeface="+mn-lt"/>
              </a:rPr>
              <a:t>) — муніципальне правління міста </a:t>
            </a:r>
            <a:r>
              <a:rPr lang="ru-RU">
                <a:ea typeface="+mn-lt"/>
                <a:cs typeface="+mn-lt"/>
                <a:hlinkClick r:id="rId3"/>
              </a:rPr>
              <a:t>Парижа</a:t>
            </a:r>
            <a:r>
              <a:rPr lang="ru-RU">
                <a:ea typeface="+mn-lt"/>
                <a:cs typeface="+mn-lt"/>
              </a:rPr>
              <a:t>, з </a:t>
            </a:r>
            <a:r>
              <a:rPr lang="ru-RU">
                <a:ea typeface="+mn-lt"/>
                <a:cs typeface="+mn-lt"/>
                <a:hlinkClick r:id="rId4"/>
              </a:rPr>
              <a:t>1789 року</a:t>
            </a:r>
            <a:r>
              <a:rPr lang="ru-RU">
                <a:ea typeface="+mn-lt"/>
                <a:cs typeface="+mn-lt"/>
              </a:rPr>
              <a:t> до 9 термідора (</a:t>
            </a:r>
            <a:r>
              <a:rPr lang="ru-RU">
                <a:ea typeface="+mn-lt"/>
                <a:cs typeface="+mn-lt"/>
                <a:hlinkClick r:id="rId5"/>
              </a:rPr>
              <a:t>27 липня</a:t>
            </a:r>
            <a:r>
              <a:rPr lang="ru-RU">
                <a:ea typeface="+mn-lt"/>
                <a:cs typeface="+mn-lt"/>
              </a:rPr>
              <a:t>) </a:t>
            </a:r>
            <a:r>
              <a:rPr lang="ru-RU">
                <a:ea typeface="+mn-lt"/>
                <a:cs typeface="+mn-lt"/>
                <a:hlinkClick r:id="rId6"/>
              </a:rPr>
              <a:t>1794 року</a:t>
            </a:r>
            <a:r>
              <a:rPr lang="ru-RU">
                <a:ea typeface="+mn-lt"/>
                <a:cs typeface="+mn-lt"/>
              </a:rPr>
              <a:t>.</a:t>
            </a:r>
            <a:endParaRPr lang="ru-RU"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BDB5F-AE36-4B07-9F49-39BC04A33DEB}"/>
              </a:ext>
            </a:extLst>
          </p:cNvPr>
          <p:cNvSpPr txBox="1"/>
          <p:nvPr/>
        </p:nvSpPr>
        <p:spPr>
          <a:xfrm>
            <a:off x="311625" y="1790131"/>
            <a:ext cx="858898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Char char="•"/>
            </a:pPr>
            <a:r>
              <a:rPr lang="en-US" sz="2400" b="1">
                <a:solidFill>
                  <a:srgbClr val="BA0000"/>
                </a:solidFill>
                <a:latin typeface="Arial"/>
                <a:cs typeface="Arial"/>
              </a:rPr>
              <a:t>Революційний трибунал </a:t>
            </a:r>
            <a:r>
              <a:rPr lang="en-US" sz="2400" b="1">
                <a:latin typeface="Arial"/>
                <a:cs typeface="Arial"/>
              </a:rPr>
              <a:t>с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творений в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3" tooltip="Париж"/>
              </a:rPr>
              <a:t>Парижі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7" tooltip="Національний конвент"/>
              </a:rPr>
              <a:t>Національним Конвентом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8" tooltip="10 березня"/>
              </a:rPr>
              <a:t>10 березня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sz="2400" b="1">
                <a:solidFill>
                  <a:srgbClr val="0645AD"/>
                </a:solidFill>
                <a:latin typeface="Arial"/>
                <a:cs typeface="Arial"/>
                <a:hlinkClick r:id="rId9" tooltip="1792"/>
              </a:rPr>
              <a:t>1792</a:t>
            </a:r>
            <a:r>
              <a:rPr lang="en-US" sz="2400" b="1">
                <a:solidFill>
                  <a:srgbClr val="202122"/>
                </a:solidFill>
                <a:latin typeface="Arial"/>
                <a:cs typeface="Arial"/>
              </a:rPr>
              <a:t> р. (офіційна назва Революційний трибунал від 20 жовтня 1793 р.)</a:t>
            </a:r>
          </a:p>
        </p:txBody>
      </p:sp>
      <p:pic>
        <p:nvPicPr>
          <p:cNvPr id="5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CE723C4D-501E-4157-B80E-CE99C53D1B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21087" y="1846307"/>
            <a:ext cx="2743200" cy="40524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2E0FCD-B833-48B6-8F22-7B05CEADA29D}"/>
              </a:ext>
            </a:extLst>
          </p:cNvPr>
          <p:cNvSpPr txBox="1"/>
          <p:nvPr/>
        </p:nvSpPr>
        <p:spPr>
          <a:xfrm>
            <a:off x="8977953" y="5907206"/>
            <a:ext cx="2743200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Google Sans"/>
                <a:hlinkClick r:id="rId11" tooltip="Шометт, Пьер Гаспар — Википед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Шометт, П'єр Гаспар </a:t>
            </a:r>
            <a:endParaRPr lang="en-US" b="1">
              <a:latin typeface="Google Sans"/>
            </a:endParaRPr>
          </a:p>
        </p:txBody>
      </p:sp>
      <p:pic>
        <p:nvPicPr>
          <p:cNvPr id="7" name="Рисунок 7" descr="Изображение выглядит как текст, книга, старый&#10;&#10;Автоматически созданное описание">
            <a:extLst>
              <a:ext uri="{FF2B5EF4-FFF2-40B4-BE49-F238E27FC236}">
                <a16:creationId xmlns:a16="http://schemas.microsoft.com/office/drawing/2014/main" id="{E33FC865-97BF-42BC-99B3-25C96DA85EB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306" y="3356993"/>
            <a:ext cx="2343150" cy="34194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E362B73-788E-4633-8D2C-2EADCB9139C5}"/>
              </a:ext>
            </a:extLst>
          </p:cNvPr>
          <p:cNvSpPr txBox="1"/>
          <p:nvPr/>
        </p:nvSpPr>
        <p:spPr>
          <a:xfrm>
            <a:off x="311624" y="6407624"/>
            <a:ext cx="2333768" cy="369332"/>
          </a:xfrm>
          <a:prstGeom prst="rect">
            <a:avLst/>
          </a:prstGeom>
          <a:solidFill>
            <a:srgbClr val="FFFF00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Google Sans"/>
                <a:hlinkClick r:id="rId13" tooltip="Жак-Рене Ебер — Вікіпедія"/>
              </a:rPr>
              <a:t> </a:t>
            </a:r>
            <a:r>
              <a:rPr lang="en-US" b="1">
                <a:solidFill>
                  <a:srgbClr val="FFFFFF"/>
                </a:solidFill>
                <a:latin typeface="Google Sans"/>
                <a:hlinkClick r:id="rId13" tooltip="Жак-Рене Ебер — Вікіпеді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Жак-Рене Ебер </a:t>
            </a:r>
          </a:p>
        </p:txBody>
      </p:sp>
      <p:pic>
        <p:nvPicPr>
          <p:cNvPr id="9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D620E91-1FF6-4AB7-8F82-3A3BDD5CE2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05980" y="2988186"/>
            <a:ext cx="5187350" cy="32935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244607-66A3-491C-8D34-822559F3CF17}"/>
              </a:ext>
            </a:extLst>
          </p:cNvPr>
          <p:cNvSpPr txBox="1"/>
          <p:nvPr/>
        </p:nvSpPr>
        <p:spPr>
          <a:xfrm>
            <a:off x="3358551" y="6320287"/>
            <a:ext cx="548927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400" b="1">
                <a:cs typeface="Calibri"/>
              </a:rPr>
              <a:t>  Засідання революційного требуналу</a:t>
            </a:r>
          </a:p>
        </p:txBody>
      </p:sp>
    </p:spTree>
    <p:extLst>
      <p:ext uri="{BB962C8B-B14F-4D97-AF65-F5344CB8AC3E}">
        <p14:creationId xmlns:p14="http://schemas.microsoft.com/office/powerpoint/2010/main" val="4218407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F7EF2690-8334-4985-87F5-8E955000E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4143" y="883006"/>
            <a:ext cx="7301406" cy="547457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E99E0F-6448-4990-B936-304EE1C431BC}"/>
              </a:ext>
            </a:extLst>
          </p:cNvPr>
          <p:cNvSpPr txBox="1"/>
          <p:nvPr/>
        </p:nvSpPr>
        <p:spPr>
          <a:xfrm>
            <a:off x="7483366" y="191814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Arial Black"/>
                <a:hlinkClick r:id="rId3" tooltip="Гільйотина : Алфавітний покажчик : Словник іншомовних слів"/>
              </a:rPr>
              <a:t>Гільйотина</a:t>
            </a:r>
            <a:endParaRPr lang="en-US" sz="2800" b="1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6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1855B3-64F9-4EAF-9267-AD1E195A95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15" y="882869"/>
            <a:ext cx="3807700" cy="50002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80DFA4-6409-48A3-94D3-F7F1BB890077}"/>
              </a:ext>
            </a:extLst>
          </p:cNvPr>
          <p:cNvSpPr txBox="1"/>
          <p:nvPr/>
        </p:nvSpPr>
        <p:spPr>
          <a:xfrm>
            <a:off x="625366" y="6038192"/>
            <a:ext cx="292713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1C2833"/>
                </a:solidFill>
                <a:latin typeface="SourceSansPro-Bold"/>
              </a:rPr>
              <a:t>  </a:t>
            </a:r>
            <a:r>
              <a:rPr lang="en-US" sz="2400" b="1">
                <a:solidFill>
                  <a:srgbClr val="1C2833"/>
                </a:solidFill>
                <a:latin typeface="SourceSansPro-Bold"/>
              </a:rPr>
              <a:t>Мосьє Гільйотен</a:t>
            </a:r>
          </a:p>
        </p:txBody>
      </p:sp>
    </p:spTree>
    <p:extLst>
      <p:ext uri="{BB962C8B-B14F-4D97-AF65-F5344CB8AC3E}">
        <p14:creationId xmlns:p14="http://schemas.microsoft.com/office/powerpoint/2010/main" val="4267864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>
            <a:normAutofit fontScale="90000"/>
          </a:bodyPr>
          <a:lstStyle/>
          <a:p>
            <a:r>
              <a:rPr lang="ru-RU" b="1">
                <a:latin typeface="+mn-lt"/>
              </a:rPr>
              <a:t>20 </a:t>
            </a:r>
            <a:r>
              <a:rPr lang="ru-RU" b="1" err="1">
                <a:latin typeface="+mn-lt"/>
              </a:rPr>
              <a:t>вересня</a:t>
            </a:r>
            <a:r>
              <a:rPr lang="ru-RU" b="1">
                <a:latin typeface="+mn-lt"/>
              </a:rPr>
              <a:t> 1792 р. </a:t>
            </a:r>
            <a:r>
              <a:rPr lang="ru-RU" b="1" err="1">
                <a:latin typeface="+mn-lt"/>
              </a:rPr>
              <a:t>біля</a:t>
            </a:r>
            <a:r>
              <a:rPr lang="ru-RU" b="1">
                <a:latin typeface="+mn-lt"/>
              </a:rPr>
              <a:t> селища </a:t>
            </a:r>
            <a:r>
              <a:rPr lang="ru-RU" b="1" err="1">
                <a:latin typeface="+mn-lt"/>
              </a:rPr>
              <a:t>Вальмі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французи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здобули</a:t>
            </a:r>
            <a:r>
              <a:rPr lang="ru-RU" b="1">
                <a:latin typeface="+mn-lt"/>
              </a:rPr>
              <a:t> першу перемогу над </a:t>
            </a:r>
            <a:r>
              <a:rPr lang="ru-RU" b="1" err="1">
                <a:latin typeface="+mn-lt"/>
              </a:rPr>
              <a:t>прусською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армією</a:t>
            </a:r>
            <a:r>
              <a:rPr lang="ru-RU" b="1">
                <a:latin typeface="+mn-lt"/>
              </a:rPr>
              <a:t> і </a:t>
            </a:r>
            <a:r>
              <a:rPr lang="ru-RU" b="1" err="1">
                <a:latin typeface="+mn-lt"/>
              </a:rPr>
              <a:t>змусили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її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відступити</a:t>
            </a:r>
            <a:r>
              <a:rPr lang="ru-RU" b="1">
                <a:latin typeface="+mn-lt"/>
              </a:rPr>
              <a:t>. </a:t>
            </a:r>
            <a:endParaRPr lang="es-ES" b="1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6193" y="1825625"/>
            <a:ext cx="8781393" cy="497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72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1793" y="141890"/>
            <a:ext cx="12192000" cy="1359612"/>
          </a:xfrm>
        </p:spPr>
        <p:txBody>
          <a:bodyPr/>
          <a:lstStyle/>
          <a:p>
            <a:r>
              <a:rPr lang="ru-RU" b="1">
                <a:latin typeface="+mn-lt"/>
              </a:rPr>
              <a:t>21 </a:t>
            </a:r>
            <a:r>
              <a:rPr lang="ru-RU" b="1" err="1">
                <a:latin typeface="+mn-lt"/>
              </a:rPr>
              <a:t>вересня</a:t>
            </a:r>
            <a:r>
              <a:rPr lang="ru-RU" b="1">
                <a:latin typeface="+mn-lt"/>
              </a:rPr>
              <a:t> 1792 р. </a:t>
            </a:r>
            <a:r>
              <a:rPr lang="ru-RU" b="1" err="1">
                <a:latin typeface="+mn-lt"/>
              </a:rPr>
              <a:t>Національний</a:t>
            </a:r>
            <a:r>
              <a:rPr lang="ru-RU" b="1">
                <a:latin typeface="+mn-lt"/>
              </a:rPr>
              <a:t> конвент проголосив </a:t>
            </a:r>
            <a:r>
              <a:rPr lang="ru-RU" b="1" err="1">
                <a:latin typeface="+mn-lt"/>
              </a:rPr>
              <a:t>Францію</a:t>
            </a:r>
            <a:r>
              <a:rPr lang="ru-RU" b="1">
                <a:latin typeface="+mn-lt"/>
              </a:rPr>
              <a:t> </a:t>
            </a:r>
            <a:r>
              <a:rPr lang="ru-RU" b="1" err="1">
                <a:latin typeface="+mn-lt"/>
              </a:rPr>
              <a:t>республікою</a:t>
            </a:r>
            <a:endParaRPr lang="es-ES" b="1">
              <a:latin typeface="+mn-lt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744" y="1954191"/>
            <a:ext cx="11628511" cy="349884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1793" y="5700171"/>
            <a:ext cx="116402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/>
              <a:t> </a:t>
            </a:r>
            <a:r>
              <a:rPr lang="ru-RU" sz="2800" b="1"/>
              <a:t>Жорж Жак Дантон і </a:t>
            </a:r>
            <a:r>
              <a:rPr lang="ru-RU" sz="2800" b="1" err="1"/>
              <a:t>Максиміліан</a:t>
            </a:r>
            <a:r>
              <a:rPr lang="ru-RU" sz="2800" b="1"/>
              <a:t> </a:t>
            </a:r>
            <a:r>
              <a:rPr lang="ru-RU" sz="2800" b="1" err="1"/>
              <a:t>Робесп'єр</a:t>
            </a:r>
            <a:r>
              <a:rPr lang="ru-RU" sz="2800" b="1"/>
              <a:t> (</a:t>
            </a:r>
            <a:r>
              <a:rPr lang="ru-RU" sz="2800" b="1" err="1"/>
              <a:t>непідкупний</a:t>
            </a:r>
            <a:r>
              <a:rPr lang="ru-RU" sz="2800" b="1"/>
              <a:t> ) – </a:t>
            </a:r>
            <a:r>
              <a:rPr lang="ru-RU" sz="2800" b="1" err="1"/>
              <a:t>очолювали</a:t>
            </a:r>
            <a:r>
              <a:rPr lang="ru-RU" sz="2800" b="1"/>
              <a:t>  </a:t>
            </a:r>
            <a:r>
              <a:rPr lang="ru-RU" sz="2800" b="1" err="1"/>
              <a:t>монтаньярів</a:t>
            </a:r>
            <a:endParaRPr lang="es-ES" sz="2800" b="1"/>
          </a:p>
        </p:txBody>
      </p:sp>
    </p:spTree>
    <p:extLst>
      <p:ext uri="{BB962C8B-B14F-4D97-AF65-F5344CB8AC3E}">
        <p14:creationId xmlns:p14="http://schemas.microsoft.com/office/powerpoint/2010/main" val="6186418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648" y="65354"/>
            <a:ext cx="10515600" cy="732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148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632841"/>
          </a:xfrm>
        </p:spPr>
        <p:txBody>
          <a:bodyPr>
            <a:normAutofit/>
          </a:bodyPr>
          <a:lstStyle/>
          <a:p>
            <a:r>
              <a:rPr lang="uk-UA" b="1">
                <a:latin typeface="Arial Black"/>
              </a:rPr>
              <a:t>21 січня 1793 р.</a:t>
            </a:r>
            <a:r>
              <a:rPr lang="uk-UA" b="1"/>
              <a:t> </a:t>
            </a:r>
            <a:r>
              <a:rPr lang="uk-UA" b="1" u="sng"/>
              <a:t>Людовіка Х</a:t>
            </a:r>
            <a:r>
              <a:rPr lang="es-ES" b="1" u="sng"/>
              <a:t>V</a:t>
            </a:r>
            <a:r>
              <a:rPr lang="uk-UA" b="1" u="sng"/>
              <a:t>І стратили</a:t>
            </a:r>
            <a:r>
              <a:rPr lang="uk-UA" b="1"/>
              <a:t>. Це викликало обурення європейських монархів. Навесні 1793 р. війська </a:t>
            </a:r>
            <a:r>
              <a:rPr lang="uk-UA" b="1" err="1"/>
              <a:t>антифранцузької</a:t>
            </a:r>
            <a:r>
              <a:rPr lang="uk-UA" b="1"/>
              <a:t> коаліції перейшли в наступ і французи почали відступати</a:t>
            </a:r>
            <a:r>
              <a:rPr lang="uk-UA"/>
              <a:t>.</a:t>
            </a:r>
            <a:endParaRPr lang="es-ES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29013" y="2743415"/>
            <a:ext cx="6333974" cy="35470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3484" y="6290440"/>
            <a:ext cx="83602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/>
              <a:t>В жовтні стратили Марію Антуанетту</a:t>
            </a:r>
            <a:endParaRPr lang="es-ES" sz="2800" b="1"/>
          </a:p>
        </p:txBody>
      </p:sp>
    </p:spTree>
    <p:extLst>
      <p:ext uri="{BB962C8B-B14F-4D97-AF65-F5344CB8AC3E}">
        <p14:creationId xmlns:p14="http://schemas.microsoft.com/office/powerpoint/2010/main" val="29964370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482" y="1284834"/>
            <a:ext cx="12192000" cy="2695903"/>
          </a:xfrm>
        </p:spPr>
        <p:txBody>
          <a:bodyPr>
            <a:normAutofit fontScale="90000"/>
          </a:bodyPr>
          <a:lstStyle/>
          <a:p>
            <a:r>
              <a:rPr lang="ru-RU"/>
              <a:t> </a:t>
            </a:r>
            <a:r>
              <a:rPr lang="ru-RU" b="1"/>
              <a:t>31 </a:t>
            </a:r>
            <a:r>
              <a:rPr lang="ru-RU" b="1" err="1"/>
              <a:t>травня</a:t>
            </a:r>
            <a:r>
              <a:rPr lang="ru-RU" b="1"/>
              <a:t> – 2 </a:t>
            </a:r>
            <a:r>
              <a:rPr lang="ru-RU" b="1" err="1"/>
              <a:t>червня</a:t>
            </a:r>
            <a:r>
              <a:rPr lang="ru-RU" b="1"/>
              <a:t> 1793 р. в </a:t>
            </a:r>
            <a:r>
              <a:rPr lang="ru-RU" b="1" err="1"/>
              <a:t>Парижі</a:t>
            </a:r>
            <a:r>
              <a:rPr lang="ru-RU" b="1"/>
              <a:t> </a:t>
            </a:r>
            <a:r>
              <a:rPr lang="ru-RU" b="1" err="1"/>
              <a:t>відбулося</a:t>
            </a:r>
            <a:r>
              <a:rPr lang="ru-RU" b="1"/>
              <a:t> </a:t>
            </a:r>
            <a:r>
              <a:rPr lang="ru-RU" b="1" err="1"/>
              <a:t>повстання</a:t>
            </a:r>
            <a:r>
              <a:rPr lang="ru-RU" b="1"/>
              <a:t>, </a:t>
            </a:r>
            <a:r>
              <a:rPr lang="ru-RU" b="1" err="1"/>
              <a:t>унаслідок</a:t>
            </a:r>
            <a:r>
              <a:rPr lang="ru-RU" b="1"/>
              <a:t> </a:t>
            </a:r>
            <a:r>
              <a:rPr lang="ru-RU" b="1" err="1"/>
              <a:t>якого</a:t>
            </a:r>
            <a:r>
              <a:rPr lang="ru-RU" b="1"/>
              <a:t> </a:t>
            </a:r>
            <a:r>
              <a:rPr lang="ru-RU" b="1" err="1"/>
              <a:t>монтаньяри-якобінці</a:t>
            </a:r>
            <a:r>
              <a:rPr lang="ru-RU" b="1"/>
              <a:t> </a:t>
            </a:r>
            <a:r>
              <a:rPr lang="ru-RU" b="1" err="1"/>
              <a:t>здійснили</a:t>
            </a:r>
            <a:r>
              <a:rPr lang="ru-RU" b="1"/>
              <a:t> </a:t>
            </a:r>
            <a:r>
              <a:rPr lang="ru-RU" b="1" err="1"/>
              <a:t>державний</a:t>
            </a:r>
            <a:r>
              <a:rPr lang="ru-RU" b="1"/>
              <a:t> переворот, </a:t>
            </a:r>
            <a:r>
              <a:rPr lang="ru-RU" b="1" err="1"/>
              <a:t>захопили</a:t>
            </a:r>
            <a:r>
              <a:rPr lang="ru-RU" b="1"/>
              <a:t> </a:t>
            </a:r>
            <a:r>
              <a:rPr lang="ru-RU" b="1" err="1"/>
              <a:t>владу</a:t>
            </a:r>
            <a:r>
              <a:rPr lang="ru-RU" b="1"/>
              <a:t> та </a:t>
            </a:r>
            <a:r>
              <a:rPr lang="ru-RU" b="1" err="1"/>
              <a:t>вигнали</a:t>
            </a:r>
            <a:r>
              <a:rPr lang="ru-RU" b="1"/>
              <a:t> з Конвенту </a:t>
            </a:r>
            <a:r>
              <a:rPr lang="ru-RU" b="1" err="1"/>
              <a:t>жирондистів</a:t>
            </a:r>
            <a:r>
              <a:rPr lang="ru-RU" b="1"/>
              <a:t>. У </a:t>
            </a:r>
            <a:r>
              <a:rPr lang="ru-RU" b="1" err="1"/>
              <a:t>країні</a:t>
            </a:r>
            <a:r>
              <a:rPr lang="ru-RU" b="1"/>
              <a:t> </a:t>
            </a:r>
            <a:r>
              <a:rPr lang="ru-RU" b="1" err="1"/>
              <a:t>була</a:t>
            </a:r>
            <a:r>
              <a:rPr lang="ru-RU" b="1"/>
              <a:t> </a:t>
            </a:r>
            <a:r>
              <a:rPr lang="ru-RU" b="1" err="1"/>
              <a:t>встановлена</a:t>
            </a:r>
            <a:r>
              <a:rPr lang="ru-RU" b="1"/>
              <a:t> </a:t>
            </a:r>
            <a:r>
              <a:rPr lang="ru-RU" sz="6000" b="1" u="sng" err="1"/>
              <a:t>якобінська</a:t>
            </a:r>
            <a:r>
              <a:rPr lang="ru-RU" sz="6000" b="1" u="sng"/>
              <a:t> диктатура</a:t>
            </a:r>
            <a:r>
              <a:rPr lang="ru-RU" sz="5300" b="1" u="sng"/>
              <a:t>.</a:t>
            </a:r>
            <a:br>
              <a:rPr lang="ru-RU" sz="5300" b="1" u="sng"/>
            </a:br>
            <a:br>
              <a:rPr lang="ru-RU" sz="5300" b="1" u="sng"/>
            </a:br>
            <a:br>
              <a:rPr lang="ru-RU" sz="5300" b="1" u="sng"/>
            </a:br>
            <a:r>
              <a:rPr lang="ru-RU" sz="5300" b="1" u="sng"/>
              <a:t> </a:t>
            </a:r>
            <a:endParaRPr lang="es-ES" sz="5300" b="1" u="sng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84434" y="3783725"/>
            <a:ext cx="10515600" cy="1147317"/>
          </a:xfrm>
        </p:spPr>
        <p:txBody>
          <a:bodyPr>
            <a:normAutofit fontScale="25000" lnSpcReduction="20000"/>
          </a:bodyPr>
          <a:lstStyle/>
          <a:p>
            <a:endParaRPr lang="uk-UA" sz="3600" b="1"/>
          </a:p>
          <a:p>
            <a:endParaRPr lang="uk-UA"/>
          </a:p>
          <a:p>
            <a:endParaRPr lang="uk-UA" b="1"/>
          </a:p>
          <a:p>
            <a:endParaRPr lang="uk-UA" b="1"/>
          </a:p>
          <a:p>
            <a:r>
              <a:rPr lang="uk-UA" sz="12800" b="1"/>
              <a:t>ІІІ період революції 2 червня 1793р.-27 липня 1794р.</a:t>
            </a:r>
          </a:p>
          <a:p>
            <a:endParaRPr lang="uk-UA" sz="9800" b="1"/>
          </a:p>
          <a:p>
            <a:r>
              <a:rPr lang="uk-UA" sz="16000" b="1"/>
              <a:t>Терор як засіб наведення порядку і збереження надбань революції</a:t>
            </a:r>
            <a:endParaRPr lang="es-ES" sz="16000" b="1"/>
          </a:p>
        </p:txBody>
      </p:sp>
      <p:sp>
        <p:nvSpPr>
          <p:cNvPr id="4" name="Стрелка вниз 3"/>
          <p:cNvSpPr/>
          <p:nvPr/>
        </p:nvSpPr>
        <p:spPr>
          <a:xfrm>
            <a:off x="4934606" y="3263463"/>
            <a:ext cx="1907628" cy="10405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1456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627" y="220608"/>
            <a:ext cx="12197256" cy="1312426"/>
          </a:xfrm>
        </p:spPr>
        <p:txBody>
          <a:bodyPr>
            <a:noAutofit/>
          </a:bodyPr>
          <a:lstStyle/>
          <a:p>
            <a:r>
              <a:rPr lang="ru-RU" sz="2800" b="1"/>
              <a:t>24 </a:t>
            </a:r>
            <a:r>
              <a:rPr lang="ru-RU" sz="2800" b="1" err="1"/>
              <a:t>червня</a:t>
            </a:r>
            <a:r>
              <a:rPr lang="ru-RU" sz="2800" b="1"/>
              <a:t> 1793 р. Конвент </a:t>
            </a:r>
            <a:r>
              <a:rPr lang="ru-RU" sz="2800" b="1" err="1"/>
              <a:t>прийняв</a:t>
            </a:r>
            <a:r>
              <a:rPr lang="ru-RU" sz="2800" b="1"/>
              <a:t> </a:t>
            </a:r>
            <a:r>
              <a:rPr lang="ru-RU" sz="2800" b="1" err="1"/>
              <a:t>нову</a:t>
            </a:r>
            <a:r>
              <a:rPr lang="ru-RU" sz="2800" b="1"/>
              <a:t> </a:t>
            </a:r>
            <a:r>
              <a:rPr lang="ru-RU" sz="2800" b="1" err="1"/>
              <a:t>Конституцію</a:t>
            </a:r>
            <a:r>
              <a:rPr lang="ru-RU" sz="2800" b="1"/>
              <a:t>, яка </a:t>
            </a:r>
            <a:r>
              <a:rPr lang="ru-RU" sz="2800" b="1" err="1"/>
              <a:t>гарантувала</a:t>
            </a:r>
            <a:r>
              <a:rPr lang="ru-RU" sz="2800" b="1"/>
              <a:t> </a:t>
            </a:r>
            <a:r>
              <a:rPr lang="ru-RU" sz="2800" b="1" err="1"/>
              <a:t>громадянам</a:t>
            </a:r>
            <a:r>
              <a:rPr lang="ru-RU" sz="2800" b="1"/>
              <a:t> </a:t>
            </a:r>
            <a:r>
              <a:rPr lang="ru-RU" sz="2800" b="1" err="1"/>
              <a:t>набагато</a:t>
            </a:r>
            <a:r>
              <a:rPr lang="ru-RU" sz="2800" b="1"/>
              <a:t> </a:t>
            </a:r>
            <a:r>
              <a:rPr lang="ru-RU" sz="2800" b="1" err="1"/>
              <a:t>ширші</a:t>
            </a:r>
            <a:r>
              <a:rPr lang="ru-RU" sz="2800" b="1"/>
              <a:t> права, </a:t>
            </a:r>
            <a:r>
              <a:rPr lang="ru-RU" sz="2800" b="1" err="1"/>
              <a:t>закріплювала</a:t>
            </a:r>
            <a:r>
              <a:rPr lang="ru-RU" sz="2800" b="1"/>
              <a:t> </a:t>
            </a:r>
            <a:r>
              <a:rPr lang="ru-RU" sz="2800" b="1" err="1"/>
              <a:t>республіканську</a:t>
            </a:r>
            <a:r>
              <a:rPr lang="ru-RU" sz="2800" b="1"/>
              <a:t> форму </a:t>
            </a:r>
            <a:r>
              <a:rPr lang="ru-RU" sz="2800" b="1" err="1"/>
              <a:t>правління</a:t>
            </a:r>
            <a:r>
              <a:rPr lang="ru-RU" sz="2800" b="1"/>
              <a:t> та </a:t>
            </a:r>
            <a:r>
              <a:rPr lang="ru-RU" sz="2800" b="1" err="1"/>
              <a:t>запроваджувала</a:t>
            </a:r>
            <a:r>
              <a:rPr lang="ru-RU" sz="2800" b="1"/>
              <a:t> </a:t>
            </a:r>
            <a:r>
              <a:rPr lang="ru-RU" sz="2800" b="1" err="1"/>
              <a:t>загальне</a:t>
            </a:r>
            <a:r>
              <a:rPr lang="ru-RU" sz="2800" b="1"/>
              <a:t> </a:t>
            </a:r>
            <a:r>
              <a:rPr lang="ru-RU" sz="2800" b="1" err="1"/>
              <a:t>виборче</a:t>
            </a:r>
            <a:r>
              <a:rPr lang="ru-RU" sz="2800" b="1"/>
              <a:t> право, але в </a:t>
            </a:r>
            <a:r>
              <a:rPr lang="ru-RU" sz="2800" b="1" err="1"/>
              <a:t>умовах</a:t>
            </a:r>
            <a:r>
              <a:rPr lang="ru-RU" sz="2800" b="1"/>
              <a:t> </a:t>
            </a:r>
            <a:r>
              <a:rPr lang="ru-RU" sz="2800" b="1" err="1"/>
              <a:t>війни</a:t>
            </a:r>
            <a:r>
              <a:rPr lang="ru-RU" sz="2800" b="1"/>
              <a:t> вона не </a:t>
            </a:r>
            <a:r>
              <a:rPr lang="ru-RU" sz="2800" b="1" err="1"/>
              <a:t>набула</a:t>
            </a:r>
            <a:r>
              <a:rPr lang="ru-RU" sz="2800" b="1"/>
              <a:t> </a:t>
            </a:r>
            <a:r>
              <a:rPr lang="ru-RU" sz="2800" b="1" err="1"/>
              <a:t>чинності</a:t>
            </a:r>
            <a:r>
              <a:rPr lang="ru-RU" sz="3200" b="1"/>
              <a:t>.</a:t>
            </a:r>
            <a:endParaRPr lang="es-ES" sz="3200" b="1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890" y="1705232"/>
            <a:ext cx="12050110" cy="5152768"/>
          </a:xfrm>
        </p:spPr>
        <p:txBody>
          <a:bodyPr>
            <a:normAutofit fontScale="92500" lnSpcReduction="10000"/>
          </a:bodyPr>
          <a:lstStyle/>
          <a:p>
            <a:r>
              <a:rPr lang="ru-RU"/>
              <a:t>Функції уряду </a:t>
            </a:r>
            <a:r>
              <a:rPr lang="ru-RU" err="1"/>
              <a:t>стає</a:t>
            </a:r>
            <a:r>
              <a:rPr lang="ru-RU"/>
              <a:t> </a:t>
            </a:r>
            <a:r>
              <a:rPr lang="ru-RU" err="1"/>
              <a:t>виконувати</a:t>
            </a:r>
            <a:r>
              <a:rPr lang="ru-RU"/>
              <a:t> </a:t>
            </a:r>
            <a:r>
              <a:rPr lang="ru-RU" b="1" err="1"/>
              <a:t>Комітет</a:t>
            </a:r>
            <a:r>
              <a:rPr lang="ru-RU" b="1"/>
              <a:t> </a:t>
            </a:r>
            <a:r>
              <a:rPr lang="ru-RU" b="1" err="1"/>
              <a:t>громадського</a:t>
            </a:r>
            <a:r>
              <a:rPr lang="ru-RU" b="1"/>
              <a:t> </a:t>
            </a:r>
            <a:r>
              <a:rPr lang="ru-RU" b="1" err="1"/>
              <a:t>порятунку</a:t>
            </a:r>
            <a:r>
              <a:rPr lang="ru-RU"/>
              <a:t>, </a:t>
            </a:r>
            <a:r>
              <a:rPr lang="ru-RU" err="1"/>
              <a:t>який</a:t>
            </a:r>
            <a:r>
              <a:rPr lang="ru-RU"/>
              <a:t> з </a:t>
            </a:r>
            <a:r>
              <a:rPr lang="ru-RU" err="1"/>
              <a:t>липня</a:t>
            </a:r>
            <a:r>
              <a:rPr lang="ru-RU"/>
              <a:t> 1793 р. </a:t>
            </a:r>
            <a:r>
              <a:rPr lang="ru-RU" err="1"/>
              <a:t>очолив</a:t>
            </a:r>
            <a:r>
              <a:rPr lang="ru-RU"/>
              <a:t> </a:t>
            </a:r>
            <a:r>
              <a:rPr lang="ru-RU" b="1"/>
              <a:t>М. </a:t>
            </a:r>
            <a:r>
              <a:rPr lang="ru-RU" b="1" err="1"/>
              <a:t>Робесп'єр</a:t>
            </a:r>
            <a:r>
              <a:rPr lang="ru-RU" b="1"/>
              <a:t>. </a:t>
            </a:r>
          </a:p>
          <a:p>
            <a:r>
              <a:rPr lang="ru-RU"/>
              <a:t>У </a:t>
            </a:r>
            <a:r>
              <a:rPr lang="ru-RU" err="1"/>
              <a:t>вересні</a:t>
            </a:r>
            <a:r>
              <a:rPr lang="ru-RU"/>
              <a:t> 1793 р. </a:t>
            </a:r>
            <a:r>
              <a:rPr lang="ru-RU" err="1"/>
              <a:t>було</a:t>
            </a:r>
            <a:r>
              <a:rPr lang="ru-RU"/>
              <a:t> </a:t>
            </a:r>
            <a:r>
              <a:rPr lang="ru-RU" err="1"/>
              <a:t>прийнято</a:t>
            </a:r>
            <a:r>
              <a:rPr lang="ru-RU"/>
              <a:t> декрет </a:t>
            </a:r>
            <a:r>
              <a:rPr lang="ru-RU" b="1"/>
              <a:t>про «</a:t>
            </a:r>
            <a:r>
              <a:rPr lang="ru-RU" b="1" err="1"/>
              <a:t>підозрілих</a:t>
            </a:r>
            <a:r>
              <a:rPr lang="ru-RU" b="1"/>
              <a:t>», </a:t>
            </a:r>
            <a:r>
              <a:rPr lang="ru-RU" err="1"/>
              <a:t>який</a:t>
            </a:r>
            <a:r>
              <a:rPr lang="ru-RU"/>
              <a:t> став сигналом до </a:t>
            </a:r>
            <a:r>
              <a:rPr lang="ru-RU" err="1"/>
              <a:t>масового</a:t>
            </a:r>
            <a:r>
              <a:rPr lang="ru-RU"/>
              <a:t> </a:t>
            </a:r>
            <a:r>
              <a:rPr lang="ru-RU" err="1"/>
              <a:t>терору</a:t>
            </a:r>
            <a:r>
              <a:rPr lang="ru-RU"/>
              <a:t>. «</a:t>
            </a:r>
            <a:r>
              <a:rPr lang="ru-RU" err="1"/>
              <a:t>Підозрілими</a:t>
            </a:r>
            <a:r>
              <a:rPr lang="ru-RU"/>
              <a:t>» </a:t>
            </a:r>
            <a:r>
              <a:rPr lang="ru-RU" err="1"/>
              <a:t>оголошувалися</a:t>
            </a:r>
            <a:r>
              <a:rPr lang="ru-RU"/>
              <a:t> </a:t>
            </a:r>
            <a:r>
              <a:rPr lang="ru-RU" err="1"/>
              <a:t>усі</a:t>
            </a:r>
            <a:r>
              <a:rPr lang="ru-RU"/>
              <a:t> противники </a:t>
            </a:r>
            <a:r>
              <a:rPr lang="ru-RU" err="1"/>
              <a:t>диктатури</a:t>
            </a:r>
            <a:r>
              <a:rPr lang="ru-RU"/>
              <a:t>. </a:t>
            </a:r>
          </a:p>
          <a:p>
            <a:r>
              <a:rPr lang="ru-RU"/>
              <a:t>29 </a:t>
            </a:r>
            <a:r>
              <a:rPr lang="ru-RU" err="1"/>
              <a:t>вересня</a:t>
            </a:r>
            <a:r>
              <a:rPr lang="ru-RU"/>
              <a:t> 1793 р. Конвент </a:t>
            </a:r>
            <a:r>
              <a:rPr lang="ru-RU" err="1"/>
              <a:t>прийняв</a:t>
            </a:r>
            <a:r>
              <a:rPr lang="ru-RU"/>
              <a:t> декрет про </a:t>
            </a:r>
            <a:r>
              <a:rPr lang="ru-RU" b="1"/>
              <a:t>«</a:t>
            </a:r>
            <a:r>
              <a:rPr lang="ru-RU" b="1" err="1"/>
              <a:t>загальний</a:t>
            </a:r>
            <a:r>
              <a:rPr lang="ru-RU" b="1"/>
              <a:t> максимум», </a:t>
            </a:r>
            <a:r>
              <a:rPr lang="ru-RU" err="1"/>
              <a:t>яким</a:t>
            </a:r>
            <a:r>
              <a:rPr lang="ru-RU"/>
              <a:t> </a:t>
            </a:r>
            <a:r>
              <a:rPr lang="ru-RU" err="1"/>
              <a:t>обмежив</a:t>
            </a:r>
            <a:r>
              <a:rPr lang="ru-RU"/>
              <a:t> </a:t>
            </a:r>
            <a:r>
              <a:rPr lang="ru-RU" err="1"/>
              <a:t>ціни</a:t>
            </a:r>
            <a:r>
              <a:rPr lang="ru-RU"/>
              <a:t> на </a:t>
            </a:r>
            <a:r>
              <a:rPr lang="ru-RU" err="1"/>
              <a:t>продукти</a:t>
            </a:r>
            <a:r>
              <a:rPr lang="ru-RU"/>
              <a:t> </a:t>
            </a:r>
            <a:r>
              <a:rPr lang="ru-RU" err="1"/>
              <a:t>харчування</a:t>
            </a:r>
            <a:r>
              <a:rPr lang="ru-RU"/>
              <a:t> й </a:t>
            </a:r>
            <a:r>
              <a:rPr lang="ru-RU" err="1"/>
              <a:t>одночасно</a:t>
            </a:r>
            <a:r>
              <a:rPr lang="ru-RU"/>
              <a:t> </a:t>
            </a:r>
            <a:r>
              <a:rPr lang="ru-RU" err="1"/>
              <a:t>зумовив</a:t>
            </a:r>
            <a:r>
              <a:rPr lang="ru-RU"/>
              <a:t> </a:t>
            </a:r>
            <a:r>
              <a:rPr lang="ru-RU" err="1"/>
              <a:t>збільшення</a:t>
            </a:r>
            <a:r>
              <a:rPr lang="ru-RU"/>
              <a:t> </a:t>
            </a:r>
            <a:r>
              <a:rPr lang="ru-RU" err="1"/>
              <a:t>заробітної</a:t>
            </a:r>
            <a:r>
              <a:rPr lang="ru-RU"/>
              <a:t> плати </a:t>
            </a:r>
            <a:r>
              <a:rPr lang="ru-RU" err="1"/>
              <a:t>робітникам</a:t>
            </a:r>
            <a:r>
              <a:rPr lang="ru-RU"/>
              <a:t>.(</a:t>
            </a:r>
            <a:r>
              <a:rPr lang="ru-RU" u="sng" err="1"/>
              <a:t>спричинило</a:t>
            </a:r>
            <a:r>
              <a:rPr lang="ru-RU" u="sng"/>
              <a:t> </a:t>
            </a:r>
            <a:r>
              <a:rPr lang="ru-RU" u="sng" err="1"/>
              <a:t>дифіцит</a:t>
            </a:r>
            <a:r>
              <a:rPr lang="ru-RU"/>
              <a:t>)</a:t>
            </a:r>
          </a:p>
          <a:p>
            <a:r>
              <a:rPr lang="ru-RU"/>
              <a:t> </a:t>
            </a:r>
            <a:r>
              <a:rPr lang="ru-RU" err="1"/>
              <a:t>скасування</a:t>
            </a:r>
            <a:r>
              <a:rPr lang="ru-RU"/>
              <a:t> </a:t>
            </a:r>
            <a:r>
              <a:rPr lang="ru-RU" err="1"/>
              <a:t>феодальних</a:t>
            </a:r>
            <a:r>
              <a:rPr lang="ru-RU"/>
              <a:t> повинностей</a:t>
            </a:r>
          </a:p>
          <a:p>
            <a:r>
              <a:rPr lang="ru-RU" err="1"/>
              <a:t>дозвіл</a:t>
            </a:r>
            <a:r>
              <a:rPr lang="ru-RU"/>
              <a:t> продажу земель </a:t>
            </a:r>
            <a:r>
              <a:rPr lang="ru-RU" err="1"/>
              <a:t>емігрантів</a:t>
            </a:r>
            <a:endParaRPr lang="ru-RU"/>
          </a:p>
          <a:p>
            <a:r>
              <a:rPr lang="ru-RU"/>
              <a:t>У </a:t>
            </a:r>
            <a:r>
              <a:rPr lang="ru-RU" err="1"/>
              <a:t>військовій</a:t>
            </a:r>
            <a:r>
              <a:rPr lang="ru-RU"/>
              <a:t> </a:t>
            </a:r>
            <a:r>
              <a:rPr lang="ru-RU" err="1"/>
              <a:t>сфері</a:t>
            </a:r>
            <a:r>
              <a:rPr lang="ru-RU"/>
              <a:t> </a:t>
            </a:r>
            <a:r>
              <a:rPr lang="ru-RU" err="1"/>
              <a:t>запровадили</a:t>
            </a:r>
            <a:r>
              <a:rPr lang="ru-RU"/>
              <a:t> </a:t>
            </a:r>
            <a:r>
              <a:rPr lang="ru-RU" err="1"/>
              <a:t>загальну</a:t>
            </a:r>
            <a:r>
              <a:rPr lang="ru-RU"/>
              <a:t> </a:t>
            </a:r>
            <a:r>
              <a:rPr lang="ru-RU" err="1"/>
              <a:t>військову</a:t>
            </a:r>
            <a:r>
              <a:rPr lang="ru-RU"/>
              <a:t> </a:t>
            </a:r>
            <a:r>
              <a:rPr lang="ru-RU" err="1"/>
              <a:t>повинність</a:t>
            </a:r>
            <a:endParaRPr lang="ru-RU"/>
          </a:p>
          <a:p>
            <a:pPr marL="0" indent="0">
              <a:buNone/>
            </a:pPr>
            <a:r>
              <a:rPr lang="ru-RU"/>
              <a:t>   </a:t>
            </a:r>
            <a:r>
              <a:rPr lang="ru-RU" err="1"/>
              <a:t>Ввжали</a:t>
            </a:r>
            <a:r>
              <a:rPr lang="ru-RU"/>
              <a:t> </a:t>
            </a:r>
            <a:r>
              <a:rPr lang="ru-RU" err="1"/>
              <a:t>проголошення</a:t>
            </a:r>
            <a:r>
              <a:rPr lang="ru-RU"/>
              <a:t> </a:t>
            </a:r>
            <a:r>
              <a:rPr lang="ru-RU" err="1"/>
              <a:t>Республіки</a:t>
            </a:r>
            <a:r>
              <a:rPr lang="ru-RU"/>
              <a:t> початком </a:t>
            </a:r>
            <a:r>
              <a:rPr lang="ru-RU" err="1"/>
              <a:t>нової</a:t>
            </a:r>
            <a:r>
              <a:rPr lang="ru-RU"/>
              <a:t> </a:t>
            </a:r>
            <a:r>
              <a:rPr lang="ru-RU" err="1"/>
              <a:t>ери</a:t>
            </a:r>
            <a:r>
              <a:rPr lang="ru-RU"/>
              <a:t> й </a:t>
            </a:r>
            <a:r>
              <a:rPr lang="ru-RU" err="1"/>
              <a:t>запровадили</a:t>
            </a:r>
            <a:r>
              <a:rPr lang="ru-RU"/>
              <a:t> </a:t>
            </a:r>
            <a:r>
              <a:rPr lang="ru-RU" err="1"/>
              <a:t>нове</a:t>
            </a:r>
            <a:r>
              <a:rPr lang="ru-RU"/>
              <a:t>    </a:t>
            </a:r>
            <a:r>
              <a:rPr lang="ru-RU" err="1"/>
              <a:t>літочислення</a:t>
            </a:r>
            <a:r>
              <a:rPr lang="ru-RU"/>
              <a:t> 1789-1791- І,ІІ,ІІІ роки </a:t>
            </a:r>
            <a:r>
              <a:rPr lang="ru-RU" err="1"/>
              <a:t>свободи,релігійна</a:t>
            </a:r>
            <a:r>
              <a:rPr lang="ru-RU"/>
              <a:t> </a:t>
            </a:r>
            <a:r>
              <a:rPr lang="ru-RU" b="1"/>
              <a:t>реформа</a:t>
            </a:r>
            <a:r>
              <a:rPr lang="ru-RU" b="1" u="sng"/>
              <a:t>(культ Розуму </a:t>
            </a:r>
            <a:r>
              <a:rPr lang="ru-RU" b="1" u="sng" err="1"/>
              <a:t>іВищої</a:t>
            </a:r>
            <a:r>
              <a:rPr lang="ru-RU" b="1" u="sng"/>
              <a:t> </a:t>
            </a:r>
            <a:r>
              <a:rPr lang="ru-RU" b="1" u="sng" err="1"/>
              <a:t>істоти</a:t>
            </a:r>
            <a:r>
              <a:rPr lang="ru-RU" b="1" u="sng"/>
              <a:t>)</a:t>
            </a:r>
            <a:endParaRPr lang="es-ES" b="1" u="sng"/>
          </a:p>
        </p:txBody>
      </p:sp>
    </p:spTree>
    <p:extLst>
      <p:ext uri="{BB962C8B-B14F-4D97-AF65-F5344CB8AC3E}">
        <p14:creationId xmlns:p14="http://schemas.microsoft.com/office/powerpoint/2010/main" val="24919929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1D0C029-6355-4F18-A671-2003058BF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036" y="187894"/>
            <a:ext cx="11561928" cy="26453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200" b="1">
                <a:solidFill>
                  <a:srgbClr val="C00000"/>
                </a:solidFill>
                <a:latin typeface="Arial Black"/>
                <a:ea typeface="+mn-lt"/>
                <a:cs typeface="+mn-lt"/>
              </a:rPr>
              <a:t>Культ Розуму</a:t>
            </a:r>
            <a:r>
              <a:rPr lang="ru-RU" b="1">
                <a:ea typeface="+mn-lt"/>
                <a:cs typeface="+mn-lt"/>
              </a:rPr>
              <a:t> набув широкого поширення в період 1793-94 рр. Після </a:t>
            </a:r>
            <a:r>
              <a:rPr lang="ru-RU" b="1" dirty="0">
                <a:ea typeface="+mn-lt"/>
                <a:cs typeface="+mn-lt"/>
                <a:hlinkClick r:id="rId2"/>
              </a:rPr>
              <a:t>вересневих вбивств</a:t>
            </a:r>
            <a:r>
              <a:rPr lang="ru-RU" b="1">
                <a:ea typeface="+mn-lt"/>
                <a:cs typeface="+mn-lt"/>
              </a:rPr>
              <a:t> і особливо після видання </a:t>
            </a:r>
            <a:r>
              <a:rPr lang="ru-RU" b="1" dirty="0">
                <a:ea typeface="+mn-lt"/>
                <a:cs typeface="+mn-lt"/>
                <a:hlinkClick r:id="rId3"/>
              </a:rPr>
              <a:t>комуною Парижа</a:t>
            </a:r>
            <a:r>
              <a:rPr lang="ru-RU" b="1">
                <a:ea typeface="+mn-lt"/>
                <a:cs typeface="+mn-lt"/>
              </a:rPr>
              <a:t> 24 листопада 1793 року декрету про заборону </a:t>
            </a:r>
            <a:r>
              <a:rPr lang="ru-RU" b="1" dirty="0">
                <a:ea typeface="+mn-lt"/>
                <a:cs typeface="+mn-lt"/>
                <a:hlinkClick r:id="rId4"/>
              </a:rPr>
              <a:t>католицького</a:t>
            </a:r>
            <a:r>
              <a:rPr lang="ru-RU" b="1">
                <a:ea typeface="+mn-lt"/>
                <a:cs typeface="+mn-lt"/>
              </a:rPr>
              <a:t> богослужіння і закриття всіх церков, церкви в </a:t>
            </a:r>
            <a:r>
              <a:rPr lang="ru-RU" b="1" dirty="0">
                <a:ea typeface="+mn-lt"/>
                <a:cs typeface="+mn-lt"/>
                <a:hlinkClick r:id="rId5"/>
              </a:rPr>
              <a:t>Парижі</a:t>
            </a:r>
            <a:r>
              <a:rPr lang="ru-RU" b="1">
                <a:ea typeface="+mn-lt"/>
                <a:cs typeface="+mn-lt"/>
              </a:rPr>
              <a:t> стали перетворювати в храми Розуму. В процесі дехристиянізації 5 жовтня 1793 року </a:t>
            </a:r>
            <a:r>
              <a:rPr lang="ru-RU" b="1" dirty="0">
                <a:ea typeface="+mn-lt"/>
                <a:cs typeface="+mn-lt"/>
                <a:hlinkClick r:id="rId6"/>
              </a:rPr>
              <a:t>григоріанський календар</a:t>
            </a:r>
            <a:r>
              <a:rPr lang="ru-RU" b="1">
                <a:ea typeface="+mn-lt"/>
                <a:cs typeface="+mn-lt"/>
              </a:rPr>
              <a:t> був замінений на </a:t>
            </a:r>
            <a:r>
              <a:rPr lang="ru-RU" b="1" dirty="0">
                <a:ea typeface="+mn-lt"/>
                <a:cs typeface="+mn-lt"/>
                <a:hlinkClick r:id="rId7"/>
              </a:rPr>
              <a:t>французький республіканський календар</a:t>
            </a:r>
            <a:r>
              <a:rPr lang="ru-RU" b="1">
                <a:ea typeface="+mn-lt"/>
                <a:cs typeface="+mn-lt"/>
              </a:rPr>
              <a:t>.</a:t>
            </a:r>
            <a:endParaRPr lang="ru-RU" b="1">
              <a:cs typeface="Calibri" panose="020F0502020204030204"/>
            </a:endParaRPr>
          </a:p>
        </p:txBody>
      </p:sp>
      <p:pic>
        <p:nvPicPr>
          <p:cNvPr id="4" name="Рисунок 4" descr="Изображение выглядит как толпа&#10;&#10;Автоматически созданное описание">
            <a:extLst>
              <a:ext uri="{FF2B5EF4-FFF2-40B4-BE49-F238E27FC236}">
                <a16:creationId xmlns:a16="http://schemas.microsoft.com/office/drawing/2014/main" id="{D65A2B5E-BBDE-4103-AA71-8675E0209F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8538" y="2651332"/>
            <a:ext cx="6907923" cy="41172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786E46-4435-43E7-8970-AEF11CF2D600}"/>
              </a:ext>
            </a:extLst>
          </p:cNvPr>
          <p:cNvSpPr txBox="1"/>
          <p:nvPr/>
        </p:nvSpPr>
        <p:spPr>
          <a:xfrm>
            <a:off x="178676" y="3817883"/>
            <a:ext cx="4582508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>
                <a:latin typeface="Arial Black"/>
                <a:cs typeface="Calibri"/>
              </a:rPr>
              <a:t>Атеїзм</a:t>
            </a:r>
            <a:endParaRPr lang="ru-RU"/>
          </a:p>
          <a:p>
            <a:r>
              <a:rPr lang="ru-RU" sz="2800" b="1">
                <a:latin typeface="Arial Black"/>
                <a:cs typeface="Calibri"/>
              </a:rPr>
              <a:t>  аристократичний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073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старый, черный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07233D4B-89FC-4137-873F-DF21C40F4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0746" y="-547"/>
            <a:ext cx="5928851" cy="6965786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CE3A8D-EF89-440F-B725-48989F0857DF}"/>
              </a:ext>
            </a:extLst>
          </p:cNvPr>
          <p:cNvSpPr txBox="1"/>
          <p:nvPr/>
        </p:nvSpPr>
        <p:spPr>
          <a:xfrm>
            <a:off x="6406055" y="323193"/>
            <a:ext cx="585688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Arial"/>
                <a:cs typeface="Arial"/>
              </a:rPr>
              <a:t>Францу́зький революці́йний календа́р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</a:rPr>
              <a:t>  був запроваджений у 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  <a:hlinkClick r:id="rId3" tooltip="Франці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Франції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</a:rPr>
              <a:t> в 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  <a:hlinkClick r:id="rId4" tooltip="179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1793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</a:rPr>
              <a:t> році з початком революційної ери. Був скасований 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  <a:hlinkClick r:id="rId5" tooltip="Наполеон I Бонапарт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Наполеоном I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</a:rPr>
              <a:t> в 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  <a:hlinkClick r:id="rId6" tooltip="180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1806</a:t>
            </a:r>
            <a:r>
              <a:rPr lang="en-US" sz="2400">
                <a:solidFill>
                  <a:srgbClr val="FF0000"/>
                </a:solidFill>
                <a:latin typeface="Arial"/>
                <a:cs typeface="Arial"/>
              </a:rPr>
              <a:t> році.</a:t>
            </a:r>
            <a:endParaRPr lang="en-US" sz="2400">
              <a:solidFill>
                <a:srgbClr val="FF0000"/>
              </a:solidFill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BCD0CB-BEB7-4682-8823-39C8FFDA8512}"/>
              </a:ext>
            </a:extLst>
          </p:cNvPr>
          <p:cNvSpPr txBox="1"/>
          <p:nvPr/>
        </p:nvSpPr>
        <p:spPr>
          <a:xfrm>
            <a:off x="-241737" y="112986"/>
            <a:ext cx="5791200" cy="67403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7" tooltip="Вандем'єр"/>
              </a:rPr>
              <a:t>Вандем'єр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з 22 вересня по 21 жовтня — місяць збору винограду,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8" tooltip="Брюмер"/>
              </a:rPr>
              <a:t>Брюмер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з 22 жовтня по 20 листопада — місяць туманів,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9" tooltip="Фример"/>
              </a:rPr>
              <a:t>Фример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 з 21 листопада по 20 грудня — місяць приморозків;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0" tooltip="Нівоз"/>
              </a:rPr>
              <a:t>Нівоз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nivôse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21 грудня по 19 січня — місяць снігу,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2" tooltip="Плювіоз"/>
              </a:rPr>
              <a:t>Плювіоз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pluviôse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20 січня по 18 лютого — місяць дощу,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3" tooltip="Вантоз"/>
              </a:rPr>
              <a:t>Вантоз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ventôse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19 лютого по 20 березня — місяць вітру;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4" tooltip="Жерміналь"/>
              </a:rPr>
              <a:t>Жерміналь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germinal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21 березня по 19 квітня — місяць паростків,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5" tooltip="Флореаль"/>
              </a:rPr>
              <a:t>Флореаль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floréal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20 квітня по 19 травня — місяць квітів,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6" tooltip="Преріаль"/>
              </a:rPr>
              <a:t>Преріаль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(</a:t>
            </a: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1" tooltip="Французька мова"/>
              </a:rPr>
              <a:t>фр.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prairial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20 травня по 18 червня — місяць трави;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7" tooltip="Месидор"/>
              </a:rPr>
              <a:t>Месидор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 з 19 червня по 18 липня — місяць збору врожаю,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8" tooltip="Термідор"/>
              </a:rPr>
              <a:t>Термідор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 з 19 липня по 17 серпня — місяць спеки,</a:t>
            </a:r>
          </a:p>
          <a:p>
            <a:pPr lvl="1">
              <a:buChar char="•"/>
            </a:pPr>
            <a:r>
              <a:rPr lang="en-US" b="1">
                <a:solidFill>
                  <a:srgbClr val="0645AD"/>
                </a:solidFill>
                <a:latin typeface="Arial"/>
                <a:cs typeface="Arial"/>
                <a:hlinkClick r:id="rId19" tooltip="Фрюктидор"/>
              </a:rPr>
              <a:t>Фрюктидор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 </a:t>
            </a:r>
            <a:r>
              <a:rPr lang="en-US" b="1" i="1">
                <a:solidFill>
                  <a:srgbClr val="202122"/>
                </a:solidFill>
                <a:latin typeface="Arial"/>
                <a:cs typeface="Arial"/>
              </a:rPr>
              <a:t>or</a:t>
            </a:r>
            <a:r>
              <a:rPr lang="en-US" b="1">
                <a:solidFill>
                  <a:srgbClr val="202122"/>
                </a:solidFill>
                <a:latin typeface="Arial"/>
                <a:cs typeface="Arial"/>
              </a:rPr>
              <a:t>) з 18 серпня по 16 вересня — місяць плодів.</a:t>
            </a:r>
          </a:p>
        </p:txBody>
      </p:sp>
    </p:spTree>
    <p:extLst>
      <p:ext uri="{BB962C8B-B14F-4D97-AF65-F5344CB8AC3E}">
        <p14:creationId xmlns:p14="http://schemas.microsoft.com/office/powerpoint/2010/main" val="1104466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4918851" cy="6340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250" y="1271694"/>
            <a:ext cx="6229350" cy="5000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98819" y="6328974"/>
            <a:ext cx="5016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/>
              <a:t>Жак Луї Давид</a:t>
            </a:r>
            <a:endParaRPr lang="es-ES" sz="2400" b="1"/>
          </a:p>
        </p:txBody>
      </p:sp>
      <p:sp>
        <p:nvSpPr>
          <p:cNvPr id="3" name="TextBox 2"/>
          <p:cNvSpPr txBox="1"/>
          <p:nvPr/>
        </p:nvSpPr>
        <p:spPr>
          <a:xfrm>
            <a:off x="4918852" y="11182"/>
            <a:ext cx="72731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b="1"/>
              <a:t>                 «Друг народу»</a:t>
            </a:r>
          </a:p>
          <a:p>
            <a:r>
              <a:rPr lang="uk-UA" sz="2000" b="1"/>
              <a:t>                      «Сто відрубаних голів спасуть революцію»</a:t>
            </a:r>
            <a:endParaRPr lang="es-ES" sz="2000" b="1"/>
          </a:p>
        </p:txBody>
      </p:sp>
      <p:sp>
        <p:nvSpPr>
          <p:cNvPr id="7" name="TextBox 6"/>
          <p:cNvSpPr txBox="1"/>
          <p:nvPr/>
        </p:nvSpPr>
        <p:spPr>
          <a:xfrm>
            <a:off x="838200" y="6249790"/>
            <a:ext cx="4729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/>
              <a:t>Жан-Поль Марат</a:t>
            </a:r>
            <a:endParaRPr lang="es-ES" sz="3200" b="1"/>
          </a:p>
        </p:txBody>
      </p:sp>
      <p:sp>
        <p:nvSpPr>
          <p:cNvPr id="8" name="Стрелка влево 7"/>
          <p:cNvSpPr/>
          <p:nvPr/>
        </p:nvSpPr>
        <p:spPr>
          <a:xfrm>
            <a:off x="5165124" y="630195"/>
            <a:ext cx="930876" cy="4695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7746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704" y="111209"/>
            <a:ext cx="4026113" cy="49363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3534" y="488236"/>
            <a:ext cx="6096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sz="2400" b="1"/>
              <a:t>Збройне повстання роялістів і католиків проти уряду революційної Франції переважно у західній Франції, в районі </a:t>
            </a:r>
            <a:r>
              <a:rPr lang="uk-UA" sz="3200" b="1"/>
              <a:t>Вандеї</a:t>
            </a:r>
            <a:r>
              <a:rPr lang="uk-UA" sz="2400" b="1"/>
              <a:t> і сусідніх департаментах у 1793–1796 роках.</a:t>
            </a:r>
            <a:endParaRPr lang="es-ES" sz="2400" b="1"/>
          </a:p>
        </p:txBody>
      </p:sp>
      <p:sp>
        <p:nvSpPr>
          <p:cNvPr id="6" name="Прямоугольник 5"/>
          <p:cNvSpPr/>
          <p:nvPr/>
        </p:nvSpPr>
        <p:spPr>
          <a:xfrm>
            <a:off x="4263534" y="2829461"/>
            <a:ext cx="771563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err="1"/>
              <a:t>Наймасовіше</a:t>
            </a:r>
            <a:r>
              <a:rPr lang="ru-RU" sz="2400" b="1"/>
              <a:t> </a:t>
            </a:r>
            <a:r>
              <a:rPr lang="ru-RU" sz="2400" b="1" err="1"/>
              <a:t>повстання</a:t>
            </a:r>
            <a:r>
              <a:rPr lang="ru-RU" sz="2400" b="1"/>
              <a:t> </a:t>
            </a:r>
            <a:r>
              <a:rPr lang="ru-RU" sz="2400" b="1" err="1"/>
              <a:t>спалахнуло</a:t>
            </a:r>
            <a:r>
              <a:rPr lang="ru-RU" sz="2400" b="1"/>
              <a:t> у 1793 </a:t>
            </a:r>
            <a:r>
              <a:rPr lang="ru-RU" sz="2400" b="1" err="1"/>
              <a:t>році</a:t>
            </a:r>
            <a:r>
              <a:rPr lang="ru-RU" sz="2400" b="1"/>
              <a:t>. </a:t>
            </a:r>
            <a:r>
              <a:rPr lang="ru-RU" sz="2400" b="1" err="1"/>
              <a:t>Селянський</a:t>
            </a:r>
            <a:r>
              <a:rPr lang="ru-RU" sz="2400" b="1"/>
              <a:t> </a:t>
            </a:r>
            <a:r>
              <a:rPr lang="ru-RU" sz="2400" b="1" err="1"/>
              <a:t>рух</a:t>
            </a:r>
            <a:r>
              <a:rPr lang="ru-RU" sz="2400" b="1"/>
              <a:t> </a:t>
            </a:r>
            <a:r>
              <a:rPr lang="ru-RU" sz="2400" b="1" err="1"/>
              <a:t>спротиву</a:t>
            </a:r>
            <a:r>
              <a:rPr lang="ru-RU" sz="2400" b="1"/>
              <a:t> з часом набрав форму </a:t>
            </a:r>
            <a:r>
              <a:rPr lang="ru-RU" sz="3200" b="1" err="1"/>
              <a:t>громадянської</a:t>
            </a:r>
            <a:r>
              <a:rPr lang="ru-RU" sz="3200" b="1"/>
              <a:t> </a:t>
            </a:r>
            <a:r>
              <a:rPr lang="ru-RU" sz="3200" b="1" err="1"/>
              <a:t>війни</a:t>
            </a:r>
            <a:r>
              <a:rPr lang="ru-RU" sz="3200" b="1"/>
              <a:t>, </a:t>
            </a:r>
            <a:r>
              <a:rPr lang="ru-RU" sz="2400" b="1" err="1"/>
              <a:t>масового</a:t>
            </a:r>
            <a:r>
              <a:rPr lang="ru-RU" sz="2400" b="1"/>
              <a:t> </a:t>
            </a:r>
            <a:r>
              <a:rPr lang="ru-RU" sz="2400" b="1" err="1"/>
              <a:t>контреволюційного</a:t>
            </a:r>
            <a:r>
              <a:rPr lang="ru-RU" sz="2400" b="1"/>
              <a:t> </a:t>
            </a:r>
            <a:r>
              <a:rPr lang="ru-RU" sz="2400" b="1" err="1"/>
              <a:t>руху</a:t>
            </a:r>
            <a:r>
              <a:rPr lang="ru-RU" sz="2400" b="1"/>
              <a:t> </a:t>
            </a:r>
            <a:r>
              <a:rPr lang="ru-RU" sz="2400" b="1" err="1"/>
              <a:t>проти</a:t>
            </a:r>
            <a:r>
              <a:rPr lang="ru-RU" sz="2400" b="1"/>
              <a:t> </a:t>
            </a:r>
            <a:r>
              <a:rPr lang="ru-RU" sz="2400" b="1" err="1"/>
              <a:t>наслідків</a:t>
            </a:r>
            <a:r>
              <a:rPr lang="ru-RU" sz="2400" b="1"/>
              <a:t> </a:t>
            </a:r>
            <a:r>
              <a:rPr lang="ru-RU" sz="2400" b="1" err="1"/>
              <a:t>Французької</a:t>
            </a:r>
            <a:r>
              <a:rPr lang="ru-RU" sz="2400" b="1"/>
              <a:t> </a:t>
            </a:r>
            <a:r>
              <a:rPr lang="ru-RU" sz="2400" b="1" err="1"/>
              <a:t>революції</a:t>
            </a:r>
            <a:r>
              <a:rPr lang="ru-RU" sz="2400" b="1"/>
              <a:t>. </a:t>
            </a:r>
            <a:endParaRPr lang="es-ES" sz="2400" b="1"/>
          </a:p>
        </p:txBody>
      </p:sp>
      <p:sp>
        <p:nvSpPr>
          <p:cNvPr id="7" name="Прямоугольник 6"/>
          <p:cNvSpPr/>
          <p:nvPr/>
        </p:nvSpPr>
        <p:spPr>
          <a:xfrm>
            <a:off x="289034" y="5015638"/>
            <a:ext cx="1190296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/>
              <a:t>Якобінська диктатура  — період найвищого піднесення Великої французької революції, найбільших глибоких перетворень в країні, але водночас і період масових репресій і розправ зі справжніми і вигаданими ворогами республіки.</a:t>
            </a:r>
            <a:endParaRPr lang="es-ES" sz="2800" b="1"/>
          </a:p>
        </p:txBody>
      </p:sp>
    </p:spTree>
    <p:extLst>
      <p:ext uri="{BB962C8B-B14F-4D97-AF65-F5344CB8AC3E}">
        <p14:creationId xmlns:p14="http://schemas.microsoft.com/office/powerpoint/2010/main" val="3612575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мужчина, стена, костюм&#10;&#10;Автоматически созданное описание">
            <a:extLst>
              <a:ext uri="{FF2B5EF4-FFF2-40B4-BE49-F238E27FC236}">
                <a16:creationId xmlns:a16="http://schemas.microsoft.com/office/drawing/2014/main" id="{68DCAD41-4368-47CE-9E67-8E79BD749E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389" y="235635"/>
            <a:ext cx="4577912" cy="5665732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6441FC-10BE-43DD-841F-8A7CA53252D1}"/>
              </a:ext>
            </a:extLst>
          </p:cNvPr>
          <p:cNvSpPr txBox="1"/>
          <p:nvPr/>
        </p:nvSpPr>
        <p:spPr>
          <a:xfrm>
            <a:off x="231229" y="6143297"/>
            <a:ext cx="4464267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Google Sans"/>
                <a:hlinkClick r:id="rId3" tooltip="Дантон, Жорж Жак — Википед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         Дантон, Жорж Жак</a:t>
            </a:r>
            <a:endParaRPr lang="en-US" sz="2000" b="1" dirty="0">
              <a:latin typeface="Google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9F58B-A680-4AF5-A193-DDF08D5053A0}"/>
              </a:ext>
            </a:extLst>
          </p:cNvPr>
          <p:cNvSpPr txBox="1"/>
          <p:nvPr/>
        </p:nvSpPr>
        <p:spPr>
          <a:xfrm>
            <a:off x="5788572" y="310055"/>
            <a:ext cx="5646683" cy="523220"/>
          </a:xfrm>
          <a:prstGeom prst="rect">
            <a:avLst/>
          </a:prstGeom>
          <a:solidFill>
            <a:srgbClr val="F7B2B2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800" b="1"/>
              <a:t>        Стає лідером поміркованих</a:t>
            </a:r>
            <a:endParaRPr lang="ru-RU" sz="28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A1A98-51BA-441B-8ABF-CE5657744F8B}"/>
              </a:ext>
            </a:extLst>
          </p:cNvPr>
          <p:cNvSpPr txBox="1"/>
          <p:nvPr/>
        </p:nvSpPr>
        <p:spPr>
          <a:xfrm>
            <a:off x="5407573" y="1269125"/>
            <a:ext cx="640868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4000" b="1">
                <a:solidFill>
                  <a:srgbClr val="C00000"/>
                </a:solidFill>
                <a:cs typeface="Calibri"/>
              </a:rPr>
              <a:t>"Нехай загине справедливість і торжествує революція"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9BBDD1-E227-421C-B7C0-10583EA58A5D}"/>
              </a:ext>
            </a:extLst>
          </p:cNvPr>
          <p:cNvSpPr txBox="1"/>
          <p:nvPr/>
        </p:nvSpPr>
        <p:spPr>
          <a:xfrm>
            <a:off x="5537309" y="4013309"/>
            <a:ext cx="6277303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3200" b="1">
                <a:cs typeface="Calibri"/>
              </a:rPr>
              <a:t>"Вітчизну не можна забрати на підошвах своїх черевиків"</a:t>
            </a:r>
          </a:p>
        </p:txBody>
      </p:sp>
    </p:spTree>
    <p:extLst>
      <p:ext uri="{BB962C8B-B14F-4D97-AF65-F5344CB8AC3E}">
        <p14:creationId xmlns:p14="http://schemas.microsoft.com/office/powerpoint/2010/main" val="18094473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текст, человек, носит, одет&#10;&#10;Автоматически созданное описание">
            <a:extLst>
              <a:ext uri="{FF2B5EF4-FFF2-40B4-BE49-F238E27FC236}">
                <a16:creationId xmlns:a16="http://schemas.microsoft.com/office/drawing/2014/main" id="{C185B1C9-78CB-48D6-AFCC-124C81313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64883" y="181933"/>
            <a:ext cx="3944992" cy="501113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34CE4F-63F7-4221-9D60-A2055DA3F651}"/>
              </a:ext>
            </a:extLst>
          </p:cNvPr>
          <p:cNvSpPr txBox="1"/>
          <p:nvPr/>
        </p:nvSpPr>
        <p:spPr>
          <a:xfrm>
            <a:off x="8179677" y="5276193"/>
            <a:ext cx="371540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3C4043"/>
                </a:solidFill>
                <a:latin typeface="Roboto"/>
                <a:ea typeface="Roboto"/>
                <a:hlinkClick r:id="rId3" tooltip="Максиміліан Робесп'єр — Вікіпедія"/>
              </a:rPr>
              <a:t>Максиміліан Робесп'єр</a:t>
            </a:r>
            <a:endParaRPr lang="en-US" sz="2400" b="1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FEF61D-9AC8-4750-A35B-F62A15507BAC}"/>
              </a:ext>
            </a:extLst>
          </p:cNvPr>
          <p:cNvSpPr txBox="1"/>
          <p:nvPr/>
        </p:nvSpPr>
        <p:spPr>
          <a:xfrm>
            <a:off x="296917" y="323193"/>
            <a:ext cx="7288924" cy="19389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63636A"/>
                </a:solidFill>
                <a:latin typeface="roboto"/>
                <a:ea typeface="roboto"/>
              </a:rPr>
              <a:t>У 1794 році терор ставав все масовим, і навіть члени Якобінського клубу перестали розуміти його </a:t>
            </a:r>
            <a:r>
              <a:rPr lang="en-US" sz="2400" b="1">
                <a:solidFill>
                  <a:srgbClr val="63636A"/>
                </a:solidFill>
                <a:latin typeface="roboto"/>
                <a:ea typeface="roboto"/>
              </a:rPr>
              <a:t>необхідність.  Багато хто розумів, що для припинення </a:t>
            </a:r>
            <a:r>
              <a:rPr lang="en-US" sz="2400" b="1" dirty="0">
                <a:solidFill>
                  <a:srgbClr val="63636A"/>
                </a:solidFill>
                <a:latin typeface="roboto"/>
                <a:ea typeface="roboto"/>
              </a:rPr>
              <a:t>режиму необхідно прибрати Робесп'єра</a:t>
            </a:r>
            <a:endParaRPr lang="en-US" sz="2400" b="1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D11C56-CFB8-4DF5-854F-C994471CF3D8}"/>
              </a:ext>
            </a:extLst>
          </p:cNvPr>
          <p:cNvSpPr txBox="1"/>
          <p:nvPr/>
        </p:nvSpPr>
        <p:spPr>
          <a:xfrm>
            <a:off x="5171091" y="2517228"/>
            <a:ext cx="2519854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63636A"/>
                </a:solidFill>
                <a:latin typeface="roboto"/>
                <a:ea typeface="roboto"/>
              </a:rPr>
              <a:t>27 липня 1794 року на засіданні Конвенту почалася бійка, вночі дійшло до перестрілки, під час якої Робесп'єр був поранений в щелепу. Його схопили і відправили в той орган, який він сам же і створив - Комітет Громадського порятунку. </a:t>
            </a:r>
            <a:endParaRPr lang="en-US" b="1"/>
          </a:p>
        </p:txBody>
      </p:sp>
      <p:pic>
        <p:nvPicPr>
          <p:cNvPr id="8" name="Рисунок 8" descr="Изображение выглядит как человек, толпа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D0A89110-76BF-4532-BC3E-AECD8DA05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17" y="2943145"/>
            <a:ext cx="4713889" cy="325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621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13253"/>
          </a:xfrm>
        </p:spPr>
        <p:txBody>
          <a:bodyPr>
            <a:normAutofit/>
          </a:bodyPr>
          <a:lstStyle/>
          <a:p>
            <a:r>
              <a:rPr lang="uk-UA" sz="2800" b="1">
                <a:latin typeface="Arial Black" panose="020B0A04020102020204" pitchFamily="34" charset="0"/>
              </a:rPr>
              <a:t>                      Термідоріанський режим.</a:t>
            </a:r>
            <a:br>
              <a:rPr lang="uk-UA" sz="2800" b="1">
                <a:latin typeface="Arial Black" panose="020B0A04020102020204" pitchFamily="34" charset="0"/>
              </a:rPr>
            </a:br>
            <a:r>
              <a:rPr lang="uk-UA" sz="2800" b="1">
                <a:latin typeface="Arial Black" panose="020B0A04020102020204" pitchFamily="34" charset="0"/>
              </a:rPr>
              <a:t>              </a:t>
            </a:r>
            <a:r>
              <a:rPr lang="ru-RU" sz="2800" b="1">
                <a:latin typeface="Arial Black" panose="020B0A04020102020204" pitchFamily="34" charset="0"/>
              </a:rPr>
              <a:t>27 </a:t>
            </a:r>
            <a:r>
              <a:rPr lang="ru-RU" sz="2800" b="1" err="1">
                <a:latin typeface="Arial Black" panose="020B0A04020102020204" pitchFamily="34" charset="0"/>
              </a:rPr>
              <a:t>липня</a:t>
            </a:r>
            <a:r>
              <a:rPr lang="ru-RU" sz="2800" b="1">
                <a:latin typeface="Arial Black" panose="020B0A04020102020204" pitchFamily="34" charset="0"/>
              </a:rPr>
              <a:t> 1794 р.- 9 листопада 1799 р</a:t>
            </a:r>
            <a:endParaRPr lang="es-ES" sz="2800" b="1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2044"/>
            <a:ext cx="12192000" cy="595595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ru-RU" sz="2400" b="1"/>
              <a:t>9 </a:t>
            </a:r>
            <a:r>
              <a:rPr lang="ru-RU" sz="2400" b="1" err="1"/>
              <a:t>термідора</a:t>
            </a:r>
            <a:r>
              <a:rPr lang="ru-RU" sz="2400" b="1"/>
              <a:t> (27 </a:t>
            </a:r>
            <a:r>
              <a:rPr lang="ru-RU" sz="2400" b="1" err="1"/>
              <a:t>липня</a:t>
            </a:r>
            <a:r>
              <a:rPr lang="ru-RU" sz="2400" b="1"/>
              <a:t> 1794 р.) </a:t>
            </a:r>
            <a:r>
              <a:rPr lang="ru-RU" sz="2400" b="1" err="1"/>
              <a:t>Робесп'єра</a:t>
            </a:r>
            <a:r>
              <a:rPr lang="ru-RU" sz="2400" b="1"/>
              <a:t> та </a:t>
            </a:r>
            <a:r>
              <a:rPr lang="ru-RU" sz="2400" b="1" err="1"/>
              <a:t>його</a:t>
            </a:r>
            <a:r>
              <a:rPr lang="ru-RU" sz="2400" b="1" dirty="0"/>
              <a:t> </a:t>
            </a:r>
            <a:r>
              <a:rPr lang="ru-RU" sz="2400" b="1" err="1"/>
              <a:t>прибічників</a:t>
            </a:r>
            <a:r>
              <a:rPr lang="ru-RU" sz="2400" b="1" dirty="0"/>
              <a:t> </a:t>
            </a:r>
            <a:r>
              <a:rPr lang="ru-RU" sz="2400" b="1" err="1"/>
              <a:t>було</a:t>
            </a:r>
            <a:r>
              <a:rPr lang="ru-RU" sz="2400" b="1" dirty="0"/>
              <a:t> </a:t>
            </a:r>
            <a:r>
              <a:rPr lang="ru-RU" sz="2400" b="1" err="1"/>
              <a:t>заарештовано</a:t>
            </a:r>
            <a:r>
              <a:rPr lang="ru-RU" sz="2400" b="1"/>
              <a:t>, а </a:t>
            </a:r>
            <a:r>
              <a:rPr lang="ru-RU" sz="2400" b="1" err="1"/>
              <a:t>наступного</a:t>
            </a:r>
            <a:r>
              <a:rPr lang="ru-RU" sz="2400" b="1" dirty="0"/>
              <a:t> </a:t>
            </a:r>
            <a:r>
              <a:rPr lang="ru-RU" sz="2400" b="1"/>
              <a:t>дня </a:t>
            </a:r>
            <a:r>
              <a:rPr lang="ru-RU" sz="2400" b="1" err="1"/>
              <a:t>страчено</a:t>
            </a:r>
            <a:r>
              <a:rPr lang="ru-RU" sz="2400" b="1"/>
              <a:t>. </a:t>
            </a:r>
            <a:r>
              <a:rPr lang="ru-RU" sz="2400" b="1" err="1"/>
              <a:t>Унаслідок</a:t>
            </a:r>
            <a:r>
              <a:rPr lang="ru-RU" sz="2400" b="1" dirty="0"/>
              <a:t> </a:t>
            </a:r>
            <a:r>
              <a:rPr lang="ru-RU" sz="2400" b="1" err="1"/>
              <a:t>термідоріанського</a:t>
            </a:r>
            <a:r>
              <a:rPr lang="ru-RU" sz="2400" b="1"/>
              <a:t> перевороту </a:t>
            </a:r>
            <a:r>
              <a:rPr lang="ru-RU" sz="2400" b="1" err="1"/>
              <a:t>якобінську</a:t>
            </a:r>
            <a:r>
              <a:rPr lang="ru-RU" sz="2400" b="1"/>
              <a:t> диктатуру </a:t>
            </a:r>
            <a:r>
              <a:rPr lang="ru-RU" sz="2400" b="1" err="1"/>
              <a:t>було</a:t>
            </a:r>
            <a:r>
              <a:rPr lang="ru-RU" sz="2400" b="1" dirty="0"/>
              <a:t> </a:t>
            </a:r>
            <a:r>
              <a:rPr lang="ru-RU" sz="2400" b="1" err="1"/>
              <a:t>ліквідовано</a:t>
            </a:r>
            <a:r>
              <a:rPr lang="ru-RU" sz="2400" b="1"/>
              <a:t>.</a:t>
            </a:r>
            <a:endParaRPr lang="ru-RU" sz="2400" b="1" dirty="0">
              <a:cs typeface="Calibri"/>
            </a:endParaRPr>
          </a:p>
          <a:p>
            <a:r>
              <a:rPr lang="ru-RU" sz="2400" b="1" dirty="0"/>
              <a:t> </a:t>
            </a:r>
            <a:r>
              <a:rPr lang="ru-RU" sz="2400" b="1">
                <a:solidFill>
                  <a:srgbClr val="C00000"/>
                </a:solidFill>
              </a:rPr>
              <a:t>22 </a:t>
            </a:r>
            <a:r>
              <a:rPr lang="ru-RU" sz="2400" b="1" err="1">
                <a:solidFill>
                  <a:srgbClr val="C00000"/>
                </a:solidFill>
              </a:rPr>
              <a:t>серпня</a:t>
            </a:r>
            <a:r>
              <a:rPr lang="ru-RU" sz="2400" b="1">
                <a:solidFill>
                  <a:srgbClr val="C00000"/>
                </a:solidFill>
              </a:rPr>
              <a:t> 1795 р. Конвент </a:t>
            </a:r>
            <a:r>
              <a:rPr lang="ru-RU" sz="2400" b="1" err="1">
                <a:solidFill>
                  <a:srgbClr val="C00000"/>
                </a:solidFill>
              </a:rPr>
              <a:t>прийняв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нову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Конституцію</a:t>
            </a:r>
            <a:r>
              <a:rPr lang="ru-RU" sz="2400" b="1">
                <a:solidFill>
                  <a:srgbClr val="C00000"/>
                </a:solidFill>
              </a:rPr>
              <a:t>, за </a:t>
            </a:r>
            <a:r>
              <a:rPr lang="ru-RU" sz="2400" b="1" err="1">
                <a:solidFill>
                  <a:srgbClr val="C00000"/>
                </a:solidFill>
              </a:rPr>
              <a:t>якою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зберігалася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республіка</a:t>
            </a:r>
            <a:r>
              <a:rPr lang="ru-RU" sz="2400" b="1">
                <a:solidFill>
                  <a:srgbClr val="C00000"/>
                </a:solidFill>
              </a:rPr>
              <a:t>, але </a:t>
            </a:r>
            <a:r>
              <a:rPr lang="ru-RU" sz="2400" b="1" err="1">
                <a:solidFill>
                  <a:srgbClr val="C00000"/>
                </a:solidFill>
              </a:rPr>
              <a:t>скасовувалось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загальне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виборче</a:t>
            </a:r>
            <a:r>
              <a:rPr lang="ru-RU" sz="2400" b="1">
                <a:solidFill>
                  <a:srgbClr val="C00000"/>
                </a:solidFill>
              </a:rPr>
              <a:t> право, </a:t>
            </a:r>
            <a:r>
              <a:rPr lang="ru-RU" sz="2400" b="1" err="1">
                <a:solidFill>
                  <a:srgbClr val="C00000"/>
                </a:solidFill>
              </a:rPr>
              <a:t>знову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відновлювався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майновий</a:t>
            </a:r>
            <a:r>
              <a:rPr lang="ru-RU" sz="2400" b="1">
                <a:solidFill>
                  <a:srgbClr val="C00000"/>
                </a:solidFill>
              </a:rPr>
              <a:t> ценз, </a:t>
            </a:r>
            <a:r>
              <a:rPr lang="ru-RU" sz="2400" b="1" err="1">
                <a:solidFill>
                  <a:srgbClr val="C00000"/>
                </a:solidFill>
              </a:rPr>
              <a:t>вибори</a:t>
            </a:r>
            <a:r>
              <a:rPr lang="ru-RU" sz="2400" b="1">
                <a:solidFill>
                  <a:srgbClr val="C00000"/>
                </a:solidFill>
              </a:rPr>
              <a:t> ставали </a:t>
            </a:r>
            <a:r>
              <a:rPr lang="ru-RU" sz="2400" b="1" err="1">
                <a:solidFill>
                  <a:srgbClr val="C00000"/>
                </a:solidFill>
              </a:rPr>
              <a:t>двоступеневими</a:t>
            </a:r>
            <a:r>
              <a:rPr lang="ru-RU" sz="2400" b="1">
                <a:solidFill>
                  <a:srgbClr val="C00000"/>
                </a:solidFill>
              </a:rPr>
              <a:t>. </a:t>
            </a:r>
            <a:r>
              <a:rPr lang="ru-RU" sz="2400" b="1" err="1">
                <a:solidFill>
                  <a:srgbClr val="C00000"/>
                </a:solidFill>
              </a:rPr>
              <a:t>Вища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влада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надавалася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Законодавчому</a:t>
            </a:r>
            <a:r>
              <a:rPr lang="ru-RU" sz="2400" b="1">
                <a:solidFill>
                  <a:srgbClr val="C00000"/>
                </a:solidFill>
              </a:rPr>
              <a:t> корпусу, </a:t>
            </a:r>
            <a:r>
              <a:rPr lang="ru-RU" sz="2400" b="1" err="1">
                <a:solidFill>
                  <a:srgbClr val="C00000"/>
                </a:solidFill>
              </a:rPr>
              <a:t>який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складався</a:t>
            </a:r>
            <a:r>
              <a:rPr lang="ru-RU" sz="2400" b="1">
                <a:solidFill>
                  <a:srgbClr val="C00000"/>
                </a:solidFill>
              </a:rPr>
              <a:t> з </a:t>
            </a:r>
            <a:r>
              <a:rPr lang="ru-RU" sz="2400" b="1" err="1">
                <a:solidFill>
                  <a:srgbClr val="C00000"/>
                </a:solidFill>
              </a:rPr>
              <a:t>нижньої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палати</a:t>
            </a:r>
            <a:r>
              <a:rPr lang="ru-RU" sz="2400" b="1">
                <a:solidFill>
                  <a:srgbClr val="C00000"/>
                </a:solidFill>
              </a:rPr>
              <a:t> – Ради </a:t>
            </a:r>
            <a:r>
              <a:rPr lang="ru-RU" sz="2400" b="1" err="1">
                <a:solidFill>
                  <a:srgbClr val="C00000"/>
                </a:solidFill>
              </a:rPr>
              <a:t>п'ятисот</a:t>
            </a:r>
            <a:r>
              <a:rPr lang="ru-RU" sz="2400" b="1">
                <a:solidFill>
                  <a:srgbClr val="C00000"/>
                </a:solidFill>
              </a:rPr>
              <a:t> та </a:t>
            </a:r>
            <a:r>
              <a:rPr lang="ru-RU" sz="2400" b="1" err="1">
                <a:solidFill>
                  <a:srgbClr val="C00000"/>
                </a:solidFill>
              </a:rPr>
              <a:t>верхньої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палати</a:t>
            </a:r>
            <a:r>
              <a:rPr lang="ru-RU" sz="2400" b="1">
                <a:solidFill>
                  <a:srgbClr val="C00000"/>
                </a:solidFill>
              </a:rPr>
              <a:t> – Ради </a:t>
            </a:r>
            <a:r>
              <a:rPr lang="ru-RU" sz="2400" b="1" err="1">
                <a:solidFill>
                  <a:srgbClr val="C00000"/>
                </a:solidFill>
              </a:rPr>
              <a:t>старійшин</a:t>
            </a:r>
            <a:r>
              <a:rPr lang="ru-RU" sz="2400" b="1">
                <a:solidFill>
                  <a:srgbClr val="C00000"/>
                </a:solidFill>
              </a:rPr>
              <a:t>. </a:t>
            </a:r>
            <a:r>
              <a:rPr lang="ru-RU" sz="2400" b="1" err="1">
                <a:solidFill>
                  <a:srgbClr val="C00000"/>
                </a:solidFill>
              </a:rPr>
              <a:t>Виконавча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err="1">
                <a:solidFill>
                  <a:srgbClr val="C00000"/>
                </a:solidFill>
              </a:rPr>
              <a:t>влада</a:t>
            </a:r>
            <a:r>
              <a:rPr lang="ru-RU" sz="2400" b="1">
                <a:solidFill>
                  <a:srgbClr val="C00000"/>
                </a:solidFill>
              </a:rPr>
              <a:t> належала </a:t>
            </a:r>
            <a:r>
              <a:rPr lang="ru-RU" sz="2400" b="1" err="1">
                <a:solidFill>
                  <a:srgbClr val="C00000"/>
                </a:solidFill>
              </a:rPr>
              <a:t>Директорії</a:t>
            </a:r>
            <a:r>
              <a:rPr lang="ru-RU" sz="2400" b="1">
                <a:solidFill>
                  <a:srgbClr val="C00000"/>
                </a:solidFill>
              </a:rPr>
              <a:t> у </a:t>
            </a:r>
            <a:r>
              <a:rPr lang="ru-RU" sz="2400" b="1" err="1">
                <a:solidFill>
                  <a:srgbClr val="C00000"/>
                </a:solidFill>
              </a:rPr>
              <a:t>складі</a:t>
            </a:r>
            <a:r>
              <a:rPr lang="ru-RU" sz="2400" b="1">
                <a:solidFill>
                  <a:srgbClr val="C00000"/>
                </a:solidFill>
              </a:rPr>
              <a:t> 5 </a:t>
            </a:r>
            <a:r>
              <a:rPr lang="ru-RU" sz="2400" b="1" err="1">
                <a:solidFill>
                  <a:srgbClr val="C00000"/>
                </a:solidFill>
              </a:rPr>
              <a:t>осіб</a:t>
            </a:r>
            <a:r>
              <a:rPr lang="ru-RU" sz="2400" b="1">
                <a:solidFill>
                  <a:srgbClr val="C00000"/>
                </a:solidFill>
              </a:rPr>
              <a:t>.</a:t>
            </a:r>
            <a:endParaRPr lang="ru-RU" sz="2400" b="1">
              <a:solidFill>
                <a:srgbClr val="C00000"/>
              </a:solidFill>
              <a:cs typeface="Calibri"/>
            </a:endParaRPr>
          </a:p>
          <a:p>
            <a:r>
              <a:rPr lang="ru-RU" sz="2400" b="1" err="1"/>
              <a:t>Скасували</a:t>
            </a:r>
            <a:r>
              <a:rPr lang="ru-RU" sz="2400" b="1"/>
              <a:t> декрет про «</a:t>
            </a:r>
            <a:r>
              <a:rPr lang="ru-RU" sz="2400" b="1" err="1"/>
              <a:t>підозрілих</a:t>
            </a:r>
            <a:r>
              <a:rPr lang="ru-RU" sz="2400" b="1"/>
              <a:t>»</a:t>
            </a:r>
            <a:endParaRPr lang="ru-RU" sz="2400" b="1" dirty="0">
              <a:cs typeface="Calibri"/>
            </a:endParaRPr>
          </a:p>
          <a:p>
            <a:r>
              <a:rPr lang="ru-RU" sz="2400" b="1" err="1"/>
              <a:t>Скасуваль</a:t>
            </a:r>
            <a:r>
              <a:rPr lang="ru-RU" sz="2400" b="1"/>
              <a:t> систему «</a:t>
            </a:r>
            <a:r>
              <a:rPr lang="ru-RU" sz="2400" b="1" err="1"/>
              <a:t>загального</a:t>
            </a:r>
            <a:r>
              <a:rPr lang="ru-RU" sz="2400" b="1"/>
              <a:t> максимуму»</a:t>
            </a:r>
            <a:endParaRPr lang="ru-RU" sz="2400" b="1" dirty="0">
              <a:cs typeface="Calibri"/>
            </a:endParaRPr>
          </a:p>
          <a:p>
            <a:r>
              <a:rPr lang="ru-RU" sz="2400" b="1" err="1"/>
              <a:t>Терор</a:t>
            </a:r>
            <a:r>
              <a:rPr lang="ru-RU" sz="2400" b="1" dirty="0"/>
              <a:t> </a:t>
            </a:r>
            <a:r>
              <a:rPr lang="ru-RU" sz="2400" b="1" err="1"/>
              <a:t>проти</a:t>
            </a:r>
            <a:r>
              <a:rPr lang="ru-RU" sz="2400" b="1" dirty="0"/>
              <a:t> </a:t>
            </a:r>
            <a:r>
              <a:rPr lang="ru-RU" sz="2400" b="1" err="1"/>
              <a:t>якобінців</a:t>
            </a:r>
            <a:r>
              <a:rPr lang="ru-RU" sz="2400" b="1"/>
              <a:t> (</a:t>
            </a:r>
            <a:r>
              <a:rPr lang="ru-RU" sz="2400" b="1" err="1"/>
              <a:t>під</a:t>
            </a:r>
            <a:r>
              <a:rPr lang="ru-RU" sz="2400" b="1" dirty="0"/>
              <a:t> </a:t>
            </a:r>
            <a:r>
              <a:rPr lang="ru-RU" sz="2400" b="1" err="1"/>
              <a:t>крики:нарешті</a:t>
            </a:r>
            <a:r>
              <a:rPr lang="ru-RU" sz="2400" b="1" dirty="0"/>
              <a:t> </a:t>
            </a:r>
            <a:r>
              <a:rPr lang="ru-RU" sz="2400" b="1" err="1"/>
              <a:t>закінчився</a:t>
            </a:r>
            <a:r>
              <a:rPr lang="ru-RU" sz="2400" b="1" dirty="0"/>
              <a:t> </a:t>
            </a:r>
            <a:r>
              <a:rPr lang="ru-RU" sz="2400" b="1" err="1"/>
              <a:t>цей</a:t>
            </a:r>
            <a:r>
              <a:rPr lang="ru-RU" sz="2400" b="1" dirty="0"/>
              <a:t> </a:t>
            </a:r>
            <a:r>
              <a:rPr lang="ru-RU" sz="2400" b="1" err="1"/>
              <a:t>терор</a:t>
            </a:r>
            <a:r>
              <a:rPr lang="ru-RU" sz="2400" b="1"/>
              <a:t>!)</a:t>
            </a:r>
            <a:endParaRPr lang="ru-RU" sz="2400" b="1" dirty="0">
              <a:cs typeface="Calibri"/>
            </a:endParaRPr>
          </a:p>
          <a:p>
            <a:r>
              <a:rPr lang="ru-RU" sz="2400" b="1" err="1"/>
              <a:t>Припинили</a:t>
            </a:r>
            <a:r>
              <a:rPr lang="ru-RU" sz="2400" b="1" dirty="0"/>
              <a:t> </a:t>
            </a:r>
            <a:r>
              <a:rPr lang="ru-RU" sz="2400" b="1" err="1"/>
              <a:t>діяльність</a:t>
            </a:r>
            <a:r>
              <a:rPr lang="ru-RU" sz="2400" b="1" dirty="0"/>
              <a:t> </a:t>
            </a:r>
            <a:r>
              <a:rPr lang="ru-RU" sz="2400" b="1" err="1"/>
              <a:t>Парижської</a:t>
            </a:r>
            <a:r>
              <a:rPr lang="ru-RU" sz="2400" b="1" dirty="0"/>
              <a:t> </a:t>
            </a:r>
            <a:r>
              <a:rPr lang="ru-RU" sz="2400" b="1" err="1"/>
              <a:t>Комуни</a:t>
            </a:r>
            <a:endParaRPr lang="ru-RU" sz="2400" b="1" dirty="0">
              <a:cs typeface="Calibri"/>
            </a:endParaRPr>
          </a:p>
          <a:p>
            <a:r>
              <a:rPr lang="ru-RU" sz="2400" b="1" err="1"/>
              <a:t>Розгул</a:t>
            </a:r>
            <a:r>
              <a:rPr lang="ru-RU" sz="2400" b="1" dirty="0"/>
              <a:t> </a:t>
            </a:r>
            <a:r>
              <a:rPr lang="ru-RU" sz="2400" b="1" err="1"/>
              <a:t>корупції</a:t>
            </a:r>
            <a:r>
              <a:rPr lang="ru-RU" sz="2400" b="1"/>
              <a:t> та </a:t>
            </a:r>
            <a:r>
              <a:rPr lang="ru-RU" sz="2400" b="1" u="sng" err="1"/>
              <a:t>бандитизму,революціонер</a:t>
            </a:r>
            <a:r>
              <a:rPr lang="ru-RU" sz="2400" b="1" u="sng" dirty="0"/>
              <a:t> </a:t>
            </a:r>
            <a:r>
              <a:rPr lang="ru-RU" sz="2400" b="1" u="sng" err="1"/>
              <a:t>стає</a:t>
            </a:r>
            <a:r>
              <a:rPr lang="ru-RU" sz="2400" b="1" u="sng" dirty="0"/>
              <a:t> </a:t>
            </a:r>
            <a:r>
              <a:rPr lang="ru-RU" sz="2400" b="1" u="sng" err="1"/>
              <a:t>образливим</a:t>
            </a:r>
            <a:r>
              <a:rPr lang="ru-RU" sz="2400" b="1" u="sng"/>
              <a:t> словом!!</a:t>
            </a:r>
            <a:endParaRPr lang="ru-RU" sz="2400" b="1" u="sng" dirty="0">
              <a:cs typeface="Calibri"/>
            </a:endParaRPr>
          </a:p>
          <a:p>
            <a:r>
              <a:rPr lang="ru-RU" sz="2400" b="1" err="1"/>
              <a:t>Повстання</a:t>
            </a:r>
            <a:r>
              <a:rPr lang="ru-RU" sz="2400" b="1"/>
              <a:t> в </a:t>
            </a:r>
            <a:r>
              <a:rPr lang="ru-RU" sz="2400" b="1" err="1"/>
              <a:t>Парижі</a:t>
            </a:r>
            <a:r>
              <a:rPr lang="ru-RU" sz="2400" b="1" dirty="0"/>
              <a:t> </a:t>
            </a:r>
            <a:r>
              <a:rPr lang="ru-RU" sz="2400" b="1" err="1"/>
              <a:t>прибічників</a:t>
            </a:r>
            <a:r>
              <a:rPr lang="ru-RU" sz="2400" b="1" dirty="0"/>
              <a:t> </a:t>
            </a:r>
            <a:r>
              <a:rPr lang="ru-RU" sz="2400" b="1" err="1"/>
              <a:t>монархії</a:t>
            </a:r>
            <a:r>
              <a:rPr lang="ru-RU" sz="2400" b="1"/>
              <a:t> (</a:t>
            </a:r>
            <a:r>
              <a:rPr lang="ru-RU" sz="2400" b="1" u="sng" err="1"/>
              <a:t>роялістів</a:t>
            </a:r>
            <a:r>
              <a:rPr lang="ru-RU" sz="2400" b="1" u="sng"/>
              <a:t>)</a:t>
            </a:r>
            <a:r>
              <a:rPr lang="ru-RU" sz="2400" b="1"/>
              <a:t> на </a:t>
            </a:r>
            <a:r>
              <a:rPr lang="ru-RU" sz="2400" b="1" err="1"/>
              <a:t>поч.жовтня.Рятівник</a:t>
            </a:r>
            <a:r>
              <a:rPr lang="ru-RU" sz="2400" b="1" dirty="0"/>
              <a:t> </a:t>
            </a:r>
            <a:r>
              <a:rPr lang="ru-RU" sz="2400" b="1"/>
              <a:t>Наполеон Бонапарт!!</a:t>
            </a:r>
            <a:endParaRPr lang="ru-RU" sz="2400" b="1" dirty="0">
              <a:cs typeface="Calibri"/>
            </a:endParaRPr>
          </a:p>
          <a:p>
            <a:r>
              <a:rPr lang="ru-RU" sz="2400" b="1"/>
              <a:t>26 </a:t>
            </a:r>
            <a:r>
              <a:rPr lang="ru-RU" sz="2400" b="1" err="1"/>
              <a:t>жовтня</a:t>
            </a:r>
            <a:r>
              <a:rPr lang="ru-RU" sz="2400" b="1"/>
              <a:t> 1795 р. Конвент </a:t>
            </a:r>
            <a:r>
              <a:rPr lang="ru-RU" sz="2400" b="1" err="1"/>
              <a:t>припинив</a:t>
            </a:r>
            <a:r>
              <a:rPr lang="ru-RU" sz="2400" b="1"/>
              <a:t> свою </a:t>
            </a:r>
            <a:r>
              <a:rPr lang="ru-RU" sz="2400" b="1" err="1"/>
              <a:t>діяльність</a:t>
            </a:r>
            <a:r>
              <a:rPr lang="ru-RU" sz="2400" b="1"/>
              <a:t> і передав </a:t>
            </a:r>
            <a:r>
              <a:rPr lang="ru-RU" sz="2400" b="1" err="1"/>
              <a:t>владу</a:t>
            </a:r>
            <a:r>
              <a:rPr lang="ru-RU" sz="2400" b="1" dirty="0"/>
              <a:t> </a:t>
            </a:r>
            <a:r>
              <a:rPr lang="ru-RU" sz="2400" b="1" err="1"/>
              <a:t>новим</a:t>
            </a:r>
            <a:r>
              <a:rPr lang="ru-RU" sz="2400" b="1"/>
              <a:t> органам </a:t>
            </a:r>
            <a:r>
              <a:rPr lang="ru-RU" sz="2400" b="1" err="1"/>
              <a:t>управління</a:t>
            </a:r>
            <a:r>
              <a:rPr lang="ru-RU" sz="2400" b="1"/>
              <a:t> –Директорії.</a:t>
            </a:r>
            <a:endParaRPr lang="ru-RU" sz="2400" b="1" dirty="0">
              <a:cs typeface="Calibri"/>
            </a:endParaRPr>
          </a:p>
          <a:p>
            <a:endParaRPr lang="es-ES" b="1"/>
          </a:p>
        </p:txBody>
      </p:sp>
    </p:spTree>
    <p:extLst>
      <p:ext uri="{BB962C8B-B14F-4D97-AF65-F5344CB8AC3E}">
        <p14:creationId xmlns:p14="http://schemas.microsoft.com/office/powerpoint/2010/main" val="24446998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35117"/>
          </a:xfrm>
        </p:spPr>
        <p:txBody>
          <a:bodyPr>
            <a:normAutofit fontScale="90000"/>
          </a:bodyPr>
          <a:lstStyle/>
          <a:p>
            <a:r>
              <a:rPr lang="ru-RU" sz="3100" err="1">
                <a:latin typeface="+mn-lt"/>
              </a:rPr>
              <a:t>Якобінці</a:t>
            </a:r>
            <a:r>
              <a:rPr lang="ru-RU" sz="3100">
                <a:latin typeface="+mn-lt"/>
              </a:rPr>
              <a:t> </a:t>
            </a:r>
            <a:r>
              <a:rPr lang="ru-RU" sz="3100" err="1">
                <a:latin typeface="+mn-lt"/>
              </a:rPr>
              <a:t>виступали</a:t>
            </a:r>
            <a:r>
              <a:rPr lang="ru-RU" sz="3100">
                <a:latin typeface="+mn-lt"/>
              </a:rPr>
              <a:t> </a:t>
            </a:r>
            <a:r>
              <a:rPr lang="ru-RU" sz="3100" err="1">
                <a:latin typeface="+mn-lt"/>
              </a:rPr>
              <a:t>проти</a:t>
            </a:r>
            <a:r>
              <a:rPr lang="ru-RU" sz="3100">
                <a:latin typeface="+mn-lt"/>
              </a:rPr>
              <a:t> </a:t>
            </a:r>
            <a:r>
              <a:rPr lang="ru-RU" sz="3100" err="1">
                <a:latin typeface="+mn-lt"/>
              </a:rPr>
              <a:t>територіальних</a:t>
            </a:r>
            <a:r>
              <a:rPr lang="ru-RU" sz="3100">
                <a:latin typeface="+mn-lt"/>
              </a:rPr>
              <a:t> </a:t>
            </a:r>
            <a:r>
              <a:rPr lang="ru-RU" sz="3100" err="1">
                <a:latin typeface="+mn-lt"/>
              </a:rPr>
              <a:t>загарбань</a:t>
            </a:r>
            <a:r>
              <a:rPr lang="ru-RU" sz="3100">
                <a:latin typeface="+mn-lt"/>
              </a:rPr>
              <a:t> ,а за </a:t>
            </a:r>
            <a:r>
              <a:rPr lang="ru-RU" sz="3100" err="1">
                <a:latin typeface="+mn-lt"/>
              </a:rPr>
              <a:t>термідоріанців</a:t>
            </a:r>
            <a:r>
              <a:rPr lang="ru-RU" sz="3100">
                <a:latin typeface="+mn-lt"/>
              </a:rPr>
              <a:t> </a:t>
            </a:r>
            <a:r>
              <a:rPr lang="ru-RU" sz="3100" err="1">
                <a:latin typeface="+mn-lt"/>
              </a:rPr>
              <a:t>війна</a:t>
            </a:r>
            <a:r>
              <a:rPr lang="ru-RU" sz="3100">
                <a:latin typeface="+mn-lt"/>
              </a:rPr>
              <a:t> почала </a:t>
            </a:r>
            <a:r>
              <a:rPr lang="ru-RU" sz="3100" err="1">
                <a:latin typeface="+mn-lt"/>
              </a:rPr>
              <a:t>перетворюватися</a:t>
            </a:r>
            <a:r>
              <a:rPr lang="ru-RU" sz="3100">
                <a:latin typeface="+mn-lt"/>
              </a:rPr>
              <a:t> на </a:t>
            </a:r>
            <a:r>
              <a:rPr lang="ru-RU" sz="3100" err="1">
                <a:latin typeface="+mn-lt"/>
              </a:rPr>
              <a:t>загарбницьку</a:t>
            </a:r>
            <a:r>
              <a:rPr lang="ru-RU">
                <a:latin typeface="+mn-lt"/>
              </a:rPr>
              <a:t>. </a:t>
            </a:r>
            <a:r>
              <a:rPr lang="ru-RU" sz="2200" u="sng">
                <a:latin typeface="+mn-lt"/>
              </a:rPr>
              <a:t>Уже не </a:t>
            </a:r>
            <a:r>
              <a:rPr lang="ru-RU" sz="2200" u="sng" err="1">
                <a:latin typeface="+mn-lt"/>
              </a:rPr>
              <a:t>рекрутська</a:t>
            </a:r>
            <a:r>
              <a:rPr lang="ru-RU" sz="2200" u="sng">
                <a:latin typeface="+mn-lt"/>
              </a:rPr>
              <a:t> ,</a:t>
            </a:r>
            <a:r>
              <a:rPr lang="ru-RU" sz="2200" u="sng" err="1">
                <a:latin typeface="+mn-lt"/>
              </a:rPr>
              <a:t>майже</a:t>
            </a:r>
            <a:r>
              <a:rPr lang="ru-RU" sz="2200" u="sng">
                <a:latin typeface="+mn-lt"/>
              </a:rPr>
              <a:t> 1 млн. </a:t>
            </a:r>
            <a:r>
              <a:rPr lang="ru-RU" sz="2200" u="sng" err="1">
                <a:latin typeface="+mn-lt"/>
              </a:rPr>
              <a:t>армія</a:t>
            </a:r>
            <a:endParaRPr lang="es-ES" sz="2200" u="sng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35118"/>
            <a:ext cx="12192000" cy="57228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/>
              <a:t>У </a:t>
            </a:r>
            <a:r>
              <a:rPr lang="ru-RU" err="1"/>
              <a:t>квітні</a:t>
            </a:r>
            <a:r>
              <a:rPr lang="ru-RU"/>
              <a:t> 1796 р. </a:t>
            </a:r>
            <a:r>
              <a:rPr lang="ru-RU" err="1"/>
              <a:t>командувачем</a:t>
            </a:r>
            <a:r>
              <a:rPr lang="ru-RU"/>
              <a:t> </a:t>
            </a:r>
            <a:r>
              <a:rPr lang="ru-RU" err="1"/>
              <a:t>французької</a:t>
            </a:r>
            <a:r>
              <a:rPr lang="ru-RU"/>
              <a:t> </a:t>
            </a:r>
            <a:r>
              <a:rPr lang="ru-RU" err="1"/>
              <a:t>армії</a:t>
            </a:r>
            <a:r>
              <a:rPr lang="ru-RU"/>
              <a:t> в </a:t>
            </a:r>
            <a:r>
              <a:rPr lang="ru-RU" err="1"/>
              <a:t>Італії</a:t>
            </a:r>
            <a:r>
              <a:rPr lang="ru-RU"/>
              <a:t> </a:t>
            </a:r>
            <a:r>
              <a:rPr lang="ru-RU" err="1"/>
              <a:t>було</a:t>
            </a:r>
            <a:r>
              <a:rPr lang="ru-RU"/>
              <a:t> </a:t>
            </a:r>
            <a:r>
              <a:rPr lang="ru-RU" err="1"/>
              <a:t>призначено</a:t>
            </a:r>
            <a:r>
              <a:rPr lang="ru-RU"/>
              <a:t> </a:t>
            </a:r>
            <a:r>
              <a:rPr lang="ru-RU" b="1"/>
              <a:t>Наполеона Бонапарта (1769–1821)</a:t>
            </a:r>
            <a:r>
              <a:rPr lang="ru-RU"/>
              <a:t>, </a:t>
            </a:r>
            <a:r>
              <a:rPr lang="ru-RU" err="1"/>
              <a:t>якому</a:t>
            </a:r>
            <a:r>
              <a:rPr lang="ru-RU"/>
              <a:t> </a:t>
            </a:r>
            <a:r>
              <a:rPr lang="ru-RU" err="1"/>
              <a:t>вдалося</a:t>
            </a:r>
            <a:r>
              <a:rPr lang="ru-RU"/>
              <a:t> </a:t>
            </a:r>
            <a:r>
              <a:rPr lang="ru-RU" err="1"/>
              <a:t>розгромити</a:t>
            </a:r>
            <a:r>
              <a:rPr lang="ru-RU"/>
              <a:t> </a:t>
            </a:r>
            <a:r>
              <a:rPr lang="ru-RU" err="1"/>
              <a:t>сардинську</a:t>
            </a:r>
            <a:r>
              <a:rPr lang="ru-RU"/>
              <a:t> й </a:t>
            </a:r>
            <a:r>
              <a:rPr lang="ru-RU" err="1"/>
              <a:t>австрійську</a:t>
            </a:r>
            <a:r>
              <a:rPr lang="ru-RU"/>
              <a:t> </a:t>
            </a:r>
            <a:r>
              <a:rPr lang="ru-RU" err="1"/>
              <a:t>армію</a:t>
            </a:r>
            <a:r>
              <a:rPr lang="ru-RU"/>
              <a:t>.</a:t>
            </a:r>
          </a:p>
          <a:p>
            <a:pPr marL="0" indent="0">
              <a:buNone/>
            </a:pPr>
            <a:r>
              <a:rPr lang="ru-RU" b="1" u="sng"/>
              <a:t>Сам </a:t>
            </a:r>
            <a:r>
              <a:rPr lang="ru-RU" b="1" u="sng" err="1"/>
              <a:t>підписав</a:t>
            </a:r>
            <a:r>
              <a:rPr lang="ru-RU" b="1" u="sng"/>
              <a:t> з </a:t>
            </a:r>
            <a:r>
              <a:rPr lang="ru-RU" b="1" u="sng" err="1"/>
              <a:t>Австрією</a:t>
            </a:r>
            <a:r>
              <a:rPr lang="ru-RU" b="1" u="sng"/>
              <a:t> </a:t>
            </a:r>
            <a:r>
              <a:rPr lang="ru-RU" b="1" u="sng" err="1"/>
              <a:t>мирний</a:t>
            </a:r>
            <a:r>
              <a:rPr lang="ru-RU" b="1" u="sng"/>
              <a:t> </a:t>
            </a:r>
            <a:r>
              <a:rPr lang="ru-RU" b="1" u="sng" err="1"/>
              <a:t>договір</a:t>
            </a:r>
            <a:r>
              <a:rPr lang="ru-RU" b="1" u="sng"/>
              <a:t> !!</a:t>
            </a:r>
          </a:p>
          <a:p>
            <a:endParaRPr lang="ru-RU"/>
          </a:p>
          <a:p>
            <a:r>
              <a:rPr lang="ru-RU"/>
              <a:t>Перша </a:t>
            </a:r>
            <a:r>
              <a:rPr lang="ru-RU" err="1"/>
              <a:t>антифранцузька</a:t>
            </a:r>
            <a:r>
              <a:rPr lang="ru-RU"/>
              <a:t> </a:t>
            </a:r>
            <a:r>
              <a:rPr lang="ru-RU" err="1"/>
              <a:t>коаліція</a:t>
            </a:r>
            <a:r>
              <a:rPr lang="ru-RU"/>
              <a:t> перестала </a:t>
            </a:r>
            <a:r>
              <a:rPr lang="ru-RU" err="1"/>
              <a:t>існувати</a:t>
            </a:r>
            <a:r>
              <a:rPr lang="ru-RU"/>
              <a:t> ( 1792-1797 )</a:t>
            </a:r>
          </a:p>
          <a:p>
            <a:endParaRPr lang="uk-UA"/>
          </a:p>
          <a:p>
            <a:r>
              <a:rPr lang="uk-UA"/>
              <a:t>Уся Італія опинилася під владою Франції. У 1798 р. Бонапарт почав похід у Єгипет, сподіваючись дістатись Індії – найбагатшої колонії Англії. </a:t>
            </a:r>
          </a:p>
          <a:p>
            <a:endParaRPr lang="uk-UA" b="1"/>
          </a:p>
          <a:p>
            <a:r>
              <a:rPr lang="uk-UA" b="1"/>
              <a:t>Утворилась друга </a:t>
            </a:r>
            <a:r>
              <a:rPr lang="uk-UA" b="1" err="1"/>
              <a:t>антифранцузька</a:t>
            </a:r>
            <a:r>
              <a:rPr lang="uk-UA" b="1"/>
              <a:t> коаліція (1798–1801)</a:t>
            </a:r>
          </a:p>
          <a:p>
            <a:endParaRPr lang="uk-UA" b="1"/>
          </a:p>
          <a:p>
            <a:r>
              <a:rPr lang="uk-UA" b="1"/>
              <a:t>Авторитет Директорії падає(</a:t>
            </a:r>
            <a:r>
              <a:rPr lang="uk-UA" b="1" err="1"/>
              <a:t>перевибори,дискридитація</a:t>
            </a:r>
            <a:r>
              <a:rPr lang="uk-UA" b="1"/>
              <a:t>)</a:t>
            </a:r>
          </a:p>
          <a:p>
            <a:endParaRPr lang="uk-UA" b="1"/>
          </a:p>
        </p:txBody>
      </p:sp>
    </p:spTree>
    <p:extLst>
      <p:ext uri="{BB962C8B-B14F-4D97-AF65-F5344CB8AC3E}">
        <p14:creationId xmlns:p14="http://schemas.microsoft.com/office/powerpoint/2010/main" val="8761830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4300151" cy="54640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0150" y="1"/>
            <a:ext cx="7891850" cy="1940010"/>
          </a:xfrm>
        </p:spPr>
        <p:txBody>
          <a:bodyPr>
            <a:noAutofit/>
          </a:bodyPr>
          <a:lstStyle/>
          <a:p>
            <a:endParaRPr lang="es-ES" sz="2800"/>
          </a:p>
        </p:txBody>
      </p:sp>
      <p:sp>
        <p:nvSpPr>
          <p:cNvPr id="5" name="Прямоугольник 4"/>
          <p:cNvSpPr/>
          <p:nvPr/>
        </p:nvSpPr>
        <p:spPr>
          <a:xfrm>
            <a:off x="4399004" y="-12129"/>
            <a:ext cx="78424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/>
              <a:t>Наполеон Бонапарт походив з небагатої корсиканської дворянської родини Шарля та </a:t>
            </a:r>
            <a:r>
              <a:rPr lang="uk-UA" sz="2400" err="1"/>
              <a:t>Летиції</a:t>
            </a:r>
            <a:r>
              <a:rPr lang="uk-UA" sz="2400"/>
              <a:t> </a:t>
            </a:r>
            <a:r>
              <a:rPr lang="uk-UA" sz="2400" err="1"/>
              <a:t>Буонапарте</a:t>
            </a:r>
            <a:r>
              <a:rPr lang="uk-UA" sz="2400"/>
              <a:t>. Коли Людовик </a:t>
            </a:r>
            <a:r>
              <a:rPr lang="es-ES" sz="2400"/>
              <a:t>XVI </a:t>
            </a:r>
            <a:r>
              <a:rPr lang="uk-UA" sz="2400"/>
              <a:t>надав дітям зі збіднілих дворянських сімей право безкоштовно здобувати освіту, цим скористалися і корсиканці. </a:t>
            </a:r>
            <a:endParaRPr lang="es-ES" sz="2400"/>
          </a:p>
        </p:txBody>
      </p:sp>
      <p:sp>
        <p:nvSpPr>
          <p:cNvPr id="6" name="Прямоугольник 5"/>
          <p:cNvSpPr/>
          <p:nvPr/>
        </p:nvSpPr>
        <p:spPr>
          <a:xfrm>
            <a:off x="4349577" y="2097158"/>
            <a:ext cx="7891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/>
              <a:t>1785 року </a:t>
            </a:r>
            <a:r>
              <a:rPr lang="ru-RU" sz="2000" err="1"/>
              <a:t>після</a:t>
            </a:r>
            <a:r>
              <a:rPr lang="ru-RU" sz="2000"/>
              <a:t> </a:t>
            </a:r>
            <a:r>
              <a:rPr lang="ru-RU" sz="2000" err="1"/>
              <a:t>присвоєння</a:t>
            </a:r>
            <a:r>
              <a:rPr lang="ru-RU" sz="2000"/>
              <a:t> </a:t>
            </a:r>
            <a:r>
              <a:rPr lang="ru-RU" sz="2000" err="1"/>
              <a:t>звання</a:t>
            </a:r>
            <a:r>
              <a:rPr lang="ru-RU" sz="2000"/>
              <a:t> </a:t>
            </a:r>
            <a:r>
              <a:rPr lang="ru-RU" sz="2000" err="1"/>
              <a:t>молодшого</a:t>
            </a:r>
            <a:r>
              <a:rPr lang="ru-RU" sz="2000"/>
              <a:t> лейтенанта </a:t>
            </a:r>
            <a:r>
              <a:rPr lang="ru-RU" sz="2000" err="1"/>
              <a:t>артилерії</a:t>
            </a:r>
            <a:r>
              <a:rPr lang="ru-RU" sz="2000"/>
              <a:t> Наполеона </a:t>
            </a:r>
            <a:r>
              <a:rPr lang="ru-RU" sz="2000" err="1"/>
              <a:t>було</a:t>
            </a:r>
            <a:r>
              <a:rPr lang="ru-RU" sz="2000"/>
              <a:t> направлено у </a:t>
            </a:r>
            <a:r>
              <a:rPr lang="ru-RU" sz="2000" err="1"/>
              <a:t>Валанс</a:t>
            </a:r>
            <a:r>
              <a:rPr lang="ru-RU" sz="2000"/>
              <a:t> на </a:t>
            </a:r>
            <a:r>
              <a:rPr lang="ru-RU" sz="2000" err="1"/>
              <a:t>південь</a:t>
            </a:r>
            <a:r>
              <a:rPr lang="ru-RU" sz="2000"/>
              <a:t> </a:t>
            </a:r>
            <a:r>
              <a:rPr lang="ru-RU" sz="2000" err="1"/>
              <a:t>Франції</a:t>
            </a:r>
            <a:r>
              <a:rPr lang="ru-RU"/>
              <a:t>.</a:t>
            </a:r>
            <a:endParaRPr lang="es-ES"/>
          </a:p>
        </p:txBody>
      </p:sp>
      <p:sp>
        <p:nvSpPr>
          <p:cNvPr id="7" name="Прямоугольник 6"/>
          <p:cNvSpPr/>
          <p:nvPr/>
        </p:nvSpPr>
        <p:spPr>
          <a:xfrm>
            <a:off x="4415479" y="2817174"/>
            <a:ext cx="78918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/>
              <a:t>У </a:t>
            </a:r>
            <a:r>
              <a:rPr lang="ru-RU" sz="2000" err="1"/>
              <a:t>вересні</a:t>
            </a:r>
            <a:r>
              <a:rPr lang="ru-RU" sz="2000"/>
              <a:t> 1793 року Бонапарта </a:t>
            </a:r>
            <a:r>
              <a:rPr lang="ru-RU" sz="2000" err="1"/>
              <a:t>було</a:t>
            </a:r>
            <a:r>
              <a:rPr lang="ru-RU" sz="2000"/>
              <a:t> </a:t>
            </a:r>
            <a:r>
              <a:rPr lang="ru-RU" sz="2000" err="1"/>
              <a:t>призначено</a:t>
            </a:r>
            <a:r>
              <a:rPr lang="ru-RU" sz="2000"/>
              <a:t> начальником </a:t>
            </a:r>
            <a:r>
              <a:rPr lang="ru-RU" sz="2000" err="1"/>
              <a:t>артилерії</a:t>
            </a:r>
            <a:r>
              <a:rPr lang="ru-RU" sz="2000"/>
              <a:t> в </a:t>
            </a:r>
            <a:r>
              <a:rPr lang="ru-RU" sz="2000" err="1"/>
              <a:t>армію</a:t>
            </a:r>
            <a:r>
              <a:rPr lang="ru-RU" sz="2000"/>
              <a:t>, </a:t>
            </a:r>
            <a:r>
              <a:rPr lang="ru-RU" sz="2000" err="1"/>
              <a:t>що</a:t>
            </a:r>
            <a:r>
              <a:rPr lang="ru-RU" sz="2000"/>
              <a:t> </a:t>
            </a:r>
            <a:r>
              <a:rPr lang="ru-RU" sz="2000" err="1"/>
              <a:t>облягала</a:t>
            </a:r>
            <a:r>
              <a:rPr lang="ru-RU" sz="2000"/>
              <a:t> </a:t>
            </a:r>
            <a:r>
              <a:rPr lang="ru-RU" sz="2000" err="1"/>
              <a:t>зайнятий</a:t>
            </a:r>
            <a:r>
              <a:rPr lang="ru-RU" sz="2000"/>
              <a:t> </a:t>
            </a:r>
            <a:r>
              <a:rPr lang="ru-RU" sz="2000" err="1"/>
              <a:t>англійцями</a:t>
            </a:r>
            <a:r>
              <a:rPr lang="ru-RU" sz="2000"/>
              <a:t> Тулон. Тулон </a:t>
            </a:r>
            <a:r>
              <a:rPr lang="ru-RU" sz="2000" err="1"/>
              <a:t>було</a:t>
            </a:r>
            <a:r>
              <a:rPr lang="ru-RU" sz="2000"/>
              <a:t> взято, а сам Наполеон </a:t>
            </a:r>
            <a:r>
              <a:rPr lang="ru-RU" sz="2000" err="1"/>
              <a:t>отримав</a:t>
            </a:r>
            <a:r>
              <a:rPr lang="ru-RU" sz="2000"/>
              <a:t> </a:t>
            </a:r>
            <a:r>
              <a:rPr lang="ru-RU" sz="2000" err="1"/>
              <a:t>звання</a:t>
            </a:r>
            <a:r>
              <a:rPr lang="ru-RU" sz="2000"/>
              <a:t> </a:t>
            </a:r>
            <a:r>
              <a:rPr lang="ru-RU" sz="2000" b="1"/>
              <a:t>бригадного генерала </a:t>
            </a:r>
            <a:r>
              <a:rPr lang="ru-RU" sz="2000"/>
              <a:t>за </a:t>
            </a:r>
            <a:r>
              <a:rPr lang="ru-RU" sz="2000" err="1"/>
              <a:t>внесок</a:t>
            </a:r>
            <a:r>
              <a:rPr lang="ru-RU" sz="2000"/>
              <a:t> у </a:t>
            </a:r>
            <a:r>
              <a:rPr lang="ru-RU" sz="2000" err="1"/>
              <a:t>підсумковий</a:t>
            </a:r>
            <a:r>
              <a:rPr lang="ru-RU" sz="2000"/>
              <a:t> </a:t>
            </a:r>
            <a:r>
              <a:rPr lang="ru-RU" sz="2000" err="1"/>
              <a:t>успіх</a:t>
            </a:r>
            <a:r>
              <a:rPr lang="ru-RU" sz="2000"/>
              <a:t> облоги. На той час Наполеону </a:t>
            </a:r>
            <a:r>
              <a:rPr lang="ru-RU" sz="2000" err="1"/>
              <a:t>було</a:t>
            </a:r>
            <a:r>
              <a:rPr lang="ru-RU" sz="2000"/>
              <a:t> </a:t>
            </a:r>
            <a:r>
              <a:rPr lang="ru-RU" sz="2000" b="1"/>
              <a:t>24 роки</a:t>
            </a:r>
            <a:r>
              <a:rPr lang="ru-RU" sz="2000"/>
              <a:t>.</a:t>
            </a:r>
            <a:endParaRPr lang="es-ES" sz="2000"/>
          </a:p>
        </p:txBody>
      </p:sp>
      <p:sp>
        <p:nvSpPr>
          <p:cNvPr id="8" name="Прямоугольник 7"/>
          <p:cNvSpPr/>
          <p:nvPr/>
        </p:nvSpPr>
        <p:spPr>
          <a:xfrm>
            <a:off x="4349577" y="4454963"/>
            <a:ext cx="7891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err="1"/>
              <a:t>Після</a:t>
            </a:r>
            <a:r>
              <a:rPr lang="ru-RU" sz="2000"/>
              <a:t> </a:t>
            </a:r>
            <a:r>
              <a:rPr lang="ru-RU" sz="2000" err="1"/>
              <a:t>термідоріанського</a:t>
            </a:r>
            <a:r>
              <a:rPr lang="ru-RU" sz="2000"/>
              <a:t> перевороту Бонапарта </a:t>
            </a:r>
            <a:r>
              <a:rPr lang="ru-RU" sz="2000" err="1"/>
              <a:t>було</a:t>
            </a:r>
            <a:r>
              <a:rPr lang="ru-RU" sz="2000"/>
              <a:t> </a:t>
            </a:r>
            <a:r>
              <a:rPr lang="ru-RU" sz="2000" err="1"/>
              <a:t>заарештовано</a:t>
            </a:r>
            <a:r>
              <a:rPr lang="ru-RU" sz="2000"/>
              <a:t> (10 </a:t>
            </a:r>
            <a:r>
              <a:rPr lang="ru-RU" sz="2000" err="1"/>
              <a:t>серпня</a:t>
            </a:r>
            <a:r>
              <a:rPr lang="ru-RU" sz="2000"/>
              <a:t> 1794 року, на два </a:t>
            </a:r>
            <a:r>
              <a:rPr lang="ru-RU" sz="2000" err="1"/>
              <a:t>тижні</a:t>
            </a:r>
            <a:r>
              <a:rPr lang="ru-RU" sz="2000"/>
              <a:t>) через </a:t>
            </a:r>
            <a:r>
              <a:rPr lang="ru-RU" sz="2000" err="1"/>
              <a:t>зв'язки</a:t>
            </a:r>
            <a:r>
              <a:rPr lang="ru-RU" sz="2000"/>
              <a:t> з братом </a:t>
            </a:r>
            <a:r>
              <a:rPr lang="ru-RU" sz="2000" err="1"/>
              <a:t>Максиміліана</a:t>
            </a:r>
            <a:r>
              <a:rPr lang="ru-RU" sz="2000"/>
              <a:t> </a:t>
            </a:r>
            <a:r>
              <a:rPr lang="ru-RU" sz="2000" err="1"/>
              <a:t>Робесп'єра</a:t>
            </a:r>
            <a:r>
              <a:rPr lang="ru-RU" sz="2000"/>
              <a:t> — </a:t>
            </a:r>
            <a:r>
              <a:rPr lang="ru-RU" sz="2000" err="1"/>
              <a:t>Оґюстеном</a:t>
            </a:r>
            <a:r>
              <a:rPr lang="ru-RU" sz="2000"/>
              <a:t>. </a:t>
            </a:r>
            <a:endParaRPr lang="es-ES" sz="2000"/>
          </a:p>
        </p:txBody>
      </p:sp>
      <p:sp>
        <p:nvSpPr>
          <p:cNvPr id="9" name="Прямоугольник 8"/>
          <p:cNvSpPr/>
          <p:nvPr/>
        </p:nvSpPr>
        <p:spPr>
          <a:xfrm>
            <a:off x="78259" y="5648948"/>
            <a:ext cx="120354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/>
              <a:t>У </a:t>
            </a:r>
            <a:r>
              <a:rPr lang="ru-RU" sz="2000" err="1"/>
              <a:t>критичний</a:t>
            </a:r>
            <a:r>
              <a:rPr lang="ru-RU" sz="2000"/>
              <a:t> для </a:t>
            </a:r>
            <a:r>
              <a:rPr lang="ru-RU" sz="2000" err="1"/>
              <a:t>термідоріанців</a:t>
            </a:r>
            <a:r>
              <a:rPr lang="ru-RU" sz="2000"/>
              <a:t> момент Поль </a:t>
            </a:r>
            <a:r>
              <a:rPr lang="ru-RU" sz="2000" err="1"/>
              <a:t>Баррас</a:t>
            </a:r>
            <a:r>
              <a:rPr lang="ru-RU" sz="2000"/>
              <a:t> </a:t>
            </a:r>
            <a:r>
              <a:rPr lang="ru-RU" sz="2000" err="1"/>
              <a:t>призначив</a:t>
            </a:r>
            <a:r>
              <a:rPr lang="ru-RU" sz="2000"/>
              <a:t> Бонапарта </a:t>
            </a:r>
            <a:r>
              <a:rPr lang="ru-RU" sz="2000" err="1"/>
              <a:t>своїм</a:t>
            </a:r>
            <a:r>
              <a:rPr lang="ru-RU" sz="2000"/>
              <a:t> </a:t>
            </a:r>
            <a:r>
              <a:rPr lang="ru-RU" sz="2000" err="1"/>
              <a:t>помічником</a:t>
            </a:r>
            <a:r>
              <a:rPr lang="ru-RU" sz="2000"/>
              <a:t>, і </a:t>
            </a:r>
            <a:r>
              <a:rPr lang="ru-RU" sz="2000" err="1"/>
              <a:t>він</a:t>
            </a:r>
            <a:r>
              <a:rPr lang="ru-RU" sz="2000"/>
              <a:t> </a:t>
            </a:r>
            <a:r>
              <a:rPr lang="ru-RU" sz="2000" err="1"/>
              <a:t>відзначився</a:t>
            </a:r>
            <a:r>
              <a:rPr lang="ru-RU" sz="2000"/>
              <a:t> при </a:t>
            </a:r>
            <a:r>
              <a:rPr lang="ru-RU" sz="2000" err="1"/>
              <a:t>придушенні</a:t>
            </a:r>
            <a:r>
              <a:rPr lang="ru-RU" sz="2000"/>
              <a:t> </a:t>
            </a:r>
            <a:r>
              <a:rPr lang="ru-RU" sz="2000" err="1"/>
              <a:t>роялістського</a:t>
            </a:r>
            <a:r>
              <a:rPr lang="ru-RU" sz="2000"/>
              <a:t> </a:t>
            </a:r>
            <a:r>
              <a:rPr lang="ru-RU" sz="2000" err="1"/>
              <a:t>заколоту</a:t>
            </a:r>
            <a:r>
              <a:rPr lang="ru-RU" sz="2000"/>
              <a:t> в </a:t>
            </a:r>
            <a:r>
              <a:rPr lang="ru-RU" sz="2000" err="1"/>
              <a:t>Парижі</a:t>
            </a:r>
            <a:r>
              <a:rPr lang="ru-RU" sz="2000"/>
              <a:t> 3 </a:t>
            </a:r>
            <a:r>
              <a:rPr lang="ru-RU" sz="2000" err="1"/>
              <a:t>жовтня</a:t>
            </a:r>
            <a:r>
              <a:rPr lang="ru-RU" sz="2000"/>
              <a:t> (13 </a:t>
            </a:r>
            <a:r>
              <a:rPr lang="ru-RU" sz="2000" err="1"/>
              <a:t>вандем'єра</a:t>
            </a:r>
            <a:r>
              <a:rPr lang="ru-RU" sz="2000"/>
              <a:t>) </a:t>
            </a:r>
            <a:r>
              <a:rPr lang="ru-RU" sz="2000" b="1"/>
              <a:t>1795</a:t>
            </a:r>
            <a:r>
              <a:rPr lang="ru-RU" sz="2000"/>
              <a:t> року. Бонапарт </a:t>
            </a:r>
            <a:r>
              <a:rPr lang="ru-RU" sz="2000" err="1"/>
              <a:t>отримав</a:t>
            </a:r>
            <a:r>
              <a:rPr lang="ru-RU" sz="2000"/>
              <a:t> </a:t>
            </a:r>
            <a:r>
              <a:rPr lang="ru-RU" sz="2000" err="1"/>
              <a:t>звання</a:t>
            </a:r>
            <a:r>
              <a:rPr lang="ru-RU" sz="2000"/>
              <a:t> </a:t>
            </a:r>
            <a:r>
              <a:rPr lang="ru-RU" sz="2000" b="1" err="1"/>
              <a:t>дивізійного</a:t>
            </a:r>
            <a:r>
              <a:rPr lang="ru-RU" sz="2000" b="1"/>
              <a:t> генерала.</a:t>
            </a:r>
            <a:endParaRPr lang="es-ES" sz="2000" b="1"/>
          </a:p>
        </p:txBody>
      </p:sp>
    </p:spTree>
    <p:extLst>
      <p:ext uri="{BB962C8B-B14F-4D97-AF65-F5344CB8AC3E}">
        <p14:creationId xmlns:p14="http://schemas.microsoft.com/office/powerpoint/2010/main" val="28363421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05772" y="112925"/>
            <a:ext cx="869263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/>
              <a:t>У </a:t>
            </a:r>
            <a:r>
              <a:rPr lang="ru-RU" sz="2400" b="1" err="1"/>
              <a:t>квітні</a:t>
            </a:r>
            <a:r>
              <a:rPr lang="ru-RU" sz="2400" b="1"/>
              <a:t> 1796 р. </a:t>
            </a:r>
            <a:r>
              <a:rPr lang="ru-RU" sz="2400" b="1" err="1"/>
              <a:t>командувачем</a:t>
            </a:r>
            <a:r>
              <a:rPr lang="ru-RU" sz="2400" b="1"/>
              <a:t> </a:t>
            </a:r>
            <a:r>
              <a:rPr lang="ru-RU" sz="2400" b="1" err="1"/>
              <a:t>французької</a:t>
            </a:r>
            <a:r>
              <a:rPr lang="ru-RU" sz="2400" b="1"/>
              <a:t> </a:t>
            </a:r>
            <a:r>
              <a:rPr lang="ru-RU" sz="2400" b="1" err="1"/>
              <a:t>армії</a:t>
            </a:r>
            <a:r>
              <a:rPr lang="ru-RU" sz="2400" b="1"/>
              <a:t> в </a:t>
            </a:r>
            <a:r>
              <a:rPr lang="ru-RU" sz="2400" b="1" err="1"/>
              <a:t>Італії</a:t>
            </a:r>
            <a:r>
              <a:rPr lang="ru-RU" sz="2400" b="1"/>
              <a:t> </a:t>
            </a:r>
            <a:r>
              <a:rPr lang="ru-RU" sz="2400" b="1" err="1"/>
              <a:t>було</a:t>
            </a:r>
            <a:r>
              <a:rPr lang="ru-RU" sz="2400" b="1"/>
              <a:t> </a:t>
            </a:r>
            <a:r>
              <a:rPr lang="ru-RU" sz="2400" b="1" err="1"/>
              <a:t>призначено</a:t>
            </a:r>
            <a:r>
              <a:rPr lang="ru-RU" sz="2400" b="1"/>
              <a:t> Наполеона Бонапарта (1769–1821)-</a:t>
            </a:r>
            <a:r>
              <a:rPr lang="ru-RU" sz="2400" b="1" err="1"/>
              <a:t>це</a:t>
            </a:r>
            <a:r>
              <a:rPr lang="ru-RU" sz="2400" b="1"/>
              <a:t> не </a:t>
            </a:r>
            <a:r>
              <a:rPr lang="ru-RU" sz="2400" b="1" err="1"/>
              <a:t>головний</a:t>
            </a:r>
            <a:r>
              <a:rPr lang="ru-RU" sz="2400" b="1"/>
              <a:t> фронт!!!</a:t>
            </a:r>
          </a:p>
          <a:p>
            <a:r>
              <a:rPr lang="ru-RU" sz="3200" b="1" u="sng"/>
              <a:t>Проявив себе як </a:t>
            </a:r>
            <a:r>
              <a:rPr lang="ru-RU" sz="3200" b="1" u="sng" err="1"/>
              <a:t>талановитий</a:t>
            </a:r>
            <a:r>
              <a:rPr lang="ru-RU" sz="3200" b="1" u="sng"/>
              <a:t> </a:t>
            </a:r>
            <a:r>
              <a:rPr lang="ru-RU" sz="3200" b="1" u="sng" err="1"/>
              <a:t>полководець</a:t>
            </a:r>
            <a:r>
              <a:rPr lang="ru-RU" sz="3200" b="1" u="sng"/>
              <a:t>!!!</a:t>
            </a:r>
          </a:p>
          <a:p>
            <a:r>
              <a:rPr lang="ru-RU" sz="3200" b="1" u="sng" err="1"/>
              <a:t>Годував</a:t>
            </a:r>
            <a:r>
              <a:rPr lang="ru-RU" sz="3200" b="1" u="sng"/>
              <a:t> </a:t>
            </a:r>
            <a:r>
              <a:rPr lang="ru-RU" sz="3200" b="1" u="sng" err="1"/>
              <a:t>армію</a:t>
            </a:r>
            <a:r>
              <a:rPr lang="ru-RU" sz="3200" b="1" u="sng"/>
              <a:t> за </a:t>
            </a:r>
            <a:r>
              <a:rPr lang="ru-RU" sz="3200" b="1" u="sng" err="1"/>
              <a:t>рахунок</a:t>
            </a:r>
            <a:r>
              <a:rPr lang="ru-RU" sz="3200" b="1" u="sng"/>
              <a:t> </a:t>
            </a:r>
            <a:r>
              <a:rPr lang="ru-RU" sz="3200" b="1" u="sng" err="1"/>
              <a:t>місцевого</a:t>
            </a:r>
            <a:r>
              <a:rPr lang="ru-RU" sz="3200" b="1" u="sng"/>
              <a:t> </a:t>
            </a:r>
            <a:r>
              <a:rPr lang="ru-RU" sz="3200" b="1" u="sng" err="1"/>
              <a:t>населення</a:t>
            </a:r>
            <a:endParaRPr lang="es-ES" sz="3200" b="1" u="sng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51266"/>
            <a:ext cx="3305773" cy="35167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4823" y="2906385"/>
            <a:ext cx="5013834" cy="38037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718" y="3756812"/>
            <a:ext cx="6731876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uk-UA" sz="3200" b="1"/>
              <a:t>Став народним </a:t>
            </a:r>
            <a:r>
              <a:rPr lang="uk-UA" sz="3200" b="1" err="1"/>
              <a:t>улюблинцем</a:t>
            </a:r>
            <a:r>
              <a:rPr lang="uk-UA" sz="3200" b="1"/>
              <a:t>!</a:t>
            </a:r>
            <a:endParaRPr lang="uk-UA" sz="3200" b="1" dirty="0">
              <a:cs typeface="Calibri"/>
            </a:endParaRPr>
          </a:p>
          <a:p>
            <a:endParaRPr lang="uk-UA" sz="3200" b="1" dirty="0">
              <a:cs typeface="Calibri"/>
            </a:endParaRPr>
          </a:p>
          <a:p>
            <a:r>
              <a:rPr lang="uk-UA" sz="3200" b="1"/>
              <a:t>До Франції переправлено багато </a:t>
            </a:r>
            <a:endParaRPr lang="uk-UA" sz="3200" b="1" dirty="0"/>
          </a:p>
          <a:p>
            <a:r>
              <a:rPr lang="uk-UA" sz="3200" b="1"/>
              <a:t>матеріальних цінностей доби </a:t>
            </a:r>
            <a:endParaRPr lang="uk-UA" sz="3200" b="1" dirty="0">
              <a:cs typeface="Calibri"/>
            </a:endParaRPr>
          </a:p>
          <a:p>
            <a:r>
              <a:rPr lang="uk-UA" sz="3200" b="1"/>
              <a:t>Відродження!</a:t>
            </a:r>
            <a:endParaRPr lang="es-ES" sz="32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11224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75131" cy="6859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679" y="0"/>
            <a:ext cx="4723086" cy="47230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05752" y="5234152"/>
            <a:ext cx="558624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/>
              <a:t>Генуя-Лігурійська </a:t>
            </a:r>
            <a:r>
              <a:rPr lang="uk-UA" sz="2800" err="1"/>
              <a:t>респ</a:t>
            </a:r>
            <a:r>
              <a:rPr lang="uk-UA" sz="2800"/>
              <a:t>.</a:t>
            </a:r>
          </a:p>
          <a:p>
            <a:r>
              <a:rPr lang="uk-UA" sz="2800" err="1"/>
              <a:t>Цизпаданська</a:t>
            </a:r>
            <a:r>
              <a:rPr lang="uk-UA" sz="2800"/>
              <a:t> </a:t>
            </a:r>
            <a:r>
              <a:rPr lang="uk-UA" sz="2800" err="1"/>
              <a:t>республ</a:t>
            </a:r>
            <a:r>
              <a:rPr lang="uk-UA" sz="2800"/>
              <a:t>.   </a:t>
            </a:r>
            <a:r>
              <a:rPr lang="uk-UA" sz="2800" err="1"/>
              <a:t>Цизальпінська</a:t>
            </a:r>
            <a:r>
              <a:rPr lang="uk-UA" sz="2800"/>
              <a:t>       Італійська</a:t>
            </a:r>
            <a:endParaRPr lang="es-ES" sz="2800"/>
          </a:p>
        </p:txBody>
      </p:sp>
      <p:sp>
        <p:nvSpPr>
          <p:cNvPr id="8" name="Стрелка вправо 7"/>
          <p:cNvSpPr/>
          <p:nvPr/>
        </p:nvSpPr>
        <p:spPr>
          <a:xfrm>
            <a:off x="10547131" y="5927834"/>
            <a:ext cx="898634" cy="141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Стрелка вправо 8"/>
          <p:cNvSpPr/>
          <p:nvPr/>
        </p:nvSpPr>
        <p:spPr>
          <a:xfrm>
            <a:off x="9017876" y="6290441"/>
            <a:ext cx="346841" cy="1418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91600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617200" cy="53445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1821" y="1844566"/>
            <a:ext cx="6410179" cy="50134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5007" y="378372"/>
            <a:ext cx="3342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/>
              <a:t>Єгипет 1798р.</a:t>
            </a:r>
            <a:endParaRPr lang="es-ES" sz="3200" b="1"/>
          </a:p>
        </p:txBody>
      </p:sp>
      <p:sp>
        <p:nvSpPr>
          <p:cNvPr id="5" name="TextBox 4"/>
          <p:cNvSpPr txBox="1"/>
          <p:nvPr/>
        </p:nvSpPr>
        <p:spPr>
          <a:xfrm>
            <a:off x="252248" y="5691352"/>
            <a:ext cx="430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/>
              <a:t>Битва  біля пірамід</a:t>
            </a:r>
            <a:endParaRPr lang="es-ES" sz="3200" b="1"/>
          </a:p>
        </p:txBody>
      </p:sp>
    </p:spTree>
    <p:extLst>
      <p:ext uri="{BB962C8B-B14F-4D97-AF65-F5344CB8AC3E}">
        <p14:creationId xmlns:p14="http://schemas.microsoft.com/office/powerpoint/2010/main" val="1476501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907" y="0"/>
            <a:ext cx="4476093" cy="524342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4065" y="5252694"/>
            <a:ext cx="47997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err="1"/>
              <a:t>Розетський</a:t>
            </a:r>
            <a:r>
              <a:rPr lang="ru-RU" sz="2000" b="1"/>
              <a:t> </a:t>
            </a:r>
            <a:r>
              <a:rPr lang="ru-RU" sz="2000" b="1" err="1"/>
              <a:t>камінь</a:t>
            </a:r>
            <a:r>
              <a:rPr lang="ru-RU" sz="2000" b="1"/>
              <a:t> у </a:t>
            </a:r>
            <a:r>
              <a:rPr lang="ru-RU" sz="2000" b="1" err="1"/>
              <a:t>Британському</a:t>
            </a:r>
            <a:r>
              <a:rPr lang="ru-RU" sz="2000" b="1"/>
              <a:t> </a:t>
            </a:r>
            <a:r>
              <a:rPr lang="ru-RU" sz="2000" b="1" err="1"/>
              <a:t>музеї</a:t>
            </a:r>
            <a:r>
              <a:rPr lang="ru-RU" sz="2000" b="1"/>
              <a:t> </a:t>
            </a:r>
            <a:endParaRPr lang="es-ES" sz="2000" b="1"/>
          </a:p>
        </p:txBody>
      </p:sp>
      <p:sp>
        <p:nvSpPr>
          <p:cNvPr id="4" name="Прямоугольник 3"/>
          <p:cNvSpPr/>
          <p:nvPr/>
        </p:nvSpPr>
        <p:spPr>
          <a:xfrm>
            <a:off x="210207" y="152088"/>
            <a:ext cx="75057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/>
              <a:t> </a:t>
            </a:r>
            <a:r>
              <a:rPr lang="uk-UA" sz="3200" b="1" err="1"/>
              <a:t>гранодіоритова</a:t>
            </a:r>
            <a:r>
              <a:rPr lang="uk-UA" sz="3200" b="1"/>
              <a:t> стела</a:t>
            </a:r>
            <a:r>
              <a:rPr lang="uk-UA" sz="2400"/>
              <a:t>, </a:t>
            </a:r>
            <a:r>
              <a:rPr lang="uk-UA" sz="2800"/>
              <a:t>знайдена французькою армією Наполеона 1799 року. На ній висічено три версії указу </a:t>
            </a:r>
            <a:r>
              <a:rPr lang="uk-UA" sz="2800" err="1"/>
              <a:t>мемфіських</a:t>
            </a:r>
            <a:r>
              <a:rPr lang="uk-UA" sz="2800"/>
              <a:t> жерців</a:t>
            </a:r>
            <a:r>
              <a:rPr lang="es-ES" sz="2800"/>
              <a:t>, </a:t>
            </a:r>
            <a:r>
              <a:rPr lang="uk-UA" sz="2800"/>
              <a:t>виданого в Мемфісі (Єгипет) 196 року до н. е., за часів правління династії </a:t>
            </a:r>
            <a:r>
              <a:rPr lang="uk-UA" sz="2800" err="1"/>
              <a:t>Птолемеїв</a:t>
            </a:r>
            <a:r>
              <a:rPr lang="uk-UA" sz="2800"/>
              <a:t> від імені царя </a:t>
            </a:r>
            <a:r>
              <a:rPr lang="uk-UA" sz="2800" err="1"/>
              <a:t>Птолемея</a:t>
            </a:r>
            <a:r>
              <a:rPr lang="uk-UA" sz="2800"/>
              <a:t> </a:t>
            </a:r>
            <a:r>
              <a:rPr lang="es-ES" sz="2800"/>
              <a:t>V.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6331" y="4052458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/>
              <a:t> </a:t>
            </a:r>
            <a:r>
              <a:rPr lang="uk-UA" sz="2800"/>
              <a:t>Розетський камінь став ключем до розшифрування єгипетських ієрогліфів, тим самим відкривши вікно в історію Стародавнього Єгипту.</a:t>
            </a:r>
            <a:endParaRPr lang="es-ES" sz="2800"/>
          </a:p>
        </p:txBody>
      </p:sp>
    </p:spTree>
    <p:extLst>
      <p:ext uri="{BB962C8B-B14F-4D97-AF65-F5344CB8AC3E}">
        <p14:creationId xmlns:p14="http://schemas.microsoft.com/office/powerpoint/2010/main" val="5107626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144" y="0"/>
            <a:ext cx="867087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/>
              <a:t>1799 р. Наполеон </a:t>
            </a:r>
            <a:r>
              <a:rPr lang="ru-RU" sz="2400" b="1" err="1"/>
              <a:t>залишив</a:t>
            </a:r>
            <a:r>
              <a:rPr lang="ru-RU" sz="2400" b="1"/>
              <a:t> свою </a:t>
            </a:r>
            <a:r>
              <a:rPr lang="ru-RU" sz="2400" b="1" err="1"/>
              <a:t>армію</a:t>
            </a:r>
            <a:r>
              <a:rPr lang="ru-RU" sz="2400" b="1"/>
              <a:t> у </a:t>
            </a:r>
            <a:r>
              <a:rPr lang="ru-RU" sz="2400" b="1" err="1"/>
              <a:t>Єгипті</a:t>
            </a:r>
            <a:r>
              <a:rPr lang="ru-RU" sz="2400" b="1"/>
              <a:t> і </a:t>
            </a:r>
            <a:r>
              <a:rPr lang="ru-RU" sz="2400" b="1" err="1"/>
              <a:t>повернувся</a:t>
            </a:r>
            <a:r>
              <a:rPr lang="ru-RU" sz="2400" b="1"/>
              <a:t> до Парижа. </a:t>
            </a:r>
            <a:r>
              <a:rPr lang="ru-RU" sz="2800" b="1"/>
              <a:t>18 брюмера VІІІ року </a:t>
            </a:r>
            <a:r>
              <a:rPr lang="ru-RU" sz="2800" b="1" err="1"/>
              <a:t>Республіки</a:t>
            </a:r>
            <a:r>
              <a:rPr lang="ru-RU" sz="2800" b="1"/>
              <a:t> (9 листопада 1799 р.) </a:t>
            </a:r>
            <a:r>
              <a:rPr lang="ru-RU" sz="2800" b="1" err="1"/>
              <a:t>відбувся</a:t>
            </a:r>
            <a:r>
              <a:rPr lang="ru-RU" sz="2800" b="1"/>
              <a:t> </a:t>
            </a:r>
            <a:r>
              <a:rPr lang="ru-RU" sz="2800" b="1" err="1"/>
              <a:t>державний</a:t>
            </a:r>
            <a:r>
              <a:rPr lang="ru-RU" sz="2800" b="1"/>
              <a:t> переворот. </a:t>
            </a:r>
            <a:r>
              <a:rPr lang="ru-RU" sz="2400" b="1"/>
              <a:t>Бонапарт </a:t>
            </a:r>
            <a:r>
              <a:rPr lang="ru-RU" sz="2400" b="1" err="1"/>
              <a:t>розігнав</a:t>
            </a:r>
            <a:r>
              <a:rPr lang="ru-RU" sz="2400" b="1"/>
              <a:t> Раду </a:t>
            </a:r>
            <a:r>
              <a:rPr lang="ru-RU" sz="2400" b="1" err="1"/>
              <a:t>п'ятисот</a:t>
            </a:r>
            <a:r>
              <a:rPr lang="ru-RU" sz="2400" b="1"/>
              <a:t>, </a:t>
            </a:r>
            <a:r>
              <a:rPr lang="ru-RU" sz="2400" b="1" err="1"/>
              <a:t>скасував</a:t>
            </a:r>
            <a:r>
              <a:rPr lang="ru-RU" sz="2400" b="1"/>
              <a:t> режим </a:t>
            </a:r>
            <a:r>
              <a:rPr lang="ru-RU" sz="2400" b="1" err="1"/>
              <a:t>Директорії</a:t>
            </a:r>
            <a:r>
              <a:rPr lang="ru-RU" sz="2400" b="1"/>
              <a:t> і </a:t>
            </a:r>
            <a:r>
              <a:rPr lang="ru-RU" sz="2400" b="1" err="1"/>
              <a:t>змусив</a:t>
            </a:r>
            <a:r>
              <a:rPr lang="ru-RU" sz="2400" b="1"/>
              <a:t> </a:t>
            </a:r>
            <a:r>
              <a:rPr lang="ru-RU" sz="2400" b="1" err="1"/>
              <a:t>колишніх</a:t>
            </a:r>
            <a:r>
              <a:rPr lang="ru-RU" sz="2400" b="1"/>
              <a:t> </a:t>
            </a:r>
            <a:r>
              <a:rPr lang="ru-RU" sz="2400" b="1" err="1"/>
              <a:t>депутатів</a:t>
            </a:r>
            <a:r>
              <a:rPr lang="ru-RU" sz="2400" b="1"/>
              <a:t> </a:t>
            </a:r>
            <a:r>
              <a:rPr lang="ru-RU" sz="2400" b="1" err="1"/>
              <a:t>ухвалити</a:t>
            </a:r>
            <a:r>
              <a:rPr lang="ru-RU" sz="2400" b="1"/>
              <a:t> закон про передачу </a:t>
            </a:r>
            <a:r>
              <a:rPr lang="ru-RU" sz="2400" b="1" err="1"/>
              <a:t>влади</a:t>
            </a:r>
            <a:r>
              <a:rPr lang="ru-RU" sz="2400" b="1"/>
              <a:t> </a:t>
            </a:r>
            <a:r>
              <a:rPr lang="ru-RU" sz="2400" b="1" err="1"/>
              <a:t>трьом</a:t>
            </a:r>
            <a:r>
              <a:rPr lang="ru-RU" sz="2400" b="1"/>
              <a:t> консулам – </a:t>
            </a:r>
            <a:r>
              <a:rPr lang="ru-RU" sz="2800" b="1" err="1"/>
              <a:t>Сійєсу</a:t>
            </a:r>
            <a:r>
              <a:rPr lang="ru-RU" sz="2800" b="1"/>
              <a:t>, Роже-</a:t>
            </a:r>
            <a:r>
              <a:rPr lang="ru-RU" sz="2800" b="1" err="1"/>
              <a:t>Дюко</a:t>
            </a:r>
            <a:r>
              <a:rPr lang="ru-RU" sz="2800" b="1"/>
              <a:t> та Бонапарту, </a:t>
            </a:r>
            <a:r>
              <a:rPr lang="ru-RU" sz="2400" b="1" err="1"/>
              <a:t>який</a:t>
            </a:r>
            <a:r>
              <a:rPr lang="ru-RU" sz="2400" b="1"/>
              <a:t> </a:t>
            </a:r>
            <a:r>
              <a:rPr lang="ru-RU" sz="2400" b="1" err="1"/>
              <a:t>отримав</a:t>
            </a:r>
            <a:r>
              <a:rPr lang="ru-RU" sz="2400" b="1"/>
              <a:t> </a:t>
            </a:r>
            <a:r>
              <a:rPr lang="ru-RU" sz="2400" b="1" err="1"/>
              <a:t>звання</a:t>
            </a:r>
            <a:r>
              <a:rPr lang="ru-RU" sz="2400" b="1"/>
              <a:t> </a:t>
            </a:r>
            <a:r>
              <a:rPr lang="ru-RU" sz="2400" b="1" err="1"/>
              <a:t>першого</a:t>
            </a:r>
            <a:r>
              <a:rPr lang="ru-RU" sz="2400" b="1"/>
              <a:t> консула та став </a:t>
            </a:r>
            <a:r>
              <a:rPr lang="ru-RU" sz="2400" b="1" err="1"/>
              <a:t>повновладним</a:t>
            </a:r>
            <a:r>
              <a:rPr lang="ru-RU" sz="2400" b="1"/>
              <a:t> правителем </a:t>
            </a:r>
            <a:r>
              <a:rPr lang="ru-RU" sz="2400" b="1" err="1"/>
              <a:t>Франції</a:t>
            </a:r>
            <a:r>
              <a:rPr lang="ru-RU" sz="2400" b="1"/>
              <a:t>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8015" y="0"/>
            <a:ext cx="3373985" cy="51821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13" y="3465514"/>
            <a:ext cx="5881788" cy="3631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94470" y="5281066"/>
            <a:ext cx="5081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>
                <a:solidFill>
                  <a:srgbClr val="C00000"/>
                </a:solidFill>
              </a:rPr>
              <a:t>Переворот 18 брюмера став </a:t>
            </a:r>
            <a:r>
              <a:rPr lang="ru-RU" sz="3200" b="1" err="1">
                <a:solidFill>
                  <a:srgbClr val="C00000"/>
                </a:solidFill>
              </a:rPr>
              <a:t>завершенням</a:t>
            </a:r>
            <a:r>
              <a:rPr lang="ru-RU" sz="3200" b="1">
                <a:solidFill>
                  <a:srgbClr val="C00000"/>
                </a:solidFill>
              </a:rPr>
              <a:t> </a:t>
            </a:r>
            <a:r>
              <a:rPr lang="ru-RU" sz="3200" b="1" err="1">
                <a:solidFill>
                  <a:srgbClr val="C00000"/>
                </a:solidFill>
              </a:rPr>
              <a:t>Великої</a:t>
            </a:r>
            <a:r>
              <a:rPr lang="ru-RU" sz="3200" b="1">
                <a:solidFill>
                  <a:srgbClr val="C00000"/>
                </a:solidFill>
              </a:rPr>
              <a:t> </a:t>
            </a:r>
            <a:r>
              <a:rPr lang="ru-RU" sz="3200" b="1" err="1">
                <a:solidFill>
                  <a:srgbClr val="C00000"/>
                </a:solidFill>
              </a:rPr>
              <a:t>Французької</a:t>
            </a:r>
            <a:r>
              <a:rPr lang="ru-RU" sz="3200" b="1">
                <a:solidFill>
                  <a:srgbClr val="C00000"/>
                </a:solidFill>
              </a:rPr>
              <a:t> </a:t>
            </a:r>
            <a:r>
              <a:rPr lang="ru-RU" sz="3200" b="1" err="1">
                <a:solidFill>
                  <a:srgbClr val="C00000"/>
                </a:solidFill>
              </a:rPr>
              <a:t>революції</a:t>
            </a:r>
            <a:r>
              <a:rPr lang="ru-RU" sz="3200" b="1">
                <a:solidFill>
                  <a:srgbClr val="C00000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9152624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137" y="126125"/>
            <a:ext cx="117978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/>
              <a:t>              Історичне значення Великої французької революції</a:t>
            </a:r>
            <a:endParaRPr lang="es-ES" sz="2800" b="1"/>
          </a:p>
        </p:txBody>
      </p:sp>
      <p:sp>
        <p:nvSpPr>
          <p:cNvPr id="3" name="Прямоугольник 2"/>
          <p:cNvSpPr/>
          <p:nvPr/>
        </p:nvSpPr>
        <p:spPr>
          <a:xfrm>
            <a:off x="1" y="649357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err="1"/>
              <a:t>Революція</a:t>
            </a:r>
            <a:r>
              <a:rPr lang="ru-RU" sz="2000" b="1"/>
              <a:t> у </a:t>
            </a:r>
            <a:r>
              <a:rPr lang="ru-RU" sz="2000" b="1" err="1"/>
              <a:t>Франції</a:t>
            </a:r>
            <a:r>
              <a:rPr lang="ru-RU" sz="2000" b="1"/>
              <a:t> мала </a:t>
            </a:r>
            <a:r>
              <a:rPr lang="ru-RU" sz="2000" b="1" err="1"/>
              <a:t>величезний</a:t>
            </a:r>
            <a:r>
              <a:rPr lang="ru-RU" sz="2000" b="1"/>
              <a:t> </a:t>
            </a:r>
            <a:r>
              <a:rPr lang="ru-RU" sz="2000" b="1" err="1"/>
              <a:t>вплив</a:t>
            </a:r>
            <a:r>
              <a:rPr lang="ru-RU" sz="2000" b="1"/>
              <a:t> не </a:t>
            </a:r>
            <a:r>
              <a:rPr lang="ru-RU" sz="2000" b="1" err="1"/>
              <a:t>лише</a:t>
            </a:r>
            <a:r>
              <a:rPr lang="ru-RU" sz="2000" b="1"/>
              <a:t> на свою </a:t>
            </a:r>
            <a:r>
              <a:rPr lang="ru-RU" sz="2000" b="1" err="1"/>
              <a:t>країну</a:t>
            </a:r>
            <a:r>
              <a:rPr lang="ru-RU" sz="2000" b="1"/>
              <a:t>, а й на </a:t>
            </a:r>
            <a:r>
              <a:rPr lang="ru-RU" sz="2000" b="1" err="1"/>
              <a:t>Європу</a:t>
            </a:r>
            <a:r>
              <a:rPr lang="ru-RU" sz="2000" b="1"/>
              <a:t> </a:t>
            </a:r>
            <a:r>
              <a:rPr lang="ru-RU" sz="2000" b="1" err="1"/>
              <a:t>загалом</a:t>
            </a:r>
            <a:r>
              <a:rPr lang="ru-RU" sz="2000" b="1"/>
              <a:t>. </a:t>
            </a:r>
            <a:r>
              <a:rPr lang="ru-RU" sz="2000" b="1" err="1"/>
              <a:t>Започатковані</a:t>
            </a:r>
            <a:r>
              <a:rPr lang="ru-RU" sz="2000" b="1"/>
              <a:t> нею </a:t>
            </a:r>
            <a:r>
              <a:rPr lang="ru-RU" sz="2000" b="1" err="1"/>
              <a:t>соціальні</a:t>
            </a:r>
            <a:r>
              <a:rPr lang="ru-RU" sz="2000" b="1"/>
              <a:t> </a:t>
            </a:r>
            <a:r>
              <a:rPr lang="ru-RU" sz="2000" b="1" err="1"/>
              <a:t>потрясіння</a:t>
            </a:r>
            <a:r>
              <a:rPr lang="ru-RU" sz="2000" b="1"/>
              <a:t> </a:t>
            </a:r>
            <a:r>
              <a:rPr lang="ru-RU" sz="2000" b="1" err="1"/>
              <a:t>багато</a:t>
            </a:r>
            <a:r>
              <a:rPr lang="ru-RU" sz="2000" b="1"/>
              <a:t> в </a:t>
            </a:r>
            <a:r>
              <a:rPr lang="ru-RU" sz="2000" b="1" err="1"/>
              <a:t>чому</a:t>
            </a:r>
            <a:r>
              <a:rPr lang="ru-RU" sz="2000" b="1"/>
              <a:t> </a:t>
            </a:r>
            <a:r>
              <a:rPr lang="ru-RU" sz="2000" b="1" err="1"/>
              <a:t>визначали</a:t>
            </a:r>
            <a:r>
              <a:rPr lang="ru-RU" sz="2000" b="1"/>
              <a:t> </a:t>
            </a:r>
            <a:r>
              <a:rPr lang="ru-RU" sz="2000" b="1" err="1"/>
              <a:t>європейську</a:t>
            </a:r>
            <a:r>
              <a:rPr lang="ru-RU" sz="2000" b="1"/>
              <a:t> </a:t>
            </a:r>
            <a:r>
              <a:rPr lang="ru-RU" sz="2000" b="1" err="1"/>
              <a:t>історію</a:t>
            </a:r>
            <a:r>
              <a:rPr lang="ru-RU" sz="2000" b="1"/>
              <a:t> XIX ст.:</a:t>
            </a:r>
          </a:p>
          <a:p>
            <a:endParaRPr lang="ru-RU" sz="2000" b="1"/>
          </a:p>
          <a:p>
            <a:r>
              <a:rPr lang="ru-RU" sz="2000" b="1"/>
              <a:t>-</a:t>
            </a:r>
            <a:r>
              <a:rPr lang="ru-RU" sz="2000" b="1" err="1"/>
              <a:t>ліквідовано</a:t>
            </a:r>
            <a:r>
              <a:rPr lang="ru-RU" sz="2000" b="1"/>
              <a:t> «</a:t>
            </a:r>
            <a:r>
              <a:rPr lang="ru-RU" sz="2000" b="1" err="1"/>
              <a:t>старий</a:t>
            </a:r>
            <a:r>
              <a:rPr lang="ru-RU" sz="2000" b="1"/>
              <a:t> порядок» – </a:t>
            </a:r>
            <a:r>
              <a:rPr lang="ru-RU" sz="2000" b="1" err="1"/>
              <a:t>зруйновано</a:t>
            </a:r>
            <a:r>
              <a:rPr lang="ru-RU" sz="2000" b="1"/>
              <a:t> абсолютизм, </a:t>
            </a:r>
            <a:r>
              <a:rPr lang="ru-RU" sz="2000" b="1" err="1"/>
              <a:t>залишки</a:t>
            </a:r>
            <a:r>
              <a:rPr lang="ru-RU" sz="2000" b="1"/>
              <a:t> </a:t>
            </a:r>
            <a:r>
              <a:rPr lang="ru-RU" sz="2000" b="1" err="1"/>
              <a:t>феодальних</a:t>
            </a:r>
            <a:r>
              <a:rPr lang="ru-RU" sz="2000" b="1"/>
              <a:t> </a:t>
            </a:r>
            <a:r>
              <a:rPr lang="ru-RU" sz="2000" b="1" err="1"/>
              <a:t>відносин</a:t>
            </a:r>
            <a:r>
              <a:rPr lang="ru-RU" sz="2000" b="1"/>
              <a:t> у </a:t>
            </a:r>
            <a:r>
              <a:rPr lang="ru-RU" sz="2000" b="1" err="1"/>
              <a:t>сільському</a:t>
            </a:r>
            <a:r>
              <a:rPr lang="ru-RU" sz="2000" b="1"/>
              <a:t> </a:t>
            </a:r>
            <a:r>
              <a:rPr lang="ru-RU" sz="2000" b="1" err="1"/>
              <a:t>господарстві</a:t>
            </a:r>
            <a:r>
              <a:rPr lang="ru-RU" sz="2000" b="1"/>
              <a:t> й становий </a:t>
            </a:r>
            <a:r>
              <a:rPr lang="ru-RU" sz="2000" b="1" err="1"/>
              <a:t>поділ</a:t>
            </a:r>
            <a:r>
              <a:rPr lang="ru-RU" sz="2000" b="1"/>
              <a:t> </a:t>
            </a:r>
            <a:r>
              <a:rPr lang="ru-RU" sz="2000" b="1" err="1"/>
              <a:t>суспільства</a:t>
            </a:r>
            <a:r>
              <a:rPr lang="ru-RU" sz="2000" b="1"/>
              <a:t>.</a:t>
            </a:r>
          </a:p>
          <a:p>
            <a:r>
              <a:rPr lang="ru-RU" sz="2000" b="1"/>
              <a:t>-</a:t>
            </a:r>
            <a:r>
              <a:rPr lang="ru-RU" sz="2000" b="1" err="1"/>
              <a:t>проголошено</a:t>
            </a:r>
            <a:r>
              <a:rPr lang="ru-RU" sz="2000" b="1"/>
              <a:t> </a:t>
            </a:r>
            <a:r>
              <a:rPr lang="ru-RU" sz="2000" b="1" err="1"/>
              <a:t>невід’ємні</a:t>
            </a:r>
            <a:r>
              <a:rPr lang="ru-RU" sz="2000" b="1"/>
              <a:t> права </a:t>
            </a:r>
            <a:r>
              <a:rPr lang="ru-RU" sz="2000" b="1" err="1"/>
              <a:t>людини</a:t>
            </a:r>
            <a:r>
              <a:rPr lang="ru-RU" sz="2000" b="1"/>
              <a:t> і </a:t>
            </a:r>
            <a:r>
              <a:rPr lang="ru-RU" sz="2000" b="1" err="1"/>
              <a:t>громадянина</a:t>
            </a:r>
            <a:r>
              <a:rPr lang="ru-RU" sz="2000" b="1"/>
              <a:t>, </a:t>
            </a:r>
            <a:r>
              <a:rPr lang="ru-RU" sz="2000" b="1" err="1"/>
              <a:t>започаткувала</a:t>
            </a:r>
            <a:r>
              <a:rPr lang="ru-RU" sz="2000" b="1"/>
              <a:t> </a:t>
            </a:r>
            <a:r>
              <a:rPr lang="ru-RU" sz="2000" b="1" err="1"/>
              <a:t>формування</a:t>
            </a:r>
            <a:r>
              <a:rPr lang="ru-RU" sz="2000" b="1"/>
              <a:t> </a:t>
            </a:r>
            <a:r>
              <a:rPr lang="ru-RU" sz="2000" b="1" err="1"/>
              <a:t>правової</a:t>
            </a:r>
            <a:r>
              <a:rPr lang="ru-RU" sz="2000" b="1"/>
              <a:t> </a:t>
            </a:r>
            <a:r>
              <a:rPr lang="ru-RU" sz="2000" b="1" err="1"/>
              <a:t>держави</a:t>
            </a:r>
            <a:r>
              <a:rPr lang="ru-RU" sz="2000" b="1"/>
              <a:t> і </a:t>
            </a:r>
            <a:r>
              <a:rPr lang="ru-RU" sz="2000" b="1" err="1"/>
              <a:t>громадянського</a:t>
            </a:r>
            <a:r>
              <a:rPr lang="ru-RU" sz="2000" b="1"/>
              <a:t> </a:t>
            </a:r>
            <a:r>
              <a:rPr lang="ru-RU" sz="2000" b="1" err="1"/>
              <a:t>суспільства</a:t>
            </a:r>
            <a:r>
              <a:rPr lang="ru-RU" sz="2000" b="1"/>
              <a:t>.</a:t>
            </a:r>
          </a:p>
          <a:p>
            <a:pPr marL="285750" indent="-285750">
              <a:buFontTx/>
              <a:buChar char="-"/>
            </a:pPr>
            <a:r>
              <a:rPr lang="ru-RU" sz="2000" b="1" err="1"/>
              <a:t>запровадження</a:t>
            </a:r>
            <a:r>
              <a:rPr lang="ru-RU" sz="2000" b="1"/>
              <a:t> </a:t>
            </a:r>
            <a:r>
              <a:rPr lang="ru-RU" sz="2400" b="1" err="1"/>
              <a:t>меритократії</a:t>
            </a:r>
            <a:r>
              <a:rPr lang="ru-RU" sz="2000" b="1"/>
              <a:t> — принцип, </a:t>
            </a:r>
            <a:r>
              <a:rPr lang="ru-RU" sz="2000" b="1" err="1"/>
              <a:t>згідно</a:t>
            </a:r>
            <a:r>
              <a:rPr lang="ru-RU" sz="2000" b="1"/>
              <a:t> з </a:t>
            </a:r>
            <a:r>
              <a:rPr lang="ru-RU" sz="2000" b="1" err="1"/>
              <a:t>яким</a:t>
            </a:r>
            <a:r>
              <a:rPr lang="ru-RU" sz="2000" b="1"/>
              <a:t>, </a:t>
            </a:r>
            <a:r>
              <a:rPr lang="ru-RU" sz="2000" b="1" err="1"/>
              <a:t>управляти</a:t>
            </a:r>
            <a:r>
              <a:rPr lang="ru-RU" sz="2000" b="1"/>
              <a:t> </a:t>
            </a:r>
            <a:r>
              <a:rPr lang="ru-RU" sz="2000" b="1" err="1"/>
              <a:t>повинні</a:t>
            </a:r>
            <a:r>
              <a:rPr lang="ru-RU" sz="2000" b="1"/>
              <a:t> </a:t>
            </a:r>
            <a:r>
              <a:rPr lang="ru-RU" sz="2000" b="1" err="1"/>
              <a:t>найкращі</a:t>
            </a:r>
            <a:r>
              <a:rPr lang="ru-RU" sz="2000" b="1"/>
              <a:t>: </a:t>
            </a:r>
            <a:r>
              <a:rPr lang="ru-RU" sz="2000" b="1" err="1"/>
              <a:t>найкращі</a:t>
            </a:r>
            <a:r>
              <a:rPr lang="ru-RU" sz="2000" b="1"/>
              <a:t> за </a:t>
            </a:r>
            <a:r>
              <a:rPr lang="ru-RU" sz="2000" b="1" err="1"/>
              <a:t>здібностями</a:t>
            </a:r>
            <a:r>
              <a:rPr lang="ru-RU" sz="2000" b="1"/>
              <a:t> та талантами. </a:t>
            </a:r>
            <a:r>
              <a:rPr lang="ru-RU" sz="2000" b="1" err="1"/>
              <a:t>Ніяка</a:t>
            </a:r>
            <a:r>
              <a:rPr lang="ru-RU" sz="2000" b="1"/>
              <a:t> </a:t>
            </a:r>
            <a:r>
              <a:rPr lang="ru-RU" sz="2000" b="1" err="1"/>
              <a:t>європейська</a:t>
            </a:r>
            <a:r>
              <a:rPr lang="ru-RU" sz="2000" b="1"/>
              <a:t> </a:t>
            </a:r>
            <a:r>
              <a:rPr lang="ru-RU" sz="2000" b="1" err="1"/>
              <a:t>країна</a:t>
            </a:r>
            <a:r>
              <a:rPr lang="ru-RU" sz="2000" b="1"/>
              <a:t> </a:t>
            </a:r>
            <a:r>
              <a:rPr lang="ru-RU" sz="2000" b="1" err="1"/>
              <a:t>цього</a:t>
            </a:r>
            <a:r>
              <a:rPr lang="ru-RU" sz="2000" b="1"/>
              <a:t> не </a:t>
            </a:r>
            <a:r>
              <a:rPr lang="ru-RU" sz="2000" b="1" err="1"/>
              <a:t>проголошувала</a:t>
            </a:r>
            <a:r>
              <a:rPr lang="ru-RU" sz="2000" b="1"/>
              <a:t>, </a:t>
            </a:r>
            <a:r>
              <a:rPr lang="ru-RU" sz="2000" b="1" err="1"/>
              <a:t>незрозуміло</a:t>
            </a:r>
            <a:r>
              <a:rPr lang="ru-RU" sz="2000" b="1"/>
              <a:t>, </a:t>
            </a:r>
            <a:r>
              <a:rPr lang="ru-RU" sz="2000" b="1" err="1"/>
              <a:t>чи</a:t>
            </a:r>
            <a:r>
              <a:rPr lang="ru-RU" sz="2000" b="1"/>
              <a:t> </a:t>
            </a:r>
            <a:r>
              <a:rPr lang="ru-RU" sz="2000" b="1" err="1"/>
              <a:t>може</a:t>
            </a:r>
            <a:r>
              <a:rPr lang="ru-RU" sz="2000" b="1"/>
              <a:t> </a:t>
            </a:r>
            <a:r>
              <a:rPr lang="ru-RU" sz="2000" b="1" err="1"/>
              <a:t>якась</a:t>
            </a:r>
            <a:r>
              <a:rPr lang="ru-RU" sz="2000" b="1"/>
              <a:t> </a:t>
            </a:r>
            <a:r>
              <a:rPr lang="ru-RU" sz="2000" b="1" err="1"/>
              <a:t>країна</a:t>
            </a:r>
            <a:r>
              <a:rPr lang="ru-RU" sz="2000" b="1"/>
              <a:t> </a:t>
            </a:r>
            <a:r>
              <a:rPr lang="ru-RU" sz="2000" b="1" err="1"/>
              <a:t>взагалі</a:t>
            </a:r>
            <a:r>
              <a:rPr lang="ru-RU" sz="2000" b="1"/>
              <a:t> </a:t>
            </a:r>
            <a:r>
              <a:rPr lang="ru-RU" sz="2000" b="1" err="1"/>
              <a:t>цього</a:t>
            </a:r>
            <a:r>
              <a:rPr lang="ru-RU" sz="2000" b="1"/>
              <a:t> </a:t>
            </a:r>
            <a:r>
              <a:rPr lang="ru-RU" sz="2000" b="1" err="1"/>
              <a:t>домогтися</a:t>
            </a:r>
            <a:r>
              <a:rPr lang="ru-RU" sz="2000" b="1"/>
              <a:t>. Але </a:t>
            </a:r>
            <a:r>
              <a:rPr lang="ru-RU" sz="2000" b="1" err="1"/>
              <a:t>французи</a:t>
            </a:r>
            <a:r>
              <a:rPr lang="ru-RU" sz="2000" b="1"/>
              <a:t> </a:t>
            </a:r>
            <a:r>
              <a:rPr lang="ru-RU" sz="2000" b="1" err="1"/>
              <a:t>це</a:t>
            </a:r>
            <a:r>
              <a:rPr lang="ru-RU" sz="2000" b="1"/>
              <a:t> проголосили, стали </a:t>
            </a:r>
            <a:r>
              <a:rPr lang="ru-RU" sz="2000" b="1" err="1"/>
              <a:t>втілювати</a:t>
            </a:r>
            <a:r>
              <a:rPr lang="ru-RU" sz="2000" b="1"/>
              <a:t> в </a:t>
            </a:r>
            <a:r>
              <a:rPr lang="ru-RU" sz="2000" b="1" err="1"/>
              <a:t>життя</a:t>
            </a:r>
            <a:r>
              <a:rPr lang="ru-RU" sz="2000" b="1"/>
              <a:t>, </a:t>
            </a:r>
            <a:r>
              <a:rPr lang="ru-RU" sz="2000" b="1" err="1"/>
              <a:t>це</a:t>
            </a:r>
            <a:r>
              <a:rPr lang="ru-RU" sz="2000" b="1"/>
              <a:t> </a:t>
            </a:r>
            <a:r>
              <a:rPr lang="ru-RU" sz="2000" b="1" err="1"/>
              <a:t>пішло</a:t>
            </a:r>
            <a:r>
              <a:rPr lang="ru-RU" sz="2000" b="1"/>
              <a:t> з Наполеона. Маршал Ней — </a:t>
            </a:r>
            <a:r>
              <a:rPr lang="ru-RU" sz="2000" b="1" err="1"/>
              <a:t>син</a:t>
            </a:r>
            <a:r>
              <a:rPr lang="ru-RU" sz="2000" b="1"/>
              <a:t> бондаря, маршал Мюрат — </a:t>
            </a:r>
            <a:r>
              <a:rPr lang="ru-RU" sz="2000" b="1" err="1"/>
              <a:t>син</a:t>
            </a:r>
            <a:r>
              <a:rPr lang="ru-RU" sz="2000" b="1"/>
              <a:t> шинкаря. </a:t>
            </a:r>
            <a:r>
              <a:rPr lang="ru-RU" sz="2000" b="1" err="1"/>
              <a:t>Ні</a:t>
            </a:r>
            <a:r>
              <a:rPr lang="ru-RU" sz="2000" b="1"/>
              <a:t> </a:t>
            </a:r>
            <a:r>
              <a:rPr lang="ru-RU" sz="2000" b="1" err="1"/>
              <a:t>соціальне</a:t>
            </a:r>
            <a:r>
              <a:rPr lang="ru-RU" sz="2000" b="1"/>
              <a:t> </a:t>
            </a:r>
            <a:r>
              <a:rPr lang="ru-RU" sz="2000" b="1" err="1"/>
              <a:t>походження</a:t>
            </a:r>
            <a:r>
              <a:rPr lang="ru-RU" sz="2000" b="1"/>
              <a:t>, </a:t>
            </a:r>
            <a:r>
              <a:rPr lang="ru-RU" sz="2000" b="1" err="1"/>
              <a:t>ні</a:t>
            </a:r>
            <a:r>
              <a:rPr lang="ru-RU" sz="2000" b="1"/>
              <a:t> </a:t>
            </a:r>
            <a:r>
              <a:rPr lang="ru-RU" sz="2000" b="1" err="1"/>
              <a:t>рівень</a:t>
            </a:r>
            <a:r>
              <a:rPr lang="ru-RU" sz="2000" b="1"/>
              <a:t> </a:t>
            </a:r>
            <a:r>
              <a:rPr lang="ru-RU" sz="2000" b="1" err="1"/>
              <a:t>фінансового</a:t>
            </a:r>
            <a:r>
              <a:rPr lang="ru-RU" sz="2000" b="1"/>
              <a:t> </a:t>
            </a:r>
            <a:r>
              <a:rPr lang="ru-RU" sz="2000" b="1" err="1"/>
              <a:t>благополуччя</a:t>
            </a:r>
            <a:r>
              <a:rPr lang="ru-RU" sz="2000" b="1"/>
              <a:t> </a:t>
            </a:r>
            <a:r>
              <a:rPr lang="ru-RU" sz="2000" b="1" err="1"/>
              <a:t>більше</a:t>
            </a:r>
            <a:r>
              <a:rPr lang="ru-RU" sz="2000" b="1"/>
              <a:t> не </a:t>
            </a:r>
            <a:r>
              <a:rPr lang="ru-RU" sz="2000" b="1" err="1"/>
              <a:t>мали</a:t>
            </a:r>
            <a:r>
              <a:rPr lang="ru-RU" sz="2000" b="1"/>
              <a:t> </a:t>
            </a:r>
            <a:r>
              <a:rPr lang="ru-RU" sz="2000" b="1" err="1"/>
              <a:t>значення</a:t>
            </a:r>
            <a:r>
              <a:rPr lang="ru-RU" sz="2000" b="1"/>
              <a:t> для </a:t>
            </a:r>
            <a:r>
              <a:rPr lang="ru-RU" sz="2000" b="1" err="1"/>
              <a:t>кар`єрного</a:t>
            </a:r>
            <a:r>
              <a:rPr lang="ru-RU" sz="2000" b="1"/>
              <a:t> росту.</a:t>
            </a:r>
          </a:p>
          <a:p>
            <a:r>
              <a:rPr lang="ru-RU" sz="2000" b="1"/>
              <a:t>-свобода, </a:t>
            </a:r>
            <a:r>
              <a:rPr lang="ru-RU" sz="2000" b="1" err="1"/>
              <a:t>рівність</a:t>
            </a:r>
            <a:r>
              <a:rPr lang="ru-RU" sz="2000" b="1"/>
              <a:t> </a:t>
            </a:r>
            <a:r>
              <a:rPr lang="ru-RU" sz="2000" b="1" err="1"/>
              <a:t>всіх</a:t>
            </a:r>
            <a:r>
              <a:rPr lang="ru-RU" sz="2000" b="1"/>
              <a:t> перед законом, </a:t>
            </a:r>
            <a:r>
              <a:rPr lang="ru-RU" sz="2000" b="1" err="1"/>
              <a:t>презумпція</a:t>
            </a:r>
            <a:r>
              <a:rPr lang="ru-RU" sz="2000" b="1"/>
              <a:t> </a:t>
            </a:r>
            <a:r>
              <a:rPr lang="ru-RU" sz="2000" b="1" err="1"/>
              <a:t>невинуватості</a:t>
            </a:r>
            <a:r>
              <a:rPr lang="ru-RU" sz="2000" b="1"/>
              <a:t>, закон </a:t>
            </a:r>
            <a:r>
              <a:rPr lang="ru-RU" sz="2000" b="1" err="1"/>
              <a:t>єдиний</a:t>
            </a:r>
            <a:r>
              <a:rPr lang="ru-RU" sz="2000" b="1"/>
              <a:t> для </a:t>
            </a:r>
            <a:r>
              <a:rPr lang="ru-RU" sz="2000" b="1" err="1"/>
              <a:t>всіх</a:t>
            </a:r>
            <a:r>
              <a:rPr lang="ru-RU" sz="2000" b="1"/>
              <a:t>, </a:t>
            </a:r>
            <a:r>
              <a:rPr lang="ru-RU" sz="2000" b="1" err="1"/>
              <a:t>народний</a:t>
            </a:r>
            <a:r>
              <a:rPr lang="ru-RU" sz="2000" b="1"/>
              <a:t> </a:t>
            </a:r>
            <a:r>
              <a:rPr lang="ru-RU" sz="2000" b="1" err="1"/>
              <a:t>суверенітет</a:t>
            </a:r>
            <a:r>
              <a:rPr lang="ru-RU" sz="2000" b="1"/>
              <a:t>, </a:t>
            </a:r>
            <a:r>
              <a:rPr lang="ru-RU" sz="2000" b="1" err="1"/>
              <a:t>загальне</a:t>
            </a:r>
            <a:r>
              <a:rPr lang="ru-RU" sz="2000" b="1"/>
              <a:t> </a:t>
            </a:r>
            <a:r>
              <a:rPr lang="ru-RU" sz="2000" b="1" err="1"/>
              <a:t>виборче</a:t>
            </a:r>
            <a:r>
              <a:rPr lang="ru-RU" sz="2000" b="1"/>
              <a:t> право — </a:t>
            </a:r>
            <a:r>
              <a:rPr lang="ru-RU" sz="2000" b="1" err="1"/>
              <a:t>це</a:t>
            </a:r>
            <a:r>
              <a:rPr lang="ru-RU" sz="2000" b="1"/>
              <a:t> </a:t>
            </a:r>
            <a:r>
              <a:rPr lang="ru-RU" sz="2000" b="1" err="1"/>
              <a:t>залишається</a:t>
            </a:r>
            <a:r>
              <a:rPr lang="ru-RU" sz="2000" b="1"/>
              <a:t> базою </a:t>
            </a:r>
            <a:r>
              <a:rPr lang="ru-RU" sz="2000" b="1" err="1"/>
              <a:t>західної</a:t>
            </a:r>
            <a:r>
              <a:rPr lang="ru-RU" sz="2000" b="1"/>
              <a:t> </a:t>
            </a:r>
            <a:r>
              <a:rPr lang="ru-RU" sz="2000" b="1" err="1"/>
              <a:t>політичної</a:t>
            </a:r>
            <a:r>
              <a:rPr lang="ru-RU" sz="2000" b="1"/>
              <a:t> моделей, і </a:t>
            </a:r>
            <a:r>
              <a:rPr lang="ru-RU" sz="2000" b="1" err="1"/>
              <a:t>звідти</a:t>
            </a:r>
            <a:r>
              <a:rPr lang="ru-RU" sz="2000" b="1"/>
              <a:t> </a:t>
            </a:r>
            <a:r>
              <a:rPr lang="ru-RU" sz="2000" b="1" err="1"/>
              <a:t>вже</a:t>
            </a:r>
            <a:r>
              <a:rPr lang="ru-RU" sz="2000" b="1"/>
              <a:t> </a:t>
            </a:r>
            <a:r>
              <a:rPr lang="ru-RU" sz="2000" b="1" err="1"/>
              <a:t>поширюється</a:t>
            </a:r>
            <a:r>
              <a:rPr lang="ru-RU" sz="2000" b="1"/>
              <a:t> на весь </a:t>
            </a:r>
            <a:r>
              <a:rPr lang="ru-RU" sz="2000" b="1" err="1"/>
              <a:t>світ</a:t>
            </a:r>
            <a:r>
              <a:rPr lang="ru-RU" sz="2000" b="1"/>
              <a:t>.</a:t>
            </a:r>
          </a:p>
          <a:p>
            <a:r>
              <a:rPr lang="ru-RU" sz="2000" b="1"/>
              <a:t>-</a:t>
            </a:r>
            <a:r>
              <a:rPr lang="ru-RU" sz="2000" b="1" err="1"/>
              <a:t>встановилася</a:t>
            </a:r>
            <a:r>
              <a:rPr lang="ru-RU" sz="2000" b="1"/>
              <a:t> </a:t>
            </a:r>
            <a:r>
              <a:rPr lang="ru-RU" sz="2000" b="1" err="1"/>
              <a:t>республіканська</a:t>
            </a:r>
            <a:r>
              <a:rPr lang="ru-RU" sz="2000" b="1"/>
              <a:t> форма </a:t>
            </a:r>
            <a:r>
              <a:rPr lang="ru-RU" sz="2000" b="1" err="1"/>
              <a:t>правління</a:t>
            </a:r>
            <a:r>
              <a:rPr lang="ru-RU" sz="2000" b="1"/>
              <a:t>.</a:t>
            </a:r>
          </a:p>
          <a:p>
            <a:r>
              <a:rPr lang="ru-RU" sz="2000" b="1"/>
              <a:t>-</a:t>
            </a:r>
            <a:r>
              <a:rPr lang="ru-RU" sz="2000" b="1" err="1"/>
              <a:t>поступово</a:t>
            </a:r>
            <a:r>
              <a:rPr lang="ru-RU" sz="2000" b="1"/>
              <a:t> </a:t>
            </a:r>
            <a:r>
              <a:rPr lang="ru-RU" sz="2000" b="1" err="1"/>
              <a:t>затверджувалося</a:t>
            </a:r>
            <a:r>
              <a:rPr lang="ru-RU" sz="2000" b="1"/>
              <a:t> верховенство </a:t>
            </a:r>
            <a:r>
              <a:rPr lang="ru-RU" sz="2000" b="1" err="1"/>
              <a:t>представницьких</a:t>
            </a:r>
            <a:r>
              <a:rPr lang="ru-RU" sz="2000" b="1"/>
              <a:t> </a:t>
            </a:r>
            <a:r>
              <a:rPr lang="ru-RU" sz="2000" b="1" err="1"/>
              <a:t>органів</a:t>
            </a:r>
            <a:r>
              <a:rPr lang="ru-RU" sz="2000" b="1"/>
              <a:t> </a:t>
            </a:r>
            <a:r>
              <a:rPr lang="ru-RU" sz="2000" b="1" err="1"/>
              <a:t>влади</a:t>
            </a:r>
            <a:endParaRPr lang="ru-RU" sz="2000" b="1"/>
          </a:p>
          <a:p>
            <a:r>
              <a:rPr lang="ru-RU" sz="2000" b="1"/>
              <a:t>-</a:t>
            </a:r>
            <a:r>
              <a:rPr lang="ru-RU" sz="2000" b="1" err="1"/>
              <a:t>унаочнила</a:t>
            </a:r>
            <a:r>
              <a:rPr lang="ru-RU" sz="2000" b="1"/>
              <a:t> </a:t>
            </a:r>
            <a:r>
              <a:rPr lang="ru-RU" sz="2000" b="1" err="1"/>
              <a:t>небезпеку</a:t>
            </a:r>
            <a:r>
              <a:rPr lang="ru-RU" sz="2000" b="1"/>
              <a:t> </a:t>
            </a:r>
            <a:r>
              <a:rPr lang="ru-RU" sz="2000" b="1" err="1"/>
              <a:t>терору</a:t>
            </a:r>
            <a:r>
              <a:rPr lang="ru-RU" sz="2000" b="1"/>
              <a:t> і </a:t>
            </a:r>
            <a:r>
              <a:rPr lang="ru-RU" sz="2000" b="1" err="1"/>
              <a:t>перетворення</a:t>
            </a:r>
            <a:r>
              <a:rPr lang="ru-RU" sz="2000" b="1"/>
              <a:t> </a:t>
            </a:r>
            <a:r>
              <a:rPr lang="ru-RU" sz="2000" b="1" err="1"/>
              <a:t>його</a:t>
            </a:r>
            <a:r>
              <a:rPr lang="ru-RU" sz="2000" b="1"/>
              <a:t> на </a:t>
            </a:r>
            <a:r>
              <a:rPr lang="ru-RU" sz="2000" b="1" err="1"/>
              <a:t>універсальний</a:t>
            </a:r>
            <a:r>
              <a:rPr lang="ru-RU" sz="2000" b="1"/>
              <a:t> </a:t>
            </a:r>
            <a:r>
              <a:rPr lang="ru-RU" sz="2000" b="1" err="1"/>
              <a:t>засіб</a:t>
            </a:r>
            <a:r>
              <a:rPr lang="ru-RU" sz="2000" b="1"/>
              <a:t> </a:t>
            </a:r>
            <a:r>
              <a:rPr lang="ru-RU" sz="2000" b="1" err="1"/>
              <a:t>розв’язання</a:t>
            </a:r>
            <a:r>
              <a:rPr lang="ru-RU" sz="2000" b="1"/>
              <a:t> </a:t>
            </a:r>
            <a:r>
              <a:rPr lang="ru-RU" sz="2000" b="1" err="1"/>
              <a:t>суспільних</a:t>
            </a:r>
            <a:r>
              <a:rPr lang="ru-RU" sz="2000" b="1"/>
              <a:t> проблем.</a:t>
            </a:r>
          </a:p>
          <a:p>
            <a:endParaRPr lang="ru-RU" sz="2000" b="1"/>
          </a:p>
          <a:p>
            <a:r>
              <a:rPr lang="ru-RU" sz="2000" b="1"/>
              <a:t>-</a:t>
            </a:r>
            <a:r>
              <a:rPr lang="ru-RU" sz="2000" b="1" err="1"/>
              <a:t>загальнолюдське</a:t>
            </a:r>
            <a:r>
              <a:rPr lang="ru-RU" sz="2000" b="1"/>
              <a:t> гасло </a:t>
            </a:r>
            <a:r>
              <a:rPr lang="ru-RU" sz="2000" b="1" err="1"/>
              <a:t>демократії</a:t>
            </a:r>
            <a:r>
              <a:rPr lang="ru-RU" sz="2000" b="1"/>
              <a:t>: "Свобода. </a:t>
            </a:r>
            <a:r>
              <a:rPr lang="ru-RU" sz="2000" b="1" err="1"/>
              <a:t>Рівність</a:t>
            </a:r>
            <a:r>
              <a:rPr lang="ru-RU" sz="2000" b="1"/>
              <a:t>. Братство".</a:t>
            </a:r>
            <a:r>
              <a:rPr lang="es-ES" sz="2000"/>
              <a:t> </a:t>
            </a:r>
            <a:r>
              <a:rPr lang="es-ES" sz="2000" b="1">
                <a:solidFill>
                  <a:srgbClr val="C00000"/>
                </a:solidFill>
              </a:rPr>
              <a:t>LIBERTÉ, ÉGALITÉ, FRATERNITÉ</a:t>
            </a:r>
            <a:endParaRPr lang="es-ES" sz="2000"/>
          </a:p>
        </p:txBody>
      </p:sp>
    </p:spTree>
    <p:extLst>
      <p:ext uri="{BB962C8B-B14F-4D97-AF65-F5344CB8AC3E}">
        <p14:creationId xmlns:p14="http://schemas.microsoft.com/office/powerpoint/2010/main" val="1184021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2829</Words>
  <Application>Microsoft Office PowerPoint</Application>
  <PresentationFormat>Широкий екран</PresentationFormat>
  <Paragraphs>190</Paragraphs>
  <Slides>44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44</vt:i4>
      </vt:variant>
    </vt:vector>
  </HeadingPairs>
  <TitlesOfParts>
    <vt:vector size="57" baseType="lpstr">
      <vt:lpstr>aquarion</vt:lpstr>
      <vt:lpstr>arial</vt:lpstr>
      <vt:lpstr>arial</vt:lpstr>
      <vt:lpstr>Arial Black</vt:lpstr>
      <vt:lpstr>Calibri</vt:lpstr>
      <vt:lpstr>Calibri Light</vt:lpstr>
      <vt:lpstr>Google Sans</vt:lpstr>
      <vt:lpstr>Open Sans</vt:lpstr>
      <vt:lpstr>PT Sans</vt:lpstr>
      <vt:lpstr>Roboto</vt:lpstr>
      <vt:lpstr>Roboto</vt:lpstr>
      <vt:lpstr>SourceSansPro-Bold</vt:lpstr>
      <vt:lpstr>Тема Office</vt:lpstr>
      <vt:lpstr>Презентація PowerPoint</vt:lpstr>
      <vt:lpstr>Презентація PowerPoint</vt:lpstr>
      <vt:lpstr>Революція (від лат. revolutio — переворот, змінення, кардинальна зміна) — швидка радикальна зміна всієї самостійної органічної або неорганічної системи. Прикладом зазначеної системи є суспільство, людина, наукові знання, засоби виробництва.</vt:lpstr>
      <vt:lpstr>Причини революції</vt:lpstr>
      <vt:lpstr>Презентація PowerPoint</vt:lpstr>
      <vt:lpstr>Презентація PowerPoint</vt:lpstr>
      <vt:lpstr>Початок революції.Основні події першого періоду - 14.07.1789-10.08.1792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Революція затвердила новий прапор Франції. До червонного і синього кольорів третього стану додався білий колір монархії ці кольори означали примирення третього стану з королем.</vt:lpstr>
      <vt:lpstr>Презентація PowerPoint</vt:lpstr>
      <vt:lpstr>4 серпня 1789р.- «ніч чудес»</vt:lpstr>
      <vt:lpstr>Декларація прав людини і громадянина.(активні і пасивні громадяни!!!!)</vt:lpstr>
      <vt:lpstr>Презентація PowerPoint</vt:lpstr>
      <vt:lpstr>Презентація PowerPoint</vt:lpstr>
      <vt:lpstr>Презентація PowerPoint</vt:lpstr>
      <vt:lpstr>Презентація PowerPoint</vt:lpstr>
      <vt:lpstr>              ІІ період революції     10 серпня1792р.-2червня1793р.</vt:lpstr>
      <vt:lpstr>Презентація PowerPoint</vt:lpstr>
      <vt:lpstr>Презентація PowerPoint</vt:lpstr>
      <vt:lpstr>20 вересня 1792 р. біля селища Вальмі французи здобули першу перемогу над прусською армією і змусили її відступити. </vt:lpstr>
      <vt:lpstr>21 вересня 1792 р. Національний конвент проголосив Францію республікою</vt:lpstr>
      <vt:lpstr>Презентація PowerPoint</vt:lpstr>
      <vt:lpstr>21 січня 1793 р. Людовіка ХVІ стратили. Це викликало обурення європейських монархів. Навесні 1793 р. війська антифранцузької коаліції перейшли в наступ і французи почали відступати.</vt:lpstr>
      <vt:lpstr> 31 травня – 2 червня 1793 р. в Парижі відбулося повстання, унаслідок якого монтаньяри-якобінці здійснили державний переворот, захопили владу та вигнали з Конвенту жирондистів. У країні була встановлена якобінська диктатура.    </vt:lpstr>
      <vt:lpstr>24 червня 1793 р. Конвент прийняв нову Конституцію, яка гарантувала громадянам набагато ширші права, закріплювала республіканську форму правління та запроваджувала загальне виборче право, але в умовах війни вона не набула чинності.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                      Термідоріанський режим.               27 липня 1794 р.- 9 листопада 1799 р</vt:lpstr>
      <vt:lpstr>Якобінці виступали проти територіальних загарбань ,а за термідоріанців війна почала перетворюватися на загарбницьку. Уже не рекрутська ,майже 1 млн. армія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Natalia PC</dc:creator>
  <cp:lastModifiedBy>Roma UA</cp:lastModifiedBy>
  <cp:revision>194</cp:revision>
  <dcterms:created xsi:type="dcterms:W3CDTF">2020-09-13T13:00:17Z</dcterms:created>
  <dcterms:modified xsi:type="dcterms:W3CDTF">2026-09-27T11:38:31Z</dcterms:modified>
</cp:coreProperties>
</file>