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2"/>
  </p:notesMasterIdLst>
  <p:handoutMasterIdLst>
    <p:handoutMasterId r:id="rId23"/>
  </p:handoutMasterIdLst>
  <p:sldIdLst>
    <p:sldId id="257" r:id="rId3"/>
    <p:sldId id="258" r:id="rId4"/>
    <p:sldId id="260" r:id="rId5"/>
    <p:sldId id="280" r:id="rId6"/>
    <p:sldId id="261" r:id="rId7"/>
    <p:sldId id="276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71" r:id="rId17"/>
    <p:sldId id="279" r:id="rId18"/>
    <p:sldId id="264" r:id="rId19"/>
    <p:sldId id="274" r:id="rId20"/>
    <p:sldId id="275" r:id="rId2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63" d="100"/>
          <a:sy n="63" d="100"/>
        </p:scale>
        <p:origin x="5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587263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 dirty="0">
              <a:solidFill>
                <a:srgbClr val="9A531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048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93867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527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372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5774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2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5319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8047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8175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3954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>
                  <a:solidFill>
                    <a:srgbClr val="9A5315"/>
                  </a:solidFill>
                </a:endParaRPr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>
                  <a:solidFill>
                    <a:srgbClr val="9A5315"/>
                  </a:solidFill>
                </a:endParaRPr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rgbClr val="9A5315"/>
                </a:solidFill>
              </a:endParaRPr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310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0775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>
                <a:solidFill>
                  <a:srgbClr val="9A5315"/>
                </a:solidFill>
              </a:rPr>
              <a:pPr/>
              <a:t>‹#›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>
              <a:solidFill>
                <a:srgbClr val="9A5315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>
                <a:solidFill>
                  <a:srgbClr val="9A5315"/>
                </a:solidFill>
              </a:rPr>
              <a:t>24.08.2016</a:t>
            </a:r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6715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940" y="1171075"/>
            <a:ext cx="1844592" cy="1954339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980944" y="1964368"/>
            <a:ext cx="6210373" cy="1161046"/>
          </a:xfrm>
          <a:prstGeom prst="rect">
            <a:avLst/>
          </a:prstGeom>
        </p:spPr>
        <p:txBody>
          <a:bodyPr/>
          <a:lstStyle>
            <a:lvl1pPr>
              <a:defRPr sz="5400" b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240" y="-1521677"/>
            <a:ext cx="869033" cy="8156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017" y="6858000"/>
            <a:ext cx="1143002" cy="9387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1188" y="4246511"/>
            <a:ext cx="1063754" cy="10088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3276" y="247307"/>
            <a:ext cx="1005842" cy="8625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72" y="5255401"/>
            <a:ext cx="398728" cy="7845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366661"/>
            <a:ext cx="1178004" cy="128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207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0.4944 0.03982 " pathEditMode="relative" rAng="0" ptsTypes="AA">
                                      <p:cBhvr>
                                        <p:cTn id="6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19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77556E-17 L 0.26823 0.75972 " pathEditMode="relative" rAng="0" ptsTypes="AA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1" y="379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74127 -0.53078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57" y="-265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36 0.32106 L -0.23802 -0.46945 " pathEditMode="relative" rAng="0" ptsTypes="AA">
                                      <p:cBhvr>
                                        <p:cTn id="12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19" y="-3953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4" presetClass="path" presetSubtype="0" accel="45143" decel="4514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C -0.06966 0.12616 -0.2306 0.11273 -0.23867 0.10695 C -0.2405 0.10533 -0.42617 0.13426 -0.50482 0.10093 C -0.58373 0.06783 -0.65964 -0.01967 -0.71185 -0.09236 C -0.76185 -0.18102 -0.79128 -0.24815 -0.81133 -0.3169 C -0.83151 -0.38588 -0.84271 -0.53379 -0.85026 -0.55416 " pathEditMode="relative" rAng="0" ptsTypes="AAAAAA">
                                      <p:cBhvr>
                                        <p:cTn id="14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13" y="-218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>
                <a:solidFill>
                  <a:srgbClr val="9A5315"/>
                </a:solidFill>
              </a:rPr>
              <a:pPr/>
              <a:t>‹#›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9A5315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srgbClr val="9A5315"/>
                </a:solidFill>
              </a:rPr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348695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013" y="1902053"/>
            <a:ext cx="9256563" cy="1828800"/>
          </a:xfrm>
        </p:spPr>
        <p:txBody>
          <a:bodyPr rtlCol="0">
            <a:noAutofit/>
          </a:bodyPr>
          <a:lstStyle/>
          <a:p>
            <a:r>
              <a:rPr lang="ru" sz="4000" b="1" dirty="0" smtClean="0"/>
              <a:t>§</a:t>
            </a:r>
            <a:r>
              <a:rPr lang="en-US" sz="4000" b="1" dirty="0" smtClean="0"/>
              <a:t>8</a:t>
            </a:r>
            <a:r>
              <a:rPr lang="ru" sz="4000" b="1" dirty="0" smtClean="0"/>
              <a:t>. </a:t>
            </a:r>
            <a:r>
              <a:rPr lang="uk-UA" sz="4000" b="1" dirty="0" smtClean="0"/>
              <a:t>Різноманітність </a:t>
            </a:r>
            <a:r>
              <a:rPr lang="uk-UA" sz="4000" b="1" dirty="0" err="1" smtClean="0"/>
              <a:t>прокаріотичних</a:t>
            </a:r>
            <a:r>
              <a:rPr lang="uk-UA" sz="4000" b="1" dirty="0" smtClean="0"/>
              <a:t> організмів. Значення прокаріотів у</a:t>
            </a:r>
            <a:br>
              <a:rPr lang="uk-UA" sz="4000" b="1" dirty="0" smtClean="0"/>
            </a:br>
            <a:r>
              <a:rPr lang="uk-UA" sz="4000" b="1" dirty="0" smtClean="0"/>
              <a:t> природі</a:t>
            </a:r>
            <a:br>
              <a:rPr lang="uk-UA" sz="4000" b="1" dirty="0" smtClean="0"/>
            </a:br>
            <a:endParaRPr lang="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82656" y="4537390"/>
            <a:ext cx="3363489" cy="914400"/>
          </a:xfrm>
        </p:spPr>
        <p:txBody>
          <a:bodyPr rtlCol="0"/>
          <a:lstStyle/>
          <a:p>
            <a:pPr rtl="0"/>
            <a:r>
              <a:rPr lang="ru" dirty="0" smtClean="0"/>
              <a:t>Галина Салімон</a:t>
            </a:r>
            <a:endParaRPr lang="ru" dirty="0"/>
          </a:p>
        </p:txBody>
      </p:sp>
      <p:sp>
        <p:nvSpPr>
          <p:cNvPr id="4" name="TextBox 3"/>
          <p:cNvSpPr txBox="1"/>
          <p:nvPr/>
        </p:nvSpPr>
        <p:spPr>
          <a:xfrm>
            <a:off x="5243032" y="3469243"/>
            <a:ext cx="5036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Біологія  7 клас   НУШ</a:t>
            </a:r>
            <a:endParaRPr lang="ru-RU" sz="2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649" y="3165790"/>
            <a:ext cx="2461050" cy="34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98141" y="245659"/>
            <a:ext cx="10058402" cy="909851"/>
          </a:xfrm>
        </p:spPr>
        <p:txBody>
          <a:bodyPr rtlCol="0">
            <a:normAutofit/>
          </a:bodyPr>
          <a:lstStyle/>
          <a:p>
            <a:pPr algn="ctr"/>
            <a:r>
              <a:rPr lang="ru-RU" sz="4000" b="1" dirty="0" err="1"/>
              <a:t>Біологічний</a:t>
            </a:r>
            <a:r>
              <a:rPr lang="ru-RU" sz="4000" b="1" dirty="0"/>
              <a:t> </a:t>
            </a:r>
            <a:r>
              <a:rPr lang="ru-RU" sz="4000" b="1" dirty="0" smtClean="0"/>
              <a:t>детектив</a:t>
            </a:r>
            <a:endParaRPr sz="40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7155543" y="1961265"/>
            <a:ext cx="5036457" cy="4229100"/>
          </a:xfrm>
        </p:spPr>
        <p:txBody>
          <a:bodyPr rtlCol="0">
            <a:noAutofit/>
          </a:bodyPr>
          <a:lstStyle/>
          <a:p>
            <a:pPr algn="ctr" rtl="0"/>
            <a:r>
              <a:rPr lang="uk-UA" sz="3600" b="1" dirty="0" smtClean="0"/>
              <a:t>Уяви світ без бактерій.</a:t>
            </a:r>
          </a:p>
          <a:p>
            <a:pPr algn="ctr" rtl="0"/>
            <a:r>
              <a:rPr lang="uk-UA" sz="3600" b="1" dirty="0" smtClean="0"/>
              <a:t>Що трапилося б на Землі, якби бактерії зникли</a:t>
            </a:r>
            <a:r>
              <a:rPr lang="uk-UA" sz="2800" b="1" dirty="0" smtClean="0"/>
              <a:t>?</a:t>
            </a:r>
            <a:endParaRPr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9498" y="323565"/>
            <a:ext cx="1640657" cy="13511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29" y="1155510"/>
            <a:ext cx="7146243" cy="5605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27546"/>
            <a:ext cx="8707960" cy="855260"/>
          </a:xfrm>
        </p:spPr>
        <p:txBody>
          <a:bodyPr rtlCol="0">
            <a:normAutofit/>
          </a:bodyPr>
          <a:lstStyle/>
          <a:p>
            <a:pPr algn="ctr"/>
            <a:r>
              <a:rPr lang="ru-RU" sz="4000" b="1" dirty="0" err="1"/>
              <a:t>ТРЕНуйся</a:t>
            </a:r>
            <a:r>
              <a:rPr lang="ru-RU" sz="4000" b="1" dirty="0"/>
              <a:t>  </a:t>
            </a:r>
            <a:r>
              <a:rPr lang="ru-RU" sz="4000" b="1" dirty="0" err="1"/>
              <a:t>Думати</a:t>
            </a:r>
            <a:endParaRPr lang="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33534" y="1701524"/>
            <a:ext cx="6058250" cy="4187952"/>
          </a:xfrm>
        </p:spPr>
        <p:txBody>
          <a:bodyPr rtlCol="0">
            <a:noAutofit/>
          </a:bodyPr>
          <a:lstStyle/>
          <a:p>
            <a:pPr marL="0" indent="0" algn="ctr">
              <a:buNone/>
            </a:pPr>
            <a:r>
              <a:rPr lang="ru" b="1" dirty="0" smtClean="0"/>
              <a:t>Глибоко на дні океану трапляються  «чорні курці» – гідротермальні джерела, де температура  сягає </a:t>
            </a:r>
            <a:r>
              <a:rPr lang="ru" b="1" dirty="0" smtClean="0"/>
              <a:t>350-400° </a:t>
            </a:r>
            <a:r>
              <a:rPr lang="ru" b="1" dirty="0" smtClean="0"/>
              <a:t>С. У самому джерелі й навколо нього живе багато організмів. Водночас  трохи далі  дно океану є малонаселенною пустелею. Поясни, чому навколо «чорних курців» є зона, сприятлива для життя. За </a:t>
            </a:r>
            <a:r>
              <a:rPr lang="en-US" b="1" dirty="0" smtClean="0"/>
              <a:t>QR</a:t>
            </a:r>
            <a:r>
              <a:rPr lang="uk-UA" b="1" dirty="0" smtClean="0"/>
              <a:t>-кодом переглянь відео про ці організми.</a:t>
            </a:r>
            <a:endParaRPr lang="ru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84" y="127275"/>
            <a:ext cx="1543975" cy="15742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89762" y="4372310"/>
            <a:ext cx="1590675" cy="1743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3236" y="1701524"/>
            <a:ext cx="3659870" cy="46397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55630" y="1885879"/>
            <a:ext cx="1423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Модель «чорного курця»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27546"/>
            <a:ext cx="8707960" cy="855260"/>
          </a:xfrm>
        </p:spPr>
        <p:txBody>
          <a:bodyPr rtlCol="0">
            <a:normAutofit/>
          </a:bodyPr>
          <a:lstStyle/>
          <a:p>
            <a:pPr algn="ctr"/>
            <a:r>
              <a:rPr lang="ru-RU" sz="4000" b="1" dirty="0" err="1"/>
              <a:t>ТРЕНуйся</a:t>
            </a:r>
            <a:r>
              <a:rPr lang="ru-RU" sz="4000" b="1" dirty="0"/>
              <a:t>  </a:t>
            </a:r>
            <a:r>
              <a:rPr lang="ru-RU" sz="4000" b="1" dirty="0" err="1"/>
              <a:t>Думати</a:t>
            </a:r>
            <a:endParaRPr lang="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7848" y="1701524"/>
            <a:ext cx="4705350" cy="4187952"/>
          </a:xfrm>
        </p:spPr>
        <p:txBody>
          <a:bodyPr rtlCol="0">
            <a:noAutofit/>
          </a:bodyPr>
          <a:lstStyle/>
          <a:p>
            <a:pPr marL="0" indent="0" algn="ctr">
              <a:buNone/>
            </a:pPr>
            <a:r>
              <a:rPr lang="ru" b="1" dirty="0" smtClean="0"/>
              <a:t> Уяви, що в твоїх є обладнання для вирощуваннябактерій (чашки Петрі, поживне середовище, тощо). Уважно переглянь інформацію про деякі прості експерименти за </a:t>
            </a:r>
            <a:r>
              <a:rPr lang="en-US" b="1" dirty="0" smtClean="0"/>
              <a:t>QR</a:t>
            </a:r>
            <a:r>
              <a:rPr lang="uk-UA" b="1" dirty="0" smtClean="0"/>
              <a:t>-кодом. Який експеримент тобі хотілося б </a:t>
            </a:r>
            <a:r>
              <a:rPr lang="uk-UA" b="1" dirty="0" err="1" smtClean="0"/>
              <a:t>провеести</a:t>
            </a:r>
            <a:r>
              <a:rPr lang="uk-UA" b="1" dirty="0" smtClean="0"/>
              <a:t>? </a:t>
            </a:r>
            <a:r>
              <a:rPr lang="uk-UA" b="1" dirty="0" smtClean="0"/>
              <a:t>Склади </a:t>
            </a:r>
            <a:r>
              <a:rPr lang="uk-UA" b="1" dirty="0" smtClean="0"/>
              <a:t>детальний план дослідження, скористайся запропонованим зразком.</a:t>
            </a:r>
            <a:endParaRPr lang="ru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84" y="127275"/>
            <a:ext cx="1543975" cy="15742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134" y="2019971"/>
            <a:ext cx="4281314" cy="4187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154" y="2174085"/>
            <a:ext cx="2845122" cy="403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440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4245" y="-160734"/>
            <a:ext cx="3793391" cy="1219200"/>
          </a:xfrm>
        </p:spPr>
        <p:txBody>
          <a:bodyPr rtlCol="0">
            <a:normAutofit/>
          </a:bodyPr>
          <a:lstStyle/>
          <a:p>
            <a:pPr rtl="0"/>
            <a:r>
              <a:rPr lang="ru" sz="4000" b="1" dirty="0" smtClean="0"/>
              <a:t>Біослово</a:t>
            </a:r>
            <a:endParaRPr lang="ru" sz="40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291328" y="1219200"/>
            <a:ext cx="6664877" cy="4187952"/>
          </a:xfrm>
        </p:spPr>
        <p:txBody>
          <a:bodyPr rtlCol="0">
            <a:noAutofit/>
          </a:bodyPr>
          <a:lstStyle/>
          <a:p>
            <a:r>
              <a:rPr lang="ru" sz="2800" b="1" dirty="0"/>
              <a:t> </a:t>
            </a:r>
            <a:r>
              <a:rPr lang="ru" sz="2800" b="1" dirty="0" smtClean="0"/>
              <a:t>Автотрофи –організми, що </a:t>
            </a:r>
            <a:r>
              <a:rPr lang="ru" sz="2800" b="1" dirty="0" smtClean="0"/>
              <a:t>синтезують </a:t>
            </a:r>
            <a:r>
              <a:rPr lang="ru" sz="2800" b="1" dirty="0" smtClean="0"/>
              <a:t>із неорганічних речовин (вуглекислого газу, води) органічні (цукри та інші), які використовують для росту й розвитку </a:t>
            </a:r>
          </a:p>
          <a:p>
            <a:r>
              <a:rPr lang="ru" sz="2800" b="1" dirty="0" smtClean="0"/>
              <a:t>Гетеротрофи – організми, </a:t>
            </a:r>
            <a:r>
              <a:rPr lang="ru-RU" sz="2800" b="1" dirty="0"/>
              <a:t>щ</a:t>
            </a:r>
            <a:r>
              <a:rPr lang="ru" sz="2800" b="1" dirty="0" smtClean="0"/>
              <a:t>о споживають готові органічні речовини, які використовують для росту й розвитку.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7" y="1219200"/>
            <a:ext cx="4930641" cy="24317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6" y="3723036"/>
            <a:ext cx="4930641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316" y="5357075"/>
            <a:ext cx="10944812" cy="1219200"/>
          </a:xfrm>
        </p:spPr>
        <p:txBody>
          <a:bodyPr rtlCol="0">
            <a:noAutofit/>
          </a:bodyPr>
          <a:lstStyle/>
          <a:p>
            <a:pPr algn="ctr" rtl="0"/>
            <a:r>
              <a:rPr lang="ru" sz="2400" b="1" dirty="0" smtClean="0"/>
              <a:t>Прокаріоти населяють Землю дуже давно, саме від них беруть початок еукаріотичні організми. Прокаріоти населяють усі куточки Землі.</a:t>
            </a:r>
            <a:endParaRPr lang="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20727" y="227158"/>
            <a:ext cx="3435849" cy="70788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4000" b="1" dirty="0" smtClean="0"/>
              <a:t>Прокаріоти</a:t>
            </a:r>
            <a:endParaRPr lang="ru-RU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656576" y="1264564"/>
            <a:ext cx="2094678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/>
              <a:t>Археї</a:t>
            </a:r>
            <a:endParaRPr lang="ru-RU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73564" y="1264564"/>
            <a:ext cx="254975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/>
              <a:t>Бактерії</a:t>
            </a:r>
            <a:endParaRPr lang="ru-RU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710" y="1960180"/>
            <a:ext cx="4662410" cy="3067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156" y="2013334"/>
            <a:ext cx="4321978" cy="301422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979206" y="4953730"/>
            <a:ext cx="1975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Наноархея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621536" y="5027555"/>
            <a:ext cx="313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Кисломолочні бактерії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1378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0972" y="153020"/>
            <a:ext cx="10058402" cy="121920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/>
              <a:t>Основні форми клітин прокаріотів</a:t>
            </a: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1788" y="5166545"/>
            <a:ext cx="1319784" cy="640747"/>
          </a:xfrm>
        </p:spPr>
        <p:txBody>
          <a:bodyPr/>
          <a:lstStyle/>
          <a:p>
            <a:r>
              <a:rPr lang="uk-UA" dirty="0"/>
              <a:t>К</a:t>
            </a:r>
            <a:r>
              <a:rPr lang="uk-UA" dirty="0" smtClean="0"/>
              <a:t>оки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1582" y="5450581"/>
            <a:ext cx="1722120" cy="462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 smtClean="0"/>
              <a:t>Вібріони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195572" y="5038625"/>
            <a:ext cx="1399032" cy="823912"/>
          </a:xfrm>
        </p:spPr>
        <p:txBody>
          <a:bodyPr/>
          <a:lstStyle/>
          <a:p>
            <a:r>
              <a:rPr lang="uk-UA" dirty="0" err="1" smtClean="0"/>
              <a:t>Бацили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750680" y="5404956"/>
            <a:ext cx="2228088" cy="457581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/>
              <a:t>Спірили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81" y="1602771"/>
            <a:ext cx="11213577" cy="3386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3679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3419" y="207697"/>
            <a:ext cx="10058402" cy="1219200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/>
              <a:t>Різноманітність прокаріотів за способом живлення</a:t>
            </a: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44040" y="1398223"/>
            <a:ext cx="3709288" cy="2755392"/>
          </a:xfrm>
        </p:spPr>
        <p:txBody>
          <a:bodyPr>
            <a:normAutofit fontScale="85000" lnSpcReduction="20000"/>
          </a:bodyPr>
          <a:lstStyle/>
          <a:p>
            <a:r>
              <a:rPr lang="uk-UA" sz="3400" u="sng" dirty="0" smtClean="0"/>
              <a:t>Автотрофи</a:t>
            </a:r>
          </a:p>
          <a:p>
            <a:endParaRPr lang="uk-UA" sz="3800" b="0" dirty="0" smtClean="0"/>
          </a:p>
          <a:p>
            <a:r>
              <a:rPr lang="uk-UA" sz="2800" b="0" dirty="0" smtClean="0"/>
              <a:t> </a:t>
            </a:r>
            <a:r>
              <a:rPr lang="uk-UA" sz="2800" dirty="0" err="1"/>
              <a:t>Ф</a:t>
            </a:r>
            <a:r>
              <a:rPr lang="uk-UA" sz="2800" dirty="0" err="1" smtClean="0"/>
              <a:t>ототрофні</a:t>
            </a:r>
            <a:r>
              <a:rPr lang="uk-UA" dirty="0" smtClean="0"/>
              <a:t> </a:t>
            </a:r>
            <a:r>
              <a:rPr lang="uk-UA" b="0" dirty="0" smtClean="0"/>
              <a:t>прокаріоти, використовують світло як джерело енергії для синтезу органічних речовин. Найбільш поширені-ціанобактерії</a:t>
            </a:r>
            <a:endParaRPr lang="ru-RU" b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047002" y="4465825"/>
            <a:ext cx="3740501" cy="207896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uk-UA" sz="1800" b="1" u="sng" dirty="0" err="1" smtClean="0"/>
              <a:t>Хемоавтотрофні</a:t>
            </a:r>
            <a:r>
              <a:rPr lang="uk-UA" sz="1800" b="1" u="sng" dirty="0"/>
              <a:t> </a:t>
            </a:r>
            <a:r>
              <a:rPr lang="uk-UA" sz="1800" b="1" u="sng" dirty="0" smtClean="0"/>
              <a:t> </a:t>
            </a:r>
            <a:r>
              <a:rPr lang="uk-UA" sz="1800" dirty="0" smtClean="0"/>
              <a:t>прокаріоти для синтезу органічних речовин використовують енергію хімічних реакцій. Наприклад, </a:t>
            </a:r>
            <a:r>
              <a:rPr lang="ru-RU" sz="1800" dirty="0" err="1"/>
              <a:t>сіркобактерії</a:t>
            </a:r>
            <a:r>
              <a:rPr lang="ru-RU" sz="1800" dirty="0"/>
              <a:t>, </a:t>
            </a:r>
            <a:r>
              <a:rPr lang="ru-RU" sz="1800" dirty="0" err="1" smtClean="0"/>
              <a:t>залізобактерії</a:t>
            </a:r>
            <a:r>
              <a:rPr lang="ru-RU" sz="1800" dirty="0" smtClean="0"/>
              <a:t> </a:t>
            </a:r>
            <a:r>
              <a:rPr lang="ru-RU" sz="1800" dirty="0" err="1" smtClean="0"/>
              <a:t>бактерії</a:t>
            </a:r>
            <a:endParaRPr lang="ru-RU" sz="1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550" y="1534955"/>
            <a:ext cx="4956048" cy="823912"/>
          </a:xfrm>
        </p:spPr>
        <p:txBody>
          <a:bodyPr/>
          <a:lstStyle/>
          <a:p>
            <a:r>
              <a:rPr lang="uk-UA" sz="2800" u="sng" dirty="0" err="1" smtClean="0"/>
              <a:t>Гетеротрофи</a:t>
            </a:r>
            <a:endParaRPr lang="uk-UA" sz="2800" u="sng" dirty="0" smtClean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904756" y="2028680"/>
            <a:ext cx="4376928" cy="460376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b="1" dirty="0" err="1" smtClean="0"/>
              <a:t>Сапротрофні</a:t>
            </a:r>
            <a:r>
              <a:rPr lang="uk-UA" sz="2000" b="1" dirty="0" smtClean="0"/>
              <a:t> </a:t>
            </a:r>
            <a:r>
              <a:rPr lang="uk-UA" sz="1600" dirty="0" smtClean="0"/>
              <a:t> прокаріоти живляться органічними рештками (наприклад бактерії гниття, молочно-кислі бактерії)</a:t>
            </a:r>
          </a:p>
          <a:p>
            <a:pPr marL="0" indent="0">
              <a:buNone/>
            </a:pPr>
            <a:r>
              <a:rPr lang="uk-UA" sz="2000" b="1" dirty="0" smtClean="0"/>
              <a:t>Паразити</a:t>
            </a:r>
            <a:r>
              <a:rPr lang="uk-UA" sz="1600" dirty="0" smtClean="0"/>
              <a:t> споживають органічні рештки речовин організму хазяїна(людини, тварин, рослин), спричинюють різноманітні хвороби</a:t>
            </a:r>
          </a:p>
          <a:p>
            <a:pPr marL="0" indent="0">
              <a:buNone/>
            </a:pPr>
            <a:r>
              <a:rPr lang="uk-UA" sz="2000" b="1" dirty="0" smtClean="0"/>
              <a:t>Симбіотичні </a:t>
            </a:r>
            <a:r>
              <a:rPr lang="uk-UA" sz="1600" dirty="0" smtClean="0"/>
              <a:t>прокаріоти (</a:t>
            </a:r>
            <a:r>
              <a:rPr lang="uk-UA" sz="1600" dirty="0" err="1" smtClean="0"/>
              <a:t>мутуалістичні</a:t>
            </a:r>
            <a:r>
              <a:rPr lang="uk-UA" sz="1600" dirty="0" smtClean="0"/>
              <a:t>) мешкають в інших організмах або на них, отримують органічні речовини з них, але приносять їм користь, а не шкоду. Наприклад, сприяють перетравленню целюлози травоїдними тваринами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4" y="2196515"/>
            <a:ext cx="2220403" cy="1957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4" y="4455891"/>
            <a:ext cx="2220403" cy="20430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8335" y="3343990"/>
            <a:ext cx="2066925" cy="16192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723" y="1409178"/>
            <a:ext cx="1962150" cy="1743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2177" y="5175118"/>
            <a:ext cx="2190878" cy="164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17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8162" y="0"/>
            <a:ext cx="5811076" cy="1024128"/>
          </a:xfrm>
        </p:spPr>
        <p:txBody>
          <a:bodyPr>
            <a:normAutofit/>
          </a:bodyPr>
          <a:lstStyle/>
          <a:p>
            <a:r>
              <a:rPr lang="ru-RU" sz="4000" b="1" dirty="0" err="1"/>
              <a:t>Ціанобактерії</a:t>
            </a:r>
            <a:endParaRPr lang="ru-RU" sz="40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1159383"/>
            <a:ext cx="6743700" cy="4644009"/>
          </a:xfrm>
        </p:spPr>
        <p:txBody>
          <a:bodyPr>
            <a:noAutofit/>
          </a:bodyPr>
          <a:lstStyle/>
          <a:p>
            <a:r>
              <a:rPr lang="ru-RU" b="1" dirty="0" err="1"/>
              <a:t>Ціанобактерії</a:t>
            </a:r>
            <a:r>
              <a:rPr lang="ru-RU" b="1" dirty="0"/>
              <a:t> </a:t>
            </a:r>
            <a:r>
              <a:rPr lang="ru-RU" b="1" dirty="0" smtClean="0"/>
              <a:t>тип </a:t>
            </a:r>
            <a:r>
              <a:rPr lang="ru-RU" b="1" dirty="0" err="1"/>
              <a:t>бактерій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отримують</a:t>
            </a:r>
            <a:r>
              <a:rPr lang="ru-RU" b="1" dirty="0"/>
              <a:t> </a:t>
            </a:r>
            <a:r>
              <a:rPr lang="ru-RU" b="1" dirty="0" err="1"/>
              <a:t>необхідну</a:t>
            </a:r>
            <a:r>
              <a:rPr lang="ru-RU" b="1" dirty="0"/>
              <a:t> </a:t>
            </a:r>
            <a:r>
              <a:rPr lang="ru-RU" b="1" dirty="0" err="1"/>
              <a:t>енергію</a:t>
            </a:r>
            <a:r>
              <a:rPr lang="ru-RU" b="1" dirty="0"/>
              <a:t> через фотосинтез. </a:t>
            </a:r>
            <a:r>
              <a:rPr lang="ru-RU" b="1" dirty="0" err="1" smtClean="0"/>
              <a:t>Знайдені</a:t>
            </a:r>
            <a:r>
              <a:rPr lang="ru-RU" b="1" dirty="0" smtClean="0"/>
              <a:t> </a:t>
            </a:r>
            <a:r>
              <a:rPr lang="ru-RU" b="1" dirty="0" err="1"/>
              <a:t>скам'янілі</a:t>
            </a:r>
            <a:r>
              <a:rPr lang="ru-RU" b="1" dirty="0"/>
              <a:t> </a:t>
            </a:r>
            <a:r>
              <a:rPr lang="ru-RU" b="1" dirty="0" err="1"/>
              <a:t>сліди</a:t>
            </a:r>
            <a:r>
              <a:rPr lang="ru-RU" b="1" dirty="0"/>
              <a:t> </a:t>
            </a:r>
            <a:r>
              <a:rPr lang="ru-RU" b="1" dirty="0" err="1"/>
              <a:t>ціанобактерій</a:t>
            </a:r>
            <a:r>
              <a:rPr lang="ru-RU" b="1" dirty="0"/>
              <a:t> </a:t>
            </a:r>
            <a:r>
              <a:rPr lang="ru-RU" b="1" dirty="0" err="1" smtClean="0"/>
              <a:t>мають</a:t>
            </a:r>
            <a:r>
              <a:rPr lang="ru-RU" b="1" dirty="0" smtClean="0"/>
              <a:t> </a:t>
            </a:r>
            <a:r>
              <a:rPr lang="ru-RU" b="1" dirty="0" err="1"/>
              <a:t>вік</a:t>
            </a:r>
            <a:r>
              <a:rPr lang="ru-RU" b="1" dirty="0"/>
              <a:t> до 2.8 млрд. </a:t>
            </a:r>
            <a:r>
              <a:rPr lang="ru-RU" b="1" dirty="0" err="1"/>
              <a:t>років</a:t>
            </a:r>
            <a:r>
              <a:rPr lang="ru-RU" b="1" dirty="0"/>
              <a:t>, вони </a:t>
            </a:r>
            <a:r>
              <a:rPr lang="ru-RU" b="1" dirty="0" err="1"/>
              <a:t>продукували</a:t>
            </a:r>
            <a:r>
              <a:rPr lang="ru-RU" b="1" dirty="0"/>
              <a:t> </a:t>
            </a:r>
            <a:r>
              <a:rPr lang="ru-RU" b="1" dirty="0" err="1"/>
              <a:t>кисень</a:t>
            </a:r>
            <a:r>
              <a:rPr lang="ru-RU" b="1" dirty="0"/>
              <a:t>,  </a:t>
            </a:r>
            <a:r>
              <a:rPr lang="ru-RU" b="1" dirty="0" err="1"/>
              <a:t>вуглеводи</a:t>
            </a:r>
            <a:r>
              <a:rPr lang="ru-RU" b="1" dirty="0"/>
              <a:t> й </a:t>
            </a:r>
            <a:r>
              <a:rPr lang="ru-RU" b="1" dirty="0" err="1"/>
              <a:t>інші</a:t>
            </a:r>
            <a:r>
              <a:rPr lang="ru-RU" b="1" dirty="0"/>
              <a:t> </a:t>
            </a:r>
            <a:r>
              <a:rPr lang="ru-RU" b="1" dirty="0" err="1"/>
              <a:t>органічні</a:t>
            </a:r>
            <a:r>
              <a:rPr lang="ru-RU" b="1" dirty="0"/>
              <a:t> </a:t>
            </a:r>
            <a:r>
              <a:rPr lang="ru-RU" b="1" dirty="0" err="1"/>
              <a:t>сполуки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ru-RU" b="1" dirty="0" err="1" smtClean="0"/>
              <a:t>Завдяки</a:t>
            </a:r>
            <a:r>
              <a:rPr lang="ru-RU" b="1" dirty="0" smtClean="0"/>
              <a:t> </a:t>
            </a:r>
            <a:r>
              <a:rPr lang="ru-RU" b="1" dirty="0" err="1"/>
              <a:t>цьому</a:t>
            </a:r>
            <a:r>
              <a:rPr lang="ru-RU" b="1" dirty="0"/>
              <a:t> </a:t>
            </a:r>
            <a:r>
              <a:rPr lang="ru-RU" b="1" dirty="0" err="1"/>
              <a:t>змінився</a:t>
            </a:r>
            <a:r>
              <a:rPr lang="ru-RU" b="1" dirty="0"/>
              <a:t> </a:t>
            </a:r>
            <a:r>
              <a:rPr lang="ru-RU" b="1" dirty="0" err="1"/>
              <a:t>якісний</a:t>
            </a:r>
            <a:r>
              <a:rPr lang="ru-RU" b="1" dirty="0"/>
              <a:t> склад </a:t>
            </a:r>
            <a:r>
              <a:rPr lang="ru-RU" b="1" dirty="0" err="1"/>
              <a:t>атмосфери</a:t>
            </a:r>
            <a:r>
              <a:rPr lang="ru-RU" b="1" dirty="0"/>
              <a:t> </a:t>
            </a:r>
            <a:r>
              <a:rPr lang="ru-RU" b="1" dirty="0" err="1"/>
              <a:t>Землі</a:t>
            </a:r>
            <a:r>
              <a:rPr lang="ru-RU" b="1" dirty="0"/>
              <a:t>, в </a:t>
            </a:r>
            <a:r>
              <a:rPr lang="ru-RU" b="1" dirty="0" err="1"/>
              <a:t>якій</a:t>
            </a:r>
            <a:r>
              <a:rPr lang="ru-RU" b="1" dirty="0"/>
              <a:t> </a:t>
            </a:r>
            <a:r>
              <a:rPr lang="ru-RU" b="1" dirty="0" err="1"/>
              <a:t>поступово</a:t>
            </a:r>
            <a:r>
              <a:rPr lang="ru-RU" b="1" dirty="0"/>
              <a:t> </a:t>
            </a:r>
            <a:r>
              <a:rPr lang="ru-RU" b="1" dirty="0" err="1"/>
              <a:t>накопичився</a:t>
            </a:r>
            <a:r>
              <a:rPr lang="ru-RU" b="1" dirty="0"/>
              <a:t> О2 і стало </a:t>
            </a:r>
            <a:r>
              <a:rPr lang="ru-RU" b="1" dirty="0" err="1"/>
              <a:t>менше</a:t>
            </a:r>
            <a:r>
              <a:rPr lang="ru-RU" b="1" dirty="0"/>
              <a:t> СО2. </a:t>
            </a:r>
            <a:endParaRPr lang="ru-RU" b="1" dirty="0" smtClean="0"/>
          </a:p>
          <a:p>
            <a:r>
              <a:rPr lang="ru-RU" b="1" dirty="0" err="1" smtClean="0"/>
              <a:t>Ціанобактерії</a:t>
            </a:r>
            <a:r>
              <a:rPr lang="ru-RU" b="1" dirty="0" smtClean="0"/>
              <a:t> </a:t>
            </a:r>
            <a:r>
              <a:rPr lang="ru-RU" b="1" dirty="0"/>
              <a:t>-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найбільша</a:t>
            </a:r>
            <a:r>
              <a:rPr lang="ru-RU" b="1" dirty="0"/>
              <a:t> та </a:t>
            </a:r>
            <a:r>
              <a:rPr lang="ru-RU" b="1" dirty="0" err="1"/>
              <a:t>найважливіша</a:t>
            </a:r>
            <a:r>
              <a:rPr lang="ru-RU" b="1" dirty="0"/>
              <a:t> за </a:t>
            </a:r>
            <a:r>
              <a:rPr lang="ru-RU" b="1" dirty="0" err="1"/>
              <a:t>впливом</a:t>
            </a:r>
            <a:r>
              <a:rPr lang="ru-RU" b="1" dirty="0"/>
              <a:t> на </a:t>
            </a:r>
            <a:r>
              <a:rPr lang="ru-RU" b="1" dirty="0" err="1"/>
              <a:t>біосферу</a:t>
            </a:r>
            <a:r>
              <a:rPr lang="ru-RU" b="1" dirty="0"/>
              <a:t> </a:t>
            </a:r>
            <a:r>
              <a:rPr lang="ru-RU" b="1" dirty="0" err="1"/>
              <a:t>група</a:t>
            </a:r>
            <a:r>
              <a:rPr lang="ru-RU" b="1" dirty="0"/>
              <a:t> </a:t>
            </a:r>
            <a:r>
              <a:rPr lang="ru-RU" b="1" dirty="0" err="1"/>
              <a:t>живих</a:t>
            </a:r>
            <a:r>
              <a:rPr lang="ru-RU" b="1" dirty="0"/>
              <a:t> </a:t>
            </a:r>
            <a:r>
              <a:rPr lang="ru-RU" b="1" dirty="0" err="1"/>
              <a:t>організмів</a:t>
            </a:r>
            <a:r>
              <a:rPr lang="ru-RU" b="1" dirty="0"/>
              <a:t> на </a:t>
            </a:r>
            <a:r>
              <a:rPr lang="ru-RU" b="1" dirty="0" err="1"/>
              <a:t>Землі</a:t>
            </a:r>
            <a:r>
              <a:rPr lang="ru-RU" b="1" dirty="0"/>
              <a:t> - 90% </a:t>
            </a:r>
            <a:r>
              <a:rPr lang="ru-RU" b="1" dirty="0" err="1"/>
              <a:t>живої</a:t>
            </a:r>
            <a:r>
              <a:rPr lang="ru-RU" b="1" dirty="0"/>
              <a:t> </a:t>
            </a:r>
            <a:r>
              <a:rPr lang="ru-RU" b="1" dirty="0" err="1"/>
              <a:t>маси</a:t>
            </a:r>
            <a:r>
              <a:rPr lang="ru-RU" b="1" dirty="0"/>
              <a:t> </a:t>
            </a:r>
            <a:r>
              <a:rPr lang="ru-RU" b="1" dirty="0" err="1"/>
              <a:t>всієї</a:t>
            </a:r>
            <a:r>
              <a:rPr lang="ru-RU" b="1" dirty="0"/>
              <a:t> </a:t>
            </a:r>
            <a:r>
              <a:rPr lang="ru-RU" b="1" dirty="0" err="1"/>
              <a:t>біосфери</a:t>
            </a: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915150" y="1421510"/>
            <a:ext cx="5276850" cy="475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904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09" y="16495"/>
            <a:ext cx="1215011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3823" y="293864"/>
            <a:ext cx="7123177" cy="81686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uk-UA" sz="4000" b="1" dirty="0" smtClean="0"/>
              <a:t>Значення ціанобактерій</a:t>
            </a: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5760" y="1339079"/>
            <a:ext cx="4319016" cy="12161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800" dirty="0" smtClean="0"/>
              <a:t>Виділення кисню в процесі фотосинтезу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3232" y="2715508"/>
            <a:ext cx="3624072" cy="1262253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uk-UA" b="1" dirty="0" smtClean="0"/>
              <a:t>Джерело кисню для інших організмів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28032" y="1787384"/>
            <a:ext cx="3389376" cy="20652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uk-UA" dirty="0" smtClean="0"/>
              <a:t>Утворення органічних речовин- їжі для інших організмів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84776" y="4259580"/>
            <a:ext cx="3532632" cy="19217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800" b="1" dirty="0" smtClean="0"/>
              <a:t>Виникнення хлоропластів у водоростей і вищих рослин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766048" y="1725756"/>
            <a:ext cx="2877312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dirty="0" smtClean="0"/>
              <a:t>За </a:t>
            </a:r>
            <a:r>
              <a:rPr lang="uk-UA" dirty="0" err="1" smtClean="0"/>
              <a:t>підвищенної</a:t>
            </a:r>
            <a:r>
              <a:rPr lang="uk-UA" dirty="0" smtClean="0"/>
              <a:t> температури і потрапляння  каналізаційних стоків, мінеральних добрив спричинюють цвітіння води і виділенню токсинів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887968" y="4202573"/>
            <a:ext cx="2755392" cy="19752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Загибель мешканців водойм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65988" y="4138065"/>
            <a:ext cx="3718560" cy="19967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Утворення озонового шару атмосфери</a:t>
            </a:r>
            <a:endParaRPr lang="ru-RU" sz="2800" b="1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3807714" y="3974462"/>
            <a:ext cx="484632" cy="621921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3807714" y="2555204"/>
            <a:ext cx="472438" cy="5504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9930384" y="3989160"/>
            <a:ext cx="356616" cy="426826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5327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158496"/>
            <a:ext cx="10058402" cy="780288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err="1" smtClean="0"/>
              <a:t>Хемосинтезуючі</a:t>
            </a:r>
            <a:r>
              <a:rPr lang="uk-UA" sz="4000" b="1" dirty="0" smtClean="0"/>
              <a:t> бактерії</a:t>
            </a: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737" y="1343215"/>
            <a:ext cx="2898265" cy="43662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b="8125"/>
          <a:stretch/>
        </p:blipFill>
        <p:spPr>
          <a:xfrm>
            <a:off x="230124" y="1343215"/>
            <a:ext cx="8420100" cy="45942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8912" y="3268598"/>
            <a:ext cx="206044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 smtClean="0"/>
              <a:t>Залізобактерії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13120" y="3247454"/>
            <a:ext cx="249936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 smtClean="0"/>
              <a:t>Пурпурні бактерії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3984" y="5888736"/>
            <a:ext cx="186537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 smtClean="0"/>
              <a:t>Сіркобактерії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22448" y="5879258"/>
            <a:ext cx="302666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 err="1" smtClean="0"/>
              <a:t>Азотфіксуючі</a:t>
            </a:r>
            <a:r>
              <a:rPr lang="uk-UA" b="1" dirty="0" smtClean="0"/>
              <a:t> бактерії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910072" y="5879258"/>
            <a:ext cx="210007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 err="1" smtClean="0"/>
              <a:t>Нітрофікуючі</a:t>
            </a:r>
            <a:r>
              <a:rPr lang="uk-UA" b="1" dirty="0" smtClean="0"/>
              <a:t> бактерії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831772" y="5463759"/>
            <a:ext cx="3047615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Глибоководні черви </a:t>
            </a:r>
            <a:r>
              <a:rPr lang="uk-UA" b="1" dirty="0" err="1" smtClean="0"/>
              <a:t>рифтії</a:t>
            </a:r>
            <a:r>
              <a:rPr lang="uk-UA" b="1" dirty="0" smtClean="0"/>
              <a:t>, заселені </a:t>
            </a:r>
            <a:r>
              <a:rPr lang="uk-UA" b="1" dirty="0" err="1" smtClean="0"/>
              <a:t>хемосинтезуючими</a:t>
            </a:r>
            <a:r>
              <a:rPr lang="uk-UA" b="1" dirty="0" smtClean="0"/>
              <a:t> прокаріотами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773857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6695" y="316992"/>
            <a:ext cx="10058402" cy="804672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/>
              <a:t>Бактерії-</a:t>
            </a:r>
            <a:r>
              <a:rPr lang="uk-UA" sz="4000" b="1" dirty="0" err="1" smtClean="0"/>
              <a:t>сапротрофи</a:t>
            </a: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09655" y="1920526"/>
            <a:ext cx="1843088" cy="1368004"/>
          </a:xfrm>
        </p:spPr>
        <p:txBody>
          <a:bodyPr>
            <a:normAutofit/>
          </a:bodyPr>
          <a:lstStyle/>
          <a:p>
            <a:r>
              <a:rPr lang="uk-UA" dirty="0" smtClean="0"/>
              <a:t>Молочно-кислі бактерії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3316" y="1214799"/>
            <a:ext cx="3257136" cy="2460631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61124" y="5116353"/>
            <a:ext cx="1770760" cy="823912"/>
          </a:xfrm>
        </p:spPr>
        <p:txBody>
          <a:bodyPr>
            <a:normAutofit/>
          </a:bodyPr>
          <a:lstStyle/>
          <a:p>
            <a:r>
              <a:rPr lang="uk-UA" dirty="0" smtClean="0"/>
              <a:t>Бактерії гниття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22112" y="1920526"/>
            <a:ext cx="5641847" cy="3476625"/>
          </a:xfrm>
        </p:spPr>
        <p:txBody>
          <a:bodyPr>
            <a:noAutofit/>
          </a:bodyPr>
          <a:lstStyle/>
          <a:p>
            <a:r>
              <a:rPr lang="ru-RU" sz="2000" dirty="0" err="1"/>
              <a:t>Сапротрофи</a:t>
            </a:r>
            <a:r>
              <a:rPr lang="ru-RU" sz="2000" dirty="0"/>
              <a:t> </a:t>
            </a:r>
            <a:r>
              <a:rPr lang="ru-RU" sz="2000" dirty="0" err="1"/>
              <a:t>споживають</a:t>
            </a:r>
            <a:r>
              <a:rPr lang="ru-RU" sz="2000" dirty="0"/>
              <a:t> </a:t>
            </a:r>
            <a:r>
              <a:rPr lang="ru-RU" sz="2000" dirty="0" err="1"/>
              <a:t>речовини</a:t>
            </a:r>
            <a:r>
              <a:rPr lang="ru-RU" sz="2000" dirty="0"/>
              <a:t> з </a:t>
            </a:r>
            <a:r>
              <a:rPr lang="ru-RU" sz="2000" dirty="0" err="1"/>
              <a:t>відмерлих</a:t>
            </a:r>
            <a:r>
              <a:rPr lang="ru-RU" sz="2000" dirty="0"/>
              <a:t> </a:t>
            </a:r>
            <a:r>
              <a:rPr lang="ru-RU" sz="2000" dirty="0" err="1"/>
              <a:t>решток</a:t>
            </a:r>
            <a:r>
              <a:rPr lang="ru-RU" sz="2000" dirty="0"/>
              <a:t> </a:t>
            </a:r>
            <a:r>
              <a:rPr lang="ru-RU" sz="2000" dirty="0" err="1"/>
              <a:t>рослин</a:t>
            </a:r>
            <a:r>
              <a:rPr lang="ru-RU" sz="2000" dirty="0"/>
              <a:t>, </a:t>
            </a:r>
            <a:r>
              <a:rPr lang="ru-RU" sz="2000" dirty="0" err="1"/>
              <a:t>тварин</a:t>
            </a:r>
            <a:r>
              <a:rPr lang="ru-RU" sz="2000" dirty="0"/>
              <a:t> (</a:t>
            </a:r>
            <a:r>
              <a:rPr lang="ru-RU" sz="2000" dirty="0" err="1"/>
              <a:t>бактерії</a:t>
            </a:r>
            <a:r>
              <a:rPr lang="ru-RU" sz="2000" dirty="0"/>
              <a:t> </a:t>
            </a:r>
            <a:r>
              <a:rPr lang="ru-RU" sz="2000" dirty="0" err="1"/>
              <a:t>гниття</a:t>
            </a:r>
            <a:r>
              <a:rPr lang="ru-RU" sz="2000" dirty="0"/>
              <a:t>, </a:t>
            </a:r>
            <a:r>
              <a:rPr lang="ru-RU" sz="2000" dirty="0" err="1"/>
              <a:t>грунтові</a:t>
            </a:r>
            <a:r>
              <a:rPr lang="ru-RU" sz="2000" dirty="0"/>
              <a:t>). </a:t>
            </a:r>
            <a:endParaRPr lang="ru-RU" sz="2000" dirty="0" smtClean="0"/>
          </a:p>
          <a:p>
            <a:r>
              <a:rPr lang="ru-RU" sz="2000" dirty="0" err="1" smtClean="0"/>
              <a:t>Їм</a:t>
            </a:r>
            <a:r>
              <a:rPr lang="ru-RU" sz="2000" dirty="0" smtClean="0"/>
              <a:t> </a:t>
            </a:r>
            <a:r>
              <a:rPr lang="ru-RU" sz="2000" dirty="0" err="1"/>
              <a:t>належить</a:t>
            </a:r>
            <a:r>
              <a:rPr lang="ru-RU" sz="2000" dirty="0"/>
              <a:t> </a:t>
            </a:r>
            <a:r>
              <a:rPr lang="ru-RU" sz="2000" dirty="0" err="1"/>
              <a:t>важлива</a:t>
            </a:r>
            <a:r>
              <a:rPr lang="ru-RU" sz="2000" dirty="0"/>
              <a:t> роль у </a:t>
            </a:r>
            <a:r>
              <a:rPr lang="ru-RU" sz="2000" dirty="0" err="1"/>
              <a:t>розкладанні</a:t>
            </a:r>
            <a:r>
              <a:rPr lang="ru-RU" sz="2000" dirty="0"/>
              <a:t> </a:t>
            </a:r>
            <a:r>
              <a:rPr lang="ru-RU" sz="2000" dirty="0" err="1"/>
              <a:t>органічного</a:t>
            </a:r>
            <a:r>
              <a:rPr lang="ru-RU" sz="2000" dirty="0"/>
              <a:t> </a:t>
            </a:r>
            <a:r>
              <a:rPr lang="ru-RU" sz="2000" dirty="0" err="1"/>
              <a:t>матеріалу</a:t>
            </a:r>
            <a:r>
              <a:rPr lang="ru-RU" sz="2000" dirty="0"/>
              <a:t> і </a:t>
            </a:r>
            <a:r>
              <a:rPr lang="ru-RU" sz="2000" dirty="0" err="1"/>
              <a:t>повернення</a:t>
            </a:r>
            <a:r>
              <a:rPr lang="ru-RU" sz="2000" dirty="0"/>
              <a:t> </a:t>
            </a:r>
            <a:r>
              <a:rPr lang="ru-RU" sz="2000" dirty="0" err="1"/>
              <a:t>елементів</a:t>
            </a:r>
            <a:r>
              <a:rPr lang="ru-RU" sz="2000" dirty="0"/>
              <a:t> у </a:t>
            </a:r>
            <a:r>
              <a:rPr lang="ru-RU" sz="2000" dirty="0" err="1"/>
              <a:t>біогеохімічні</a:t>
            </a:r>
            <a:r>
              <a:rPr lang="ru-RU" sz="2000" dirty="0"/>
              <a:t> </a:t>
            </a:r>
            <a:r>
              <a:rPr lang="ru-RU" sz="2000" dirty="0" err="1"/>
              <a:t>кругообіги</a:t>
            </a:r>
            <a:r>
              <a:rPr lang="ru-RU" sz="2000" dirty="0"/>
              <a:t>. Вони </a:t>
            </a:r>
            <a:r>
              <a:rPr lang="ru-RU" sz="2000" dirty="0" err="1"/>
              <a:t>утворюють</a:t>
            </a:r>
            <a:r>
              <a:rPr lang="ru-RU" sz="2000" dirty="0"/>
              <a:t> гумус з </a:t>
            </a:r>
            <a:r>
              <a:rPr lang="ru-RU" sz="2000" dirty="0" err="1"/>
              <a:t>тваринних</a:t>
            </a:r>
            <a:r>
              <a:rPr lang="ru-RU" sz="2000" dirty="0"/>
              <a:t> і </a:t>
            </a:r>
            <a:r>
              <a:rPr lang="ru-RU" sz="2000" dirty="0" err="1"/>
              <a:t>рослинних</a:t>
            </a:r>
            <a:r>
              <a:rPr lang="ru-RU" sz="2000" dirty="0"/>
              <a:t> </a:t>
            </a:r>
            <a:r>
              <a:rPr lang="ru-RU" sz="2000" dirty="0" err="1"/>
              <a:t>залишків</a:t>
            </a:r>
            <a:r>
              <a:rPr lang="ru-RU" sz="2000" dirty="0"/>
              <a:t>, але при </a:t>
            </a:r>
            <a:r>
              <a:rPr lang="ru-RU" sz="2000" dirty="0" err="1"/>
              <a:t>цьому</a:t>
            </a:r>
            <a:r>
              <a:rPr lang="ru-RU" sz="2000" dirty="0"/>
              <a:t> вони </a:t>
            </a:r>
            <a:r>
              <a:rPr lang="ru-RU" sz="2000" dirty="0" err="1"/>
              <a:t>здатні</a:t>
            </a:r>
            <a:r>
              <a:rPr lang="ru-RU" sz="2000" dirty="0"/>
              <a:t> і </a:t>
            </a:r>
            <a:r>
              <a:rPr lang="ru-RU" sz="2000" dirty="0" err="1"/>
              <a:t>завдавати</a:t>
            </a:r>
            <a:r>
              <a:rPr lang="ru-RU" sz="2000" dirty="0"/>
              <a:t> </a:t>
            </a:r>
            <a:r>
              <a:rPr lang="ru-RU" sz="2000" dirty="0" err="1"/>
              <a:t>шкоди</a:t>
            </a:r>
            <a:r>
              <a:rPr lang="ru-RU" sz="2000" dirty="0"/>
              <a:t>, </a:t>
            </a:r>
            <a:r>
              <a:rPr lang="ru-RU" sz="2000" dirty="0" err="1"/>
              <a:t>руйнуючи</a:t>
            </a:r>
            <a:r>
              <a:rPr lang="ru-RU" sz="2000" dirty="0"/>
              <a:t> </a:t>
            </a:r>
            <a:r>
              <a:rPr lang="ru-RU" sz="2000" dirty="0" err="1"/>
              <a:t>потрібні</a:t>
            </a:r>
            <a:r>
              <a:rPr lang="ru-RU" sz="2000" dirty="0"/>
              <a:t> </a:t>
            </a:r>
            <a:r>
              <a:rPr lang="ru-RU" sz="2000" dirty="0" err="1"/>
              <a:t>людині</a:t>
            </a:r>
            <a:r>
              <a:rPr lang="ru-RU" sz="2000" dirty="0"/>
              <a:t> </a:t>
            </a:r>
            <a:r>
              <a:rPr lang="ru-RU" sz="2000" dirty="0" err="1"/>
              <a:t>матеріали</a:t>
            </a:r>
            <a:r>
              <a:rPr lang="ru-RU" sz="2000" dirty="0"/>
              <a:t>, особливо </a:t>
            </a:r>
            <a:r>
              <a:rPr lang="ru-RU" sz="2000" dirty="0" err="1"/>
              <a:t>харчові</a:t>
            </a:r>
            <a:r>
              <a:rPr lang="ru-RU" sz="2000" dirty="0"/>
              <a:t> </a:t>
            </a:r>
            <a:r>
              <a:rPr lang="ru-RU" sz="2000" dirty="0" err="1"/>
              <a:t>продукти</a:t>
            </a:r>
            <a:r>
              <a:rPr lang="ru-RU" sz="2000" dirty="0"/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568" y="3768566"/>
            <a:ext cx="36861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45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99" y="146304"/>
            <a:ext cx="10058402" cy="829056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/>
              <a:t>Бактерії паразити</a:t>
            </a: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988" y="4827180"/>
            <a:ext cx="3499522" cy="636509"/>
          </a:xfrm>
        </p:spPr>
        <p:txBody>
          <a:bodyPr>
            <a:noAutofit/>
          </a:bodyPr>
          <a:lstStyle/>
          <a:p>
            <a:r>
              <a:rPr lang="uk-UA" sz="2800" dirty="0" smtClean="0"/>
              <a:t>Холерний вібріон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827018" y="4830724"/>
            <a:ext cx="2815262" cy="823912"/>
          </a:xfrm>
        </p:spPr>
        <p:txBody>
          <a:bodyPr/>
          <a:lstStyle/>
          <a:p>
            <a:r>
              <a:rPr lang="uk-UA" dirty="0" smtClean="0"/>
              <a:t>Золотистий</a:t>
            </a:r>
          </a:p>
          <a:p>
            <a:r>
              <a:rPr lang="uk-UA" dirty="0" smtClean="0"/>
              <a:t> стафілокок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194379" y="5654636"/>
            <a:ext cx="10007022" cy="1400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err="1"/>
              <a:t>Паразити</a:t>
            </a:r>
            <a:r>
              <a:rPr lang="ru-RU" sz="3200" b="1" dirty="0"/>
              <a:t> </a:t>
            </a:r>
            <a:r>
              <a:rPr lang="ru-RU" sz="3200" b="1" dirty="0" err="1"/>
              <a:t>споживають</a:t>
            </a:r>
            <a:r>
              <a:rPr lang="ru-RU" sz="3200" b="1" dirty="0"/>
              <a:t> </a:t>
            </a:r>
            <a:r>
              <a:rPr lang="ru-RU" sz="3200" b="1" dirty="0" err="1"/>
              <a:t>органічні</a:t>
            </a:r>
            <a:r>
              <a:rPr lang="ru-RU" sz="3200" b="1" dirty="0"/>
              <a:t> </a:t>
            </a:r>
            <a:r>
              <a:rPr lang="ru-RU" sz="3200" b="1" dirty="0" err="1"/>
              <a:t>речовини</a:t>
            </a:r>
            <a:r>
              <a:rPr lang="ru-RU" sz="3200" b="1" dirty="0"/>
              <a:t> </a:t>
            </a:r>
            <a:r>
              <a:rPr lang="ru-RU" sz="3200" b="1" dirty="0" err="1"/>
              <a:t>організму</a:t>
            </a:r>
            <a:r>
              <a:rPr lang="ru-RU" sz="3200" b="1" dirty="0"/>
              <a:t> </a:t>
            </a:r>
            <a:r>
              <a:rPr lang="ru-RU" sz="3200" b="1" dirty="0" err="1"/>
              <a:t>хазяїна</a:t>
            </a:r>
            <a:r>
              <a:rPr lang="ru-RU" sz="3200" b="1" dirty="0"/>
              <a:t>, </a:t>
            </a:r>
            <a:r>
              <a:rPr lang="ru-RU" sz="3200" b="1" dirty="0" err="1"/>
              <a:t>спричиняючи</a:t>
            </a:r>
            <a:r>
              <a:rPr lang="ru-RU" sz="3200" b="1" dirty="0"/>
              <a:t> </a:t>
            </a:r>
            <a:r>
              <a:rPr lang="ru-RU" sz="3200" b="1" dirty="0" err="1"/>
              <a:t>різні</a:t>
            </a:r>
            <a:r>
              <a:rPr lang="ru-RU" sz="3200" b="1" dirty="0"/>
              <a:t> </a:t>
            </a:r>
            <a:r>
              <a:rPr lang="ru-RU" sz="3200" b="1" dirty="0" err="1"/>
              <a:t>хвороби</a:t>
            </a:r>
            <a:r>
              <a:rPr lang="ru-RU" dirty="0"/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0" y="1514951"/>
            <a:ext cx="3611179" cy="3247550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78567" y="1514949"/>
            <a:ext cx="3619799" cy="32475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48" y="1514949"/>
            <a:ext cx="3406242" cy="3247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00010" y="4827180"/>
            <a:ext cx="382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Туберкульозна паличка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0000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6695" y="329184"/>
            <a:ext cx="10058402" cy="85344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/>
              <a:t>Симбіотичні</a:t>
            </a:r>
            <a:r>
              <a:rPr lang="ru-RU" sz="4000" b="1" dirty="0"/>
              <a:t> </a:t>
            </a:r>
            <a:r>
              <a:rPr lang="ru-RU" sz="4000" b="1" dirty="0" err="1"/>
              <a:t>прокаріоти</a:t>
            </a:r>
            <a:r>
              <a:rPr lang="ru-RU" sz="4000" b="1" dirty="0"/>
              <a:t>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38900" y="4838700"/>
            <a:ext cx="4956048" cy="1839849"/>
          </a:xfrm>
        </p:spPr>
        <p:txBody>
          <a:bodyPr>
            <a:normAutofit fontScale="92500"/>
          </a:bodyPr>
          <a:lstStyle/>
          <a:p>
            <a:r>
              <a:rPr lang="ru-RU" b="1" dirty="0" err="1"/>
              <a:t>Азотфіксуючі</a:t>
            </a:r>
            <a:r>
              <a:rPr lang="ru-RU" b="1" dirty="0"/>
              <a:t> </a:t>
            </a:r>
            <a:r>
              <a:rPr lang="ru-RU" b="1" dirty="0" err="1"/>
              <a:t>бактерії</a:t>
            </a:r>
            <a:r>
              <a:rPr lang="ru-RU" b="1" dirty="0"/>
              <a:t>: </a:t>
            </a:r>
            <a:r>
              <a:rPr lang="ru-RU" b="1" dirty="0" err="1"/>
              <a:t>ж</a:t>
            </a:r>
            <a:r>
              <a:rPr lang="ru-RU" b="1" dirty="0" err="1" smtClean="0"/>
              <a:t>ивуть</a:t>
            </a:r>
            <a:r>
              <a:rPr lang="ru-RU" b="1" dirty="0" smtClean="0"/>
              <a:t> </a:t>
            </a:r>
            <a:r>
              <a:rPr lang="ru-RU" b="1" dirty="0"/>
              <a:t>у </a:t>
            </a:r>
            <a:r>
              <a:rPr lang="ru-RU" b="1" dirty="0" err="1"/>
              <a:t>коренях</a:t>
            </a:r>
            <a:r>
              <a:rPr lang="ru-RU" b="1" dirty="0"/>
              <a:t> </a:t>
            </a:r>
            <a:r>
              <a:rPr lang="ru-RU" b="1" dirty="0" err="1"/>
              <a:t>бобових</a:t>
            </a:r>
            <a:r>
              <a:rPr lang="ru-RU" b="1" dirty="0"/>
              <a:t> </a:t>
            </a:r>
            <a:r>
              <a:rPr lang="ru-RU" b="1" dirty="0" err="1"/>
              <a:t>рослин</a:t>
            </a:r>
            <a:r>
              <a:rPr lang="ru-RU" b="1" dirty="0"/>
              <a:t>, </a:t>
            </a:r>
            <a:r>
              <a:rPr lang="ru-RU" b="1" dirty="0" err="1"/>
              <a:t>перетворюють</a:t>
            </a:r>
            <a:r>
              <a:rPr lang="ru-RU" b="1" dirty="0"/>
              <a:t> </a:t>
            </a:r>
            <a:r>
              <a:rPr lang="ru-RU" b="1" dirty="0" err="1"/>
              <a:t>атмосферний</a:t>
            </a:r>
            <a:r>
              <a:rPr lang="ru-RU" b="1" dirty="0"/>
              <a:t> азот на </a:t>
            </a:r>
            <a:r>
              <a:rPr lang="ru-RU" b="1" dirty="0" err="1"/>
              <a:t>сполуки</a:t>
            </a:r>
            <a:r>
              <a:rPr lang="ru-RU" b="1" dirty="0"/>
              <a:t>, </a:t>
            </a:r>
            <a:r>
              <a:rPr lang="ru-RU" b="1" dirty="0" err="1"/>
              <a:t>доступні</a:t>
            </a:r>
            <a:r>
              <a:rPr lang="ru-RU" b="1" dirty="0"/>
              <a:t> для </a:t>
            </a:r>
            <a:r>
              <a:rPr lang="ru-RU" b="1" dirty="0" err="1"/>
              <a:t>рослин</a:t>
            </a:r>
            <a:r>
              <a:rPr lang="ru-RU" dirty="0"/>
              <a:t>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38900" y="1362075"/>
            <a:ext cx="5600700" cy="3476625"/>
          </a:xfrm>
        </p:spPr>
        <p:txBody>
          <a:bodyPr>
            <a:normAutofit/>
          </a:bodyPr>
          <a:lstStyle/>
          <a:p>
            <a:r>
              <a:rPr lang="ru-RU" b="1" dirty="0" err="1"/>
              <a:t>Симбіотичні</a:t>
            </a:r>
            <a:r>
              <a:rPr lang="ru-RU" b="1" dirty="0"/>
              <a:t> </a:t>
            </a:r>
            <a:r>
              <a:rPr lang="ru-RU" b="1" dirty="0" err="1"/>
              <a:t>прокаріоти</a:t>
            </a:r>
            <a:r>
              <a:rPr lang="ru-RU" b="1" dirty="0"/>
              <a:t> </a:t>
            </a:r>
            <a:r>
              <a:rPr lang="ru-RU" b="1" dirty="0" err="1"/>
              <a:t>живуть</a:t>
            </a:r>
            <a:r>
              <a:rPr lang="ru-RU" b="1" dirty="0"/>
              <a:t> у </a:t>
            </a:r>
            <a:r>
              <a:rPr lang="ru-RU" b="1" dirty="0" err="1"/>
              <a:t>симбіозі</a:t>
            </a:r>
            <a:r>
              <a:rPr lang="ru-RU" b="1" dirty="0"/>
              <a:t> з </a:t>
            </a:r>
            <a:r>
              <a:rPr lang="ru-RU" b="1" dirty="0" err="1"/>
              <a:t>іншими</a:t>
            </a:r>
            <a:r>
              <a:rPr lang="ru-RU" b="1" dirty="0"/>
              <a:t> </a:t>
            </a:r>
            <a:r>
              <a:rPr lang="ru-RU" b="1" dirty="0" err="1"/>
              <a:t>організмами</a:t>
            </a:r>
            <a:r>
              <a:rPr lang="ru-RU" b="1" dirty="0"/>
              <a:t>, </a:t>
            </a:r>
            <a:r>
              <a:rPr lang="ru-RU" b="1" dirty="0" err="1"/>
              <a:t>наприклад</a:t>
            </a:r>
            <a:r>
              <a:rPr lang="ru-RU" b="1" dirty="0"/>
              <a:t>, </a:t>
            </a:r>
            <a:r>
              <a:rPr lang="ru-RU" b="1" dirty="0" err="1"/>
              <a:t>бактерії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допомагають</a:t>
            </a:r>
            <a:r>
              <a:rPr lang="ru-RU" b="1" dirty="0"/>
              <a:t> </a:t>
            </a:r>
            <a:r>
              <a:rPr lang="ru-RU" b="1" dirty="0" err="1"/>
              <a:t>травоїдним</a:t>
            </a:r>
            <a:r>
              <a:rPr lang="ru-RU" b="1" dirty="0"/>
              <a:t> </a:t>
            </a:r>
            <a:r>
              <a:rPr lang="ru-RU" b="1" dirty="0" err="1"/>
              <a:t>тваринам</a:t>
            </a:r>
            <a:r>
              <a:rPr lang="ru-RU" b="1" dirty="0"/>
              <a:t> </a:t>
            </a:r>
            <a:r>
              <a:rPr lang="ru-RU" b="1" dirty="0" err="1"/>
              <a:t>перетравлювати</a:t>
            </a:r>
            <a:r>
              <a:rPr lang="ru-RU" b="1" dirty="0"/>
              <a:t> </a:t>
            </a:r>
            <a:r>
              <a:rPr lang="ru-RU" b="1" dirty="0" err="1"/>
              <a:t>целюлозу</a:t>
            </a:r>
            <a:r>
              <a:rPr lang="ru-RU" b="1" dirty="0"/>
              <a:t>. </a:t>
            </a:r>
            <a:r>
              <a:rPr lang="ru-RU" b="1" dirty="0" err="1" smtClean="0"/>
              <a:t>Синтезують</a:t>
            </a:r>
            <a:r>
              <a:rPr lang="ru-RU" b="1" dirty="0" smtClean="0"/>
              <a:t> </a:t>
            </a:r>
            <a:r>
              <a:rPr lang="ru-RU" b="1" dirty="0" err="1"/>
              <a:t>вітаміни</a:t>
            </a:r>
            <a:r>
              <a:rPr lang="ru-RU" b="1" dirty="0"/>
              <a:t> та </a:t>
            </a:r>
            <a:r>
              <a:rPr lang="ru-RU" b="1" dirty="0" err="1"/>
              <a:t>підтримують</a:t>
            </a:r>
            <a:r>
              <a:rPr lang="ru-RU" b="1" dirty="0"/>
              <a:t> </a:t>
            </a:r>
            <a:r>
              <a:rPr lang="ru-RU" b="1" dirty="0" err="1"/>
              <a:t>імунітет</a:t>
            </a:r>
            <a:r>
              <a:rPr lang="ru-RU" b="1" dirty="0"/>
              <a:t> у людей і </a:t>
            </a:r>
            <a:r>
              <a:rPr lang="ru-RU" b="1" dirty="0" err="1"/>
              <a:t>тварин</a:t>
            </a:r>
            <a:r>
              <a:rPr lang="ru-RU" b="1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09" y="1182624"/>
            <a:ext cx="5653640" cy="551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469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2906" y="311093"/>
            <a:ext cx="6858002" cy="851770"/>
          </a:xfrm>
        </p:spPr>
        <p:txBody>
          <a:bodyPr rtlCol="0"/>
          <a:lstStyle/>
          <a:p>
            <a:pPr rtl="0"/>
            <a:r>
              <a:rPr lang="ru" b="1" dirty="0" smtClean="0"/>
              <a:t>Підсумки</a:t>
            </a:r>
            <a:endParaRPr lang="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46474" y="1162863"/>
            <a:ext cx="9114295" cy="3609121"/>
          </a:xfrm>
        </p:spPr>
        <p:txBody>
          <a:bodyPr rtlCol="0">
            <a:noAutofit/>
          </a:bodyPr>
          <a:lstStyle/>
          <a:p>
            <a:pPr marL="342900" indent="-342900" rtl="0">
              <a:buFont typeface="Wingdings" panose="05000000000000000000" pitchFamily="2" charset="2"/>
              <a:buChar char="v"/>
            </a:pPr>
            <a:r>
              <a:rPr lang="uk-UA" sz="2800" b="1" dirty="0"/>
              <a:t> </a:t>
            </a:r>
            <a:r>
              <a:rPr lang="uk-UA" sz="2800" b="1" dirty="0" smtClean="0"/>
              <a:t>Виділяють дві великі групи прокаріотів – бактерії та археї.</a:t>
            </a:r>
          </a:p>
          <a:p>
            <a:pPr marL="342900" indent="-342900" rtl="0">
              <a:buFont typeface="Wingdings" panose="05000000000000000000" pitchFamily="2" charset="2"/>
              <a:buChar char="v"/>
            </a:pPr>
            <a:r>
              <a:rPr lang="uk-UA" sz="2800" b="1" dirty="0" smtClean="0"/>
              <a:t>За способом живлення їх поділяють на автотрофні і гетеротрофні.</a:t>
            </a:r>
          </a:p>
          <a:p>
            <a:pPr rtl="0"/>
            <a:r>
              <a:rPr lang="uk-UA" sz="2800" b="1" dirty="0" smtClean="0"/>
              <a:t>Серед автотрофів -  ціанобактерії та </a:t>
            </a:r>
            <a:r>
              <a:rPr lang="uk-UA" sz="2800" b="1" dirty="0" err="1" smtClean="0"/>
              <a:t>хемосинтезуючі</a:t>
            </a:r>
            <a:r>
              <a:rPr lang="uk-UA" sz="2800" b="1" dirty="0" smtClean="0"/>
              <a:t> прокаріоти.</a:t>
            </a:r>
          </a:p>
          <a:p>
            <a:pPr rtl="0"/>
            <a:r>
              <a:rPr lang="uk-UA" sz="2800" b="1" dirty="0" smtClean="0"/>
              <a:t>Серед </a:t>
            </a:r>
            <a:r>
              <a:rPr lang="uk-UA" sz="2800" b="1" dirty="0" err="1" smtClean="0"/>
              <a:t>гетеротрофів</a:t>
            </a:r>
            <a:r>
              <a:rPr lang="uk-UA" sz="2800" b="1" dirty="0" smtClean="0"/>
              <a:t> є паразитичні, </a:t>
            </a:r>
            <a:r>
              <a:rPr lang="uk-UA" sz="2800" b="1" dirty="0" err="1" smtClean="0"/>
              <a:t>сапротрофні</a:t>
            </a:r>
            <a:r>
              <a:rPr lang="uk-UA" sz="2800" b="1" dirty="0" smtClean="0"/>
              <a:t> та симбіотичні бактерії.</a:t>
            </a:r>
          </a:p>
          <a:p>
            <a:pPr rtl="0"/>
            <a:endParaRPr lang="uk-UA" sz="2800" b="1" dirty="0" smtClean="0"/>
          </a:p>
          <a:p>
            <a:pPr marL="457200" indent="-457200" rtl="0">
              <a:buFont typeface="Wingdings" panose="05000000000000000000" pitchFamily="2" charset="2"/>
              <a:buChar char="v"/>
            </a:pPr>
            <a:r>
              <a:rPr lang="uk-UA" sz="2800" b="1" dirty="0" smtClean="0"/>
              <a:t>Бактерії та археї мешкають у різноманітних середовищах, відіграють важливу роль у </a:t>
            </a:r>
            <a:r>
              <a:rPr lang="uk-UA" sz="2800" b="1" dirty="0" err="1" smtClean="0"/>
              <a:t>прроді</a:t>
            </a:r>
            <a:r>
              <a:rPr lang="uk-UA" sz="2800" b="1" dirty="0" smtClean="0"/>
              <a:t>.</a:t>
            </a:r>
          </a:p>
          <a:p>
            <a:pPr rtl="0"/>
            <a:endParaRPr lang="uk-UA" sz="2800" b="1" dirty="0"/>
          </a:p>
          <a:p>
            <a:pPr rtl="0"/>
            <a:endParaRPr lang="uk-UA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2912165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4592"/>
            <a:ext cx="10058402" cy="709808"/>
          </a:xfrm>
        </p:spPr>
        <p:txBody>
          <a:bodyPr rtlCol="0">
            <a:normAutofit/>
          </a:bodyPr>
          <a:lstStyle/>
          <a:p>
            <a:pPr algn="ctr"/>
            <a:r>
              <a:rPr lang="ru-RU" sz="4000" b="1" dirty="0"/>
              <a:t>ЗАПИТАННЯ І ЗАВДАННЯ</a:t>
            </a:r>
            <a:endParaRPr lang="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3534" y="894400"/>
            <a:ext cx="1193846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1. </a:t>
            </a:r>
            <a:r>
              <a:rPr lang="ru-RU" sz="3200" b="1" dirty="0" smtClean="0"/>
              <a:t> </a:t>
            </a:r>
            <a:r>
              <a:rPr lang="ru-RU" sz="3200" b="1" dirty="0"/>
              <a:t>Яку форму </a:t>
            </a:r>
            <a:r>
              <a:rPr lang="ru-RU" sz="3200" b="1" dirty="0" err="1"/>
              <a:t>можуть</a:t>
            </a:r>
            <a:r>
              <a:rPr lang="ru-RU" sz="3200" b="1" dirty="0"/>
              <a:t> </a:t>
            </a:r>
            <a:r>
              <a:rPr lang="ru-RU" sz="3200" b="1" dirty="0" err="1"/>
              <a:t>мати</a:t>
            </a:r>
            <a:r>
              <a:rPr lang="ru-RU" sz="3200" b="1" dirty="0"/>
              <a:t> </a:t>
            </a:r>
            <a:r>
              <a:rPr lang="ru-RU" sz="3200" b="1" dirty="0" err="1"/>
              <a:t>клітини</a:t>
            </a:r>
            <a:r>
              <a:rPr lang="ru-RU" sz="3200" b="1" dirty="0"/>
              <a:t> </a:t>
            </a:r>
            <a:r>
              <a:rPr lang="ru-RU" sz="3200" b="1" dirty="0" err="1" smtClean="0"/>
              <a:t>прокаріотів</a:t>
            </a:r>
            <a:r>
              <a:rPr lang="ru-RU" sz="3200" b="1" dirty="0" smtClean="0"/>
              <a:t>?  </a:t>
            </a:r>
            <a:r>
              <a:rPr lang="ru-RU" sz="3200" b="1" dirty="0" err="1" smtClean="0"/>
              <a:t>Чи</a:t>
            </a:r>
            <a:r>
              <a:rPr lang="ru-RU" sz="3200" b="1" dirty="0" smtClean="0"/>
              <a:t> </a:t>
            </a:r>
            <a:r>
              <a:rPr lang="ru-RU" sz="3200" b="1" dirty="0" err="1"/>
              <a:t>можуть</a:t>
            </a:r>
            <a:r>
              <a:rPr lang="ru-RU" sz="3200" b="1" dirty="0"/>
              <a:t> вони </a:t>
            </a:r>
            <a:r>
              <a:rPr lang="ru-RU" sz="3200" b="1" dirty="0" err="1"/>
              <a:t>об’єднуватися</a:t>
            </a:r>
            <a:r>
              <a:rPr lang="ru-RU" sz="3200" b="1" dirty="0"/>
              <a:t> у </a:t>
            </a:r>
            <a:r>
              <a:rPr lang="ru-RU" sz="3200" b="1" dirty="0" err="1"/>
              <a:t>групи</a:t>
            </a:r>
            <a:r>
              <a:rPr lang="ru-RU" sz="3200" b="1" dirty="0"/>
              <a:t>? </a:t>
            </a:r>
            <a:r>
              <a:rPr lang="ru-RU" sz="3200" b="1" dirty="0" err="1"/>
              <a:t>Чи</a:t>
            </a:r>
            <a:r>
              <a:rPr lang="ru-RU" sz="3200" b="1" dirty="0"/>
              <a:t> </a:t>
            </a:r>
            <a:r>
              <a:rPr lang="ru-RU" sz="3200" b="1" dirty="0" err="1"/>
              <a:t>всі</a:t>
            </a:r>
            <a:r>
              <a:rPr lang="ru-RU" sz="3200" b="1" dirty="0"/>
              <a:t> </a:t>
            </a:r>
            <a:r>
              <a:rPr lang="ru-RU" sz="3200" b="1" dirty="0" err="1"/>
              <a:t>прокаріоти</a:t>
            </a:r>
            <a:r>
              <a:rPr lang="ru-RU" sz="3200" b="1" dirty="0"/>
              <a:t> </a:t>
            </a:r>
            <a:r>
              <a:rPr lang="ru-RU" sz="3200" b="1" dirty="0" err="1"/>
              <a:t>мають</a:t>
            </a:r>
            <a:r>
              <a:rPr lang="ru-RU" sz="3200" b="1" dirty="0"/>
              <a:t> </a:t>
            </a:r>
            <a:r>
              <a:rPr lang="ru-RU" sz="3200" b="1" dirty="0" err="1"/>
              <a:t>джгутики</a:t>
            </a:r>
            <a:r>
              <a:rPr lang="ru-RU" sz="3200" b="1" dirty="0"/>
              <a:t>?</a:t>
            </a:r>
            <a:endParaRPr lang="ru-RU" sz="2800" b="1" dirty="0"/>
          </a:p>
          <a:p>
            <a:endParaRPr lang="uk-UA" sz="2800" b="1" dirty="0" smtClean="0"/>
          </a:p>
          <a:p>
            <a:r>
              <a:rPr lang="uk-UA" sz="2800" b="1" dirty="0" smtClean="0"/>
              <a:t>2.</a:t>
            </a:r>
            <a:r>
              <a:rPr lang="ru-RU" sz="2800" b="1" dirty="0"/>
              <a:t> </a:t>
            </a:r>
            <a:r>
              <a:rPr lang="ru-RU" sz="3200" b="1" dirty="0" err="1" smtClean="0"/>
              <a:t>Які</a:t>
            </a:r>
            <a:r>
              <a:rPr lang="ru-RU" sz="3200" b="1" dirty="0" smtClean="0"/>
              <a:t> </a:t>
            </a:r>
            <a:r>
              <a:rPr lang="ru-RU" sz="3200" b="1" dirty="0" err="1"/>
              <a:t>способи</a:t>
            </a:r>
            <a:r>
              <a:rPr lang="ru-RU" sz="3200" b="1" dirty="0"/>
              <a:t> </a:t>
            </a:r>
            <a:r>
              <a:rPr lang="ru-RU" sz="3200" b="1" dirty="0" err="1"/>
              <a:t>живлення</a:t>
            </a:r>
            <a:r>
              <a:rPr lang="ru-RU" sz="3200" b="1" dirty="0"/>
              <a:t> </a:t>
            </a:r>
            <a:r>
              <a:rPr lang="ru-RU" sz="3200" b="1" dirty="0" err="1"/>
              <a:t>властиві</a:t>
            </a:r>
            <a:r>
              <a:rPr lang="ru-RU" sz="3200" b="1" dirty="0"/>
              <a:t> </a:t>
            </a:r>
            <a:r>
              <a:rPr lang="ru-RU" sz="3200" b="1" dirty="0" err="1"/>
              <a:t>прокаріотам</a:t>
            </a:r>
            <a:r>
              <a:rPr lang="ru-RU" sz="3200" b="1" dirty="0"/>
              <a:t>? Наведи </a:t>
            </a:r>
            <a:r>
              <a:rPr lang="ru-RU" sz="3200" b="1" dirty="0" err="1"/>
              <a:t>приклади</a:t>
            </a:r>
            <a:r>
              <a:rPr lang="ru-RU" sz="3200" b="1" dirty="0"/>
              <a:t> </a:t>
            </a:r>
            <a:r>
              <a:rPr lang="ru-RU" sz="3200" b="1" dirty="0" err="1"/>
              <a:t>прокаріотів</a:t>
            </a:r>
            <a:r>
              <a:rPr lang="ru-RU" sz="3200" b="1" dirty="0"/>
              <a:t>, </a:t>
            </a:r>
            <a:r>
              <a:rPr lang="ru-RU" sz="3200" b="1" dirty="0" err="1"/>
              <a:t>яким</a:t>
            </a:r>
            <a:r>
              <a:rPr lang="ru-RU" sz="3200" b="1" dirty="0"/>
              <a:t> </a:t>
            </a:r>
            <a:r>
              <a:rPr lang="ru-RU" sz="3200" b="1" dirty="0" err="1"/>
              <a:t>властивий</a:t>
            </a:r>
            <a:r>
              <a:rPr lang="ru-RU" sz="3200" b="1" dirty="0"/>
              <a:t> </a:t>
            </a:r>
            <a:r>
              <a:rPr lang="ru-RU" sz="3200" b="1" dirty="0" err="1"/>
              <a:t>кожний</a:t>
            </a:r>
            <a:r>
              <a:rPr lang="ru-RU" sz="3200" b="1" dirty="0"/>
              <a:t> тип </a:t>
            </a:r>
            <a:r>
              <a:rPr lang="ru-RU" sz="3200" b="1" dirty="0" err="1"/>
              <a:t>живлення</a:t>
            </a:r>
            <a:r>
              <a:rPr lang="ru-RU" sz="3200" b="1" dirty="0" smtClean="0"/>
              <a:t>.</a:t>
            </a:r>
          </a:p>
          <a:p>
            <a:endParaRPr lang="uk-UA" sz="3200" b="1" dirty="0"/>
          </a:p>
          <a:p>
            <a:r>
              <a:rPr lang="ru-RU" sz="3200" b="1" dirty="0"/>
              <a:t>3. Яке </a:t>
            </a:r>
            <a:r>
              <a:rPr lang="ru-RU" sz="3200" b="1" dirty="0" err="1"/>
              <a:t>значення</a:t>
            </a:r>
            <a:r>
              <a:rPr lang="ru-RU" sz="3200" b="1" dirty="0"/>
              <a:t> </a:t>
            </a:r>
            <a:r>
              <a:rPr lang="ru-RU" sz="3200" b="1" dirty="0" err="1"/>
              <a:t>ціанобактерій</a:t>
            </a:r>
            <a:r>
              <a:rPr lang="ru-RU" sz="3200" b="1" dirty="0"/>
              <a:t> у </a:t>
            </a:r>
            <a:r>
              <a:rPr lang="ru-RU" sz="3200" b="1" dirty="0" err="1"/>
              <a:t>природі</a:t>
            </a:r>
            <a:r>
              <a:rPr lang="ru-RU" sz="3200" b="1" dirty="0" smtClean="0"/>
              <a:t>?</a:t>
            </a:r>
          </a:p>
          <a:p>
            <a:r>
              <a:rPr lang="uk-UA" sz="3200" b="1" dirty="0"/>
              <a:t>4. О</a:t>
            </a:r>
            <a:r>
              <a:rPr lang="uk-UA" sz="3200" b="1" dirty="0" smtClean="0"/>
              <a:t>пиши </a:t>
            </a:r>
            <a:r>
              <a:rPr lang="uk-UA" sz="3200" b="1" dirty="0"/>
              <a:t>небезпеки, що виникають через масове розмноження ціанобактерій.</a:t>
            </a:r>
          </a:p>
        </p:txBody>
      </p:sp>
    </p:spTree>
    <p:extLst>
      <p:ext uri="{BB962C8B-B14F-4D97-AF65-F5344CB8AC3E}">
        <p14:creationId xmlns:p14="http://schemas.microsoft.com/office/powerpoint/2010/main" val="23427137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386652"/>
            <a:ext cx="10058402" cy="882555"/>
          </a:xfrm>
        </p:spPr>
        <p:txBody>
          <a:bodyPr rtlCol="0">
            <a:normAutofit/>
          </a:bodyPr>
          <a:lstStyle/>
          <a:p>
            <a:pPr algn="ctr" rtl="0"/>
            <a:r>
              <a:rPr lang="ru" sz="4000" b="1" dirty="0" smtClean="0"/>
              <a:t>Домашнє завдання</a:t>
            </a:r>
            <a:endParaRPr lang="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8368" y="3703988"/>
            <a:ext cx="10700709" cy="1325337"/>
          </a:xfrm>
        </p:spPr>
        <p:txBody>
          <a:bodyPr rtlCol="0">
            <a:noAutofit/>
          </a:bodyPr>
          <a:lstStyle/>
          <a:p>
            <a:pPr algn="ctr"/>
            <a:r>
              <a:rPr lang="uk-UA" sz="3200" dirty="0" smtClean="0"/>
              <a:t>2</a:t>
            </a:r>
            <a:r>
              <a:rPr lang="uk-UA" sz="4800" dirty="0" smtClean="0"/>
              <a:t>. </a:t>
            </a:r>
            <a:r>
              <a:rPr lang="ru-RU" sz="3200" dirty="0" err="1"/>
              <a:t>Об’єднайтесь</a:t>
            </a:r>
            <a:r>
              <a:rPr lang="ru-RU" sz="3200" dirty="0"/>
              <a:t> у </a:t>
            </a:r>
            <a:r>
              <a:rPr lang="ru-RU" sz="3200" dirty="0" err="1"/>
              <a:t>групи</a:t>
            </a:r>
            <a:r>
              <a:rPr lang="ru-RU" sz="3200" dirty="0"/>
              <a:t> і </a:t>
            </a:r>
            <a:r>
              <a:rPr lang="ru-RU" sz="3200" dirty="0" err="1"/>
              <a:t>складіть</a:t>
            </a:r>
            <a:r>
              <a:rPr lang="ru-RU" sz="3200" dirty="0"/>
              <a:t> </a:t>
            </a:r>
            <a:r>
              <a:rPr lang="ru-RU" sz="3200" dirty="0" err="1"/>
              <a:t>схеми</a:t>
            </a:r>
            <a:r>
              <a:rPr lang="ru-RU" sz="3200" dirty="0"/>
              <a:t> </a:t>
            </a:r>
            <a:r>
              <a:rPr lang="ru-RU" sz="3200" dirty="0" err="1"/>
              <a:t>взаємозв’язків</a:t>
            </a:r>
            <a:r>
              <a:rPr lang="ru-RU" sz="3200" dirty="0"/>
              <a:t> </a:t>
            </a:r>
            <a:r>
              <a:rPr lang="ru-RU" sz="3200" dirty="0" err="1"/>
              <a:t>бактерій</a:t>
            </a:r>
            <a:r>
              <a:rPr lang="ru-RU" sz="3200" dirty="0"/>
              <a:t> </a:t>
            </a:r>
            <a:r>
              <a:rPr lang="ru-RU" sz="3200" dirty="0" err="1"/>
              <a:t>із</a:t>
            </a:r>
            <a:r>
              <a:rPr lang="ru-RU" sz="3200" dirty="0"/>
              <a:t> </a:t>
            </a:r>
            <a:r>
              <a:rPr lang="ru-RU" sz="3200" dirty="0" err="1"/>
              <a:t>іншими</a:t>
            </a:r>
            <a:r>
              <a:rPr lang="ru-RU" sz="3200" dirty="0"/>
              <a:t> </a:t>
            </a:r>
            <a:r>
              <a:rPr lang="ru-RU" sz="3200" dirty="0" err="1"/>
              <a:t>групами</a:t>
            </a:r>
            <a:r>
              <a:rPr lang="ru-RU" sz="3200" dirty="0"/>
              <a:t> </a:t>
            </a:r>
            <a:r>
              <a:rPr lang="ru-RU" sz="3200" dirty="0" err="1"/>
              <a:t>організмів</a:t>
            </a:r>
            <a:r>
              <a:rPr lang="ru-RU" sz="3200" dirty="0"/>
              <a:t>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58368" y="1597880"/>
            <a:ext cx="10875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1.Опрацювати  </a:t>
            </a:r>
            <a:r>
              <a:rPr lang="ru-RU" sz="3200" b="1" dirty="0" smtClean="0"/>
              <a:t>§8. </a:t>
            </a:r>
            <a:r>
              <a:rPr lang="ru-RU" sz="3200" b="1" dirty="0" err="1" smtClean="0"/>
              <a:t>Різноманітність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прокаріотичних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організміві</a:t>
            </a:r>
            <a:r>
              <a:rPr lang="ru-RU" sz="3200" b="1" dirty="0" smtClean="0"/>
              <a:t>.  </a:t>
            </a:r>
            <a:r>
              <a:rPr lang="ru-RU" sz="3200" b="1" dirty="0" err="1" smtClean="0"/>
              <a:t>Значення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прокаріотів</a:t>
            </a:r>
            <a:r>
              <a:rPr lang="ru-RU" sz="3200" b="1" dirty="0" smtClean="0"/>
              <a:t> у </a:t>
            </a:r>
            <a:r>
              <a:rPr lang="ru-RU" sz="3200" b="1" dirty="0" err="1" smtClean="0"/>
              <a:t>природі</a:t>
            </a:r>
            <a:r>
              <a:rPr lang="ru-RU" sz="3200" b="1" dirty="0" smtClean="0"/>
              <a:t>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4208" y="-124936"/>
            <a:ext cx="9785684" cy="1828800"/>
          </a:xfrm>
        </p:spPr>
        <p:txBody>
          <a:bodyPr rtlCol="0">
            <a:noAutofit/>
          </a:bodyPr>
          <a:lstStyle/>
          <a:p>
            <a:pPr algn="ctr"/>
            <a:r>
              <a:rPr lang="ru-RU" sz="4000" b="1" dirty="0" smtClean="0"/>
              <a:t>СКЛАДАЮ РЕФЛЕКСИВНУ </a:t>
            </a:r>
            <a:r>
              <a:rPr lang="ru-RU" sz="4000" b="1" dirty="0"/>
              <a:t>МОЗАЇКУ</a:t>
            </a:r>
            <a:endParaRPr lang="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16074" y="1735739"/>
            <a:ext cx="81882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err="1">
                <a:solidFill>
                  <a:srgbClr val="9A5315"/>
                </a:solidFill>
              </a:rPr>
              <a:t>Назви</a:t>
            </a:r>
            <a:r>
              <a:rPr lang="ru-RU" sz="2400" b="1" dirty="0">
                <a:solidFill>
                  <a:srgbClr val="9A5315"/>
                </a:solidFill>
              </a:rPr>
              <a:t> три </a:t>
            </a:r>
            <a:r>
              <a:rPr lang="ru-RU" sz="2400" b="1" dirty="0" err="1">
                <a:solidFill>
                  <a:srgbClr val="9A5315"/>
                </a:solidFill>
              </a:rPr>
              <a:t>факти</a:t>
            </a:r>
            <a:r>
              <a:rPr lang="ru-RU" sz="2400" b="1" dirty="0">
                <a:solidFill>
                  <a:srgbClr val="9A5315"/>
                </a:solidFill>
              </a:rPr>
              <a:t>, </a:t>
            </a:r>
            <a:r>
              <a:rPr lang="ru-RU" sz="2400" b="1" dirty="0" err="1">
                <a:solidFill>
                  <a:srgbClr val="9A5315"/>
                </a:solidFill>
              </a:rPr>
              <a:t>які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ти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дізнався</a:t>
            </a:r>
            <a:r>
              <a:rPr lang="ru-RU" sz="2400" b="1" dirty="0">
                <a:solidFill>
                  <a:srgbClr val="9A5315"/>
                </a:solidFill>
              </a:rPr>
              <a:t>/</a:t>
            </a:r>
            <a:r>
              <a:rPr lang="ru-RU" sz="2400" b="1" dirty="0" err="1">
                <a:solidFill>
                  <a:srgbClr val="9A5315"/>
                </a:solidFill>
              </a:rPr>
              <a:t>дізналася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після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опанування</a:t>
            </a:r>
            <a:r>
              <a:rPr lang="ru-RU" sz="2400" b="1" dirty="0">
                <a:solidFill>
                  <a:srgbClr val="9A5315"/>
                </a:solidFill>
              </a:rPr>
              <a:t> параграфа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63779" y="4251846"/>
            <a:ext cx="91239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dirty="0" err="1">
                <a:solidFill>
                  <a:srgbClr val="9A5315"/>
                </a:solidFill>
              </a:rPr>
              <a:t>Із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якими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перешкодами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ти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зіткнувся</a:t>
            </a:r>
            <a:r>
              <a:rPr lang="ru-RU" sz="2400" b="1" dirty="0">
                <a:solidFill>
                  <a:srgbClr val="9A5315"/>
                </a:solidFill>
              </a:rPr>
              <a:t>/</a:t>
            </a:r>
            <a:r>
              <a:rPr lang="ru-RU" sz="2400" b="1" dirty="0" err="1">
                <a:solidFill>
                  <a:srgbClr val="9A5315"/>
                </a:solidFill>
              </a:rPr>
              <a:t>зіткнулася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під</a:t>
            </a:r>
            <a:r>
              <a:rPr lang="ru-RU" sz="2400" b="1" dirty="0">
                <a:solidFill>
                  <a:srgbClr val="9A5315"/>
                </a:solidFill>
              </a:rPr>
              <a:t> час </a:t>
            </a:r>
            <a:r>
              <a:rPr lang="ru-RU" sz="2400" b="1" dirty="0" err="1">
                <a:solidFill>
                  <a:srgbClr val="9A5315"/>
                </a:solidFill>
              </a:rPr>
              <a:t>опанування</a:t>
            </a:r>
            <a:r>
              <a:rPr lang="ru-RU" sz="2400" b="1" dirty="0">
                <a:solidFill>
                  <a:srgbClr val="9A5315"/>
                </a:solidFill>
              </a:rPr>
              <a:t> параграфа? Як </a:t>
            </a:r>
            <a:r>
              <a:rPr lang="ru-RU" sz="2400" b="1" dirty="0" err="1">
                <a:solidFill>
                  <a:srgbClr val="9A5315"/>
                </a:solidFill>
              </a:rPr>
              <a:t>ти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подолав</a:t>
            </a:r>
            <a:r>
              <a:rPr lang="ru-RU" sz="2400" b="1" dirty="0">
                <a:solidFill>
                  <a:srgbClr val="9A5315"/>
                </a:solidFill>
              </a:rPr>
              <a:t>/</a:t>
            </a:r>
            <a:r>
              <a:rPr lang="ru-RU" sz="2400" b="1" dirty="0" err="1">
                <a:solidFill>
                  <a:srgbClr val="9A5315"/>
                </a:solidFill>
              </a:rPr>
              <a:t>подолала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труднощі</a:t>
            </a:r>
            <a:r>
              <a:rPr lang="ru-RU" sz="2400" b="1" dirty="0">
                <a:solidFill>
                  <a:srgbClr val="9A5315"/>
                </a:solidFill>
              </a:rPr>
              <a:t>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16074" y="5580278"/>
            <a:ext cx="8188283" cy="83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9A5315"/>
                </a:solidFill>
              </a:rPr>
              <a:t>Де і як </a:t>
            </a:r>
            <a:r>
              <a:rPr lang="ru-RU" sz="2400" b="1" dirty="0" err="1">
                <a:solidFill>
                  <a:srgbClr val="9A5315"/>
                </a:solidFill>
              </a:rPr>
              <a:t>ти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зможеш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використати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знання</a:t>
            </a:r>
            <a:r>
              <a:rPr lang="ru-RU" sz="2400" b="1" dirty="0">
                <a:solidFill>
                  <a:srgbClr val="9A5315"/>
                </a:solidFill>
              </a:rPr>
              <a:t> і </a:t>
            </a:r>
            <a:r>
              <a:rPr lang="ru-RU" sz="2400" b="1" dirty="0" err="1">
                <a:solidFill>
                  <a:srgbClr val="9A5315"/>
                </a:solidFill>
              </a:rPr>
              <a:t>набутий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досвід</a:t>
            </a:r>
            <a:r>
              <a:rPr lang="ru-RU" sz="2400" b="1" dirty="0">
                <a:solidFill>
                  <a:srgbClr val="9A5315"/>
                </a:solidFill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00136" y="2554083"/>
            <a:ext cx="8506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dirty="0" err="1">
                <a:solidFill>
                  <a:srgbClr val="9A5315"/>
                </a:solidFill>
              </a:rPr>
              <a:t>Закінчи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одне</a:t>
            </a:r>
            <a:r>
              <a:rPr lang="ru-RU" sz="2400" b="1" dirty="0">
                <a:solidFill>
                  <a:srgbClr val="9A5315"/>
                </a:solidFill>
              </a:rPr>
              <a:t> з </a:t>
            </a:r>
            <a:r>
              <a:rPr lang="ru-RU" sz="2400" b="1" dirty="0" err="1">
                <a:solidFill>
                  <a:srgbClr val="9A5315"/>
                </a:solidFill>
              </a:rPr>
              <a:t>речень</a:t>
            </a:r>
            <a:r>
              <a:rPr lang="ru-RU" sz="2400" b="1" dirty="0">
                <a:solidFill>
                  <a:srgbClr val="9A5315"/>
                </a:solidFill>
              </a:rPr>
              <a:t>: </a:t>
            </a:r>
          </a:p>
          <a:p>
            <a:r>
              <a:rPr lang="ru-RU" sz="2400" b="1" dirty="0">
                <a:solidFill>
                  <a:srgbClr val="9A5315"/>
                </a:solidFill>
              </a:rPr>
              <a:t>• Я став/стала </a:t>
            </a:r>
            <a:r>
              <a:rPr lang="ru-RU" sz="2400" b="1" dirty="0" err="1">
                <a:solidFill>
                  <a:srgbClr val="9A5315"/>
                </a:solidFill>
              </a:rPr>
              <a:t>більш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обізнаним</a:t>
            </a:r>
            <a:r>
              <a:rPr lang="ru-RU" sz="2400" b="1" dirty="0">
                <a:solidFill>
                  <a:srgbClr val="9A5315"/>
                </a:solidFill>
              </a:rPr>
              <a:t> / </a:t>
            </a:r>
            <a:r>
              <a:rPr lang="ru-RU" sz="2400" b="1" dirty="0" err="1">
                <a:solidFill>
                  <a:srgbClr val="9A5315"/>
                </a:solidFill>
              </a:rPr>
              <a:t>обізнаною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щодо</a:t>
            </a:r>
            <a:r>
              <a:rPr lang="ru-RU" sz="2400" b="1" dirty="0">
                <a:solidFill>
                  <a:srgbClr val="9A5315"/>
                </a:solidFill>
              </a:rPr>
              <a:t>... </a:t>
            </a:r>
          </a:p>
          <a:p>
            <a:r>
              <a:rPr lang="ru-RU" sz="2400" b="1" dirty="0">
                <a:solidFill>
                  <a:srgbClr val="9A5315"/>
                </a:solidFill>
              </a:rPr>
              <a:t>• Мене </a:t>
            </a:r>
            <a:r>
              <a:rPr lang="ru-RU" sz="2400" b="1" dirty="0" err="1">
                <a:solidFill>
                  <a:srgbClr val="9A5315"/>
                </a:solidFill>
              </a:rPr>
              <a:t>здивувало</a:t>
            </a:r>
            <a:r>
              <a:rPr lang="ru-RU" sz="2400" b="1" dirty="0">
                <a:solidFill>
                  <a:srgbClr val="9A5315"/>
                </a:solidFill>
              </a:rPr>
              <a:t>.... </a:t>
            </a:r>
          </a:p>
          <a:p>
            <a:r>
              <a:rPr lang="ru-RU" sz="2400" b="1" dirty="0">
                <a:solidFill>
                  <a:srgbClr val="9A5315"/>
                </a:solidFill>
              </a:rPr>
              <a:t>• Я </a:t>
            </a:r>
            <a:r>
              <a:rPr lang="ru-RU" sz="2400" b="1" dirty="0" err="1">
                <a:solidFill>
                  <a:srgbClr val="9A5315"/>
                </a:solidFill>
              </a:rPr>
              <a:t>побачив</a:t>
            </a:r>
            <a:r>
              <a:rPr lang="ru-RU" sz="2400" b="1" dirty="0">
                <a:solidFill>
                  <a:srgbClr val="9A5315"/>
                </a:solidFill>
              </a:rPr>
              <a:t> /</a:t>
            </a:r>
            <a:r>
              <a:rPr lang="ru-RU" sz="2400" b="1" dirty="0" err="1">
                <a:solidFill>
                  <a:srgbClr val="9A5315"/>
                </a:solidFill>
              </a:rPr>
              <a:t>побачила</a:t>
            </a:r>
            <a:r>
              <a:rPr lang="ru-RU" sz="2400" b="1" dirty="0">
                <a:solidFill>
                  <a:srgbClr val="9A5315"/>
                </a:solidFill>
              </a:rPr>
              <a:t> </a:t>
            </a:r>
            <a:r>
              <a:rPr lang="ru-RU" sz="2400" b="1" dirty="0" err="1">
                <a:solidFill>
                  <a:srgbClr val="9A5315"/>
                </a:solidFill>
              </a:rPr>
              <a:t>зв'язок</a:t>
            </a:r>
            <a:r>
              <a:rPr lang="ru-RU" sz="2400" b="1" dirty="0">
                <a:solidFill>
                  <a:srgbClr val="9A5315"/>
                </a:solidFill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33231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6228" y="1434979"/>
            <a:ext cx="7823414" cy="2547474"/>
          </a:xfrm>
        </p:spPr>
        <p:txBody>
          <a:bodyPr>
            <a:normAutofit/>
          </a:bodyPr>
          <a:lstStyle/>
          <a:p>
            <a:pPr algn="ctr"/>
            <a:r>
              <a:rPr lang="ru-RU" sz="11500" b="1" i="1" dirty="0" err="1" smtClean="0"/>
              <a:t>Молодці</a:t>
            </a:r>
            <a:r>
              <a:rPr lang="ru-RU" sz="11500" b="1" i="1" dirty="0" smtClean="0"/>
              <a:t>!</a:t>
            </a:r>
            <a:endParaRPr lang="ru-RU" sz="11500" b="1" i="1" dirty="0"/>
          </a:p>
        </p:txBody>
      </p:sp>
    </p:spTree>
    <p:extLst>
      <p:ext uri="{BB962C8B-B14F-4D97-AF65-F5344CB8AC3E}">
        <p14:creationId xmlns:p14="http://schemas.microsoft.com/office/powerpoint/2010/main" val="28377088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51_TF03431377" id="{E55CF100-C248-4B8F-8F5C-C7DC3EE79A39}" vid="{F3C83CD3-4C48-4907-A3EA-9E7FA702781C}"/>
    </a:ext>
  </a:extLst>
</a:theme>
</file>

<file path=ppt/theme/theme2.xml><?xml version="1.0" encoding="utf-8"?>
<a:theme xmlns:a="http://schemas.openxmlformats.org/drawingml/2006/main" name="1_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51_TF03431377" id="{E55CF100-C248-4B8F-8F5C-C7DC3EE79A39}" vid="{F3C83CD3-4C48-4907-A3EA-9E7FA702781C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изображением природы</Template>
  <TotalTime>11522</TotalTime>
  <Words>821</Words>
  <Application>Microsoft Office PowerPoint</Application>
  <PresentationFormat>Широкоэкранный</PresentationFormat>
  <Paragraphs>93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Segoe Print</vt:lpstr>
      <vt:lpstr>Segoe UI Light</vt:lpstr>
      <vt:lpstr>Wingdings</vt:lpstr>
      <vt:lpstr>Природа 16 х 9</vt:lpstr>
      <vt:lpstr>1_Природа 16 х 9</vt:lpstr>
      <vt:lpstr>§8. Різноманітність прокаріотичних організмів. Значення прокаріотів у  природі </vt:lpstr>
      <vt:lpstr>Біологічний детектив</vt:lpstr>
      <vt:lpstr>ТРЕНуйся  Думати</vt:lpstr>
      <vt:lpstr>ТРЕНуйся  Думати</vt:lpstr>
      <vt:lpstr>Біослово</vt:lpstr>
      <vt:lpstr>Прокаріоти населяють Землю дуже давно, саме від них беруть початок еукаріотичні організми. Прокаріоти населяють усі куточки Землі.</vt:lpstr>
      <vt:lpstr>Основні форми клітин прокаріотів</vt:lpstr>
      <vt:lpstr>Різноманітність прокаріотів за способом живлення</vt:lpstr>
      <vt:lpstr>Ціанобактерії</vt:lpstr>
      <vt:lpstr>Значення ціанобактерій</vt:lpstr>
      <vt:lpstr>Хемосинтезуючі бактерії</vt:lpstr>
      <vt:lpstr>Бактерії-сапротрофи</vt:lpstr>
      <vt:lpstr>Бактерії паразити</vt:lpstr>
      <vt:lpstr>Симбіотичні прокаріоти </vt:lpstr>
      <vt:lpstr>Підсумки</vt:lpstr>
      <vt:lpstr>ЗАПИТАННЯ І ЗАВДАННЯ</vt:lpstr>
      <vt:lpstr>Домашнє завдання</vt:lpstr>
      <vt:lpstr>СКЛАДАЮ РЕФЛЕКСИВНУ МОЗАЇКУ</vt:lpstr>
      <vt:lpstr>Молодці!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§5. Будова клітини. Органели клітини</dc:title>
  <dc:creator>Учетная запись Майкрософт</dc:creator>
  <cp:lastModifiedBy>Учетная запись Майкрософт</cp:lastModifiedBy>
  <cp:revision>124</cp:revision>
  <dcterms:created xsi:type="dcterms:W3CDTF">2024-09-06T06:47:07Z</dcterms:created>
  <dcterms:modified xsi:type="dcterms:W3CDTF">2024-09-24T07:22:23Z</dcterms:modified>
</cp:coreProperties>
</file>