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310" r:id="rId2"/>
    <p:sldId id="320" r:id="rId3"/>
    <p:sldId id="351" r:id="rId4"/>
    <p:sldId id="352" r:id="rId5"/>
    <p:sldId id="353" r:id="rId6"/>
    <p:sldId id="354" r:id="rId7"/>
    <p:sldId id="355" r:id="rId8"/>
    <p:sldId id="356" r:id="rId9"/>
    <p:sldId id="357" r:id="rId10"/>
    <p:sldId id="358" r:id="rId11"/>
    <p:sldId id="306" r:id="rId12"/>
    <p:sldId id="307" r:id="rId13"/>
    <p:sldId id="319" r:id="rId14"/>
  </p:sldIdLst>
  <p:sldSz cx="9144000" cy="5143500" type="screen16x9"/>
  <p:notesSz cx="6858000" cy="9144000"/>
  <p:embeddedFontLst>
    <p:embeddedFont>
      <p:font typeface="Alegreya" charset="0"/>
      <p:regular r:id="rId16"/>
      <p:bold r:id="rId17"/>
      <p:italic r:id="rId18"/>
      <p:boldItalic r:id="rId19"/>
    </p:embeddedFont>
    <p:embeddedFont>
      <p:font typeface="Verdana" pitchFamily="34" charset="0"/>
      <p:regular r:id="rId20"/>
      <p:bold r:id="rId21"/>
      <p:italic r:id="rId22"/>
      <p:boldItalic r:id="rId23"/>
    </p:embeddedFont>
    <p:embeddedFont>
      <p:font typeface="Segoe Print" pitchFamily="2" charset="0"/>
      <p:regular r:id="rId24"/>
      <p:bold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3FF7D"/>
    <a:srgbClr val="D6C7EF"/>
    <a:srgbClr val="F6D6E7"/>
    <a:srgbClr val="FFDDFF"/>
    <a:srgbClr val="FFCCFF"/>
    <a:srgbClr val="FFAFFF"/>
    <a:srgbClr val="C3DBF5"/>
    <a:srgbClr val="90BCEC"/>
    <a:srgbClr val="E7F8FF"/>
    <a:srgbClr val="EBF7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554" autoAdjust="0"/>
  </p:normalViewPr>
  <p:slideViewPr>
    <p:cSldViewPr snapToGrid="0">
      <p:cViewPr>
        <p:scale>
          <a:sx n="80" d="100"/>
          <a:sy n="80" d="100"/>
        </p:scale>
        <p:origin x="-1522" y="-557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280636" y="1236652"/>
            <a:ext cx="7123601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2800" dirty="0">
                <a:solidFill>
                  <a:srgbClr val="0C77C3"/>
                </a:solidFill>
                <a:latin typeface="Alegreya" panose="020B0604020202020204" charset="0"/>
              </a:rPr>
              <a:t>§9</a:t>
            </a:r>
            <a:r>
              <a:rPr lang="uk-UA" sz="2800" b="1" dirty="0">
                <a:solidFill>
                  <a:srgbClr val="0C77C3"/>
                </a:solidFill>
                <a:latin typeface="Alegreya" panose="020B0604020202020204" charset="0"/>
              </a:rPr>
              <a:t>. Нуклеїнові кислоти: ДНК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250" y="351114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707560" y="3419745"/>
            <a:ext cx="3280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800">
                <a:latin typeface="+mn-lt"/>
              </a:rPr>
              <a:t>Завдяки чому одна і та ж сама молекула ДНК може мати різну просторову</a:t>
            </a:r>
          </a:p>
          <a:p>
            <a:pPr algn="ctr"/>
            <a:r>
              <a:rPr lang="uk-UA" sz="1800">
                <a:latin typeface="+mn-lt"/>
              </a:rPr>
              <a:t>структуру (конформацію)?</a:t>
            </a:r>
            <a:endParaRPr lang="uk-UA" sz="2400">
              <a:latin typeface="+mn-lt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ХІМІЧНИЙ СКЛАД КЛІТИНИ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530" name="Picture 2" descr="Векторная иллюстрация ДНК человека на белом фоне | Премиум векто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01343" y="2181683"/>
            <a:ext cx="3439885" cy="2961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44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" descr="C:\Users\Asus10\Pictures\Screenshots\Знімок екрана (30).png"/>
          <p:cNvPicPr>
            <a:picLocks noChangeAspect="1" noChangeArrowheads="1"/>
          </p:cNvPicPr>
          <p:nvPr/>
        </p:nvPicPr>
        <p:blipFill>
          <a:blip r:embed="rId3"/>
          <a:srcRect l="19821" t="27897" r="18036" b="14802"/>
          <a:stretch>
            <a:fillRect/>
          </a:stretch>
        </p:blipFill>
        <p:spPr bwMode="auto">
          <a:xfrm>
            <a:off x="1883835" y="1458687"/>
            <a:ext cx="7009799" cy="3635830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164105" y="3500159"/>
            <a:ext cx="3210464" cy="1077218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>
                <a:latin typeface="Verdana" pitchFamily="34" charset="0"/>
                <a:ea typeface="Verdana" pitchFamily="34" charset="0"/>
              </a:rPr>
              <a:t>Нуклеїнові кислоти – це  високомолекулярні біополімери, мономерами яких є нуклеотиди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Нуклеїнові кислоти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202177" y="908402"/>
            <a:ext cx="8332223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Нуклеїнові кислоти забезпечують функцію зберігання та передачі спадкової інформації</a:t>
            </a: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4823191" y="2172100"/>
            <a:ext cx="3526152" cy="1077218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>
                <a:latin typeface="Verdana" pitchFamily="34" charset="0"/>
                <a:ea typeface="Verdana" pitchFamily="34" charset="0"/>
              </a:rPr>
              <a:t>У складі нуклеїнових кислот нуклеотиди з’єднані між собою в ланцюг за допомогою ковалентних зв’язків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Нуклеїнові кислоти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4572004" y="1191438"/>
            <a:ext cx="4125686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Схема будови ланцюга нуклеїнової кислоти</a:t>
            </a: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36866" name="Picture 2" descr="C:\Users\Asus10\Pictures\Screenshots\Знімок екрана (31).png"/>
          <p:cNvPicPr>
            <a:picLocks noChangeAspect="1" noChangeArrowheads="1"/>
          </p:cNvPicPr>
          <p:nvPr/>
        </p:nvPicPr>
        <p:blipFill>
          <a:blip r:embed="rId3"/>
          <a:srcRect l="17679" t="17897" r="51339" b="22103"/>
          <a:stretch>
            <a:fillRect/>
          </a:stretch>
        </p:blipFill>
        <p:spPr bwMode="auto">
          <a:xfrm>
            <a:off x="250370" y="843643"/>
            <a:ext cx="3777343" cy="4114800"/>
          </a:xfrm>
          <a:prstGeom prst="rect">
            <a:avLst/>
          </a:prstGeom>
          <a:noFill/>
        </p:spPr>
      </p:pic>
      <p:sp>
        <p:nvSpPr>
          <p:cNvPr id="14" name="Прямокутник 21"/>
          <p:cNvSpPr/>
          <p:nvPr/>
        </p:nvSpPr>
        <p:spPr>
          <a:xfrm>
            <a:off x="4376865" y="3630783"/>
            <a:ext cx="4190181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latin typeface="Verdana" pitchFamily="34" charset="0"/>
                <a:ea typeface="Verdana" pitchFamily="34" charset="0"/>
              </a:rPr>
              <a:t>Послідовність нуклеотидів у ланцюзі визначає первинну структуру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4387750" y="4406321"/>
            <a:ext cx="4190181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latin typeface="Verdana" pitchFamily="34" charset="0"/>
                <a:ea typeface="Verdana" pitchFamily="34" charset="0"/>
              </a:rPr>
              <a:t>Вторинна й третинна структури підтримуються водневими зв’язками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sus10\Pictures\Screenshots\Знімок екрана (32).png"/>
          <p:cNvPicPr>
            <a:picLocks noChangeAspect="1" noChangeArrowheads="1"/>
          </p:cNvPicPr>
          <p:nvPr/>
        </p:nvPicPr>
        <p:blipFill>
          <a:blip r:embed="rId3"/>
          <a:srcRect l="73984" t="52778" r="17500" b="34028"/>
          <a:stretch>
            <a:fillRect/>
          </a:stretch>
        </p:blipFill>
        <p:spPr bwMode="auto">
          <a:xfrm>
            <a:off x="3695700" y="1000125"/>
            <a:ext cx="1571625" cy="1369765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262064" y="1667368"/>
            <a:ext cx="3384247" cy="830997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клітинах прокаріотів ДНК міститься у ядерній зоні цитоплазми</a:t>
            </a:r>
            <a:endParaRPr lang="uk-UA" sz="1800" b="1" u="sng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Будова ДНК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262064" y="729187"/>
            <a:ext cx="3384247" cy="830997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 клітинах евкаріотів ДНК міститься в ядрі, мітохондріях і пластидах</a:t>
            </a:r>
            <a:endParaRPr lang="uk-UA" sz="1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Прямокутник 17"/>
          <p:cNvSpPr/>
          <p:nvPr/>
        </p:nvSpPr>
        <p:spPr>
          <a:xfrm>
            <a:off x="5333980" y="977166"/>
            <a:ext cx="3502223" cy="369332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ДІЗНАЙТЕСЯ БІЛЬШЕ!</a:t>
            </a:r>
            <a:endParaRPr lang="uk-UA" sz="18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5327071" y="1561556"/>
            <a:ext cx="3685311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Segoe Print" pitchFamily="2" charset="0"/>
              </a:rPr>
              <a:t>про </a:t>
            </a:r>
            <a:r>
              <a:rPr lang="uk-UA" sz="1600" smtClean="0">
                <a:latin typeface="Segoe Print" pitchFamily="2" charset="0"/>
              </a:rPr>
              <a:t>вчених</a:t>
            </a:r>
            <a:r>
              <a:rPr lang="uk-UA" sz="1600" smtClean="0">
                <a:latin typeface="Segoe Print" pitchFamily="2" charset="0"/>
              </a:rPr>
              <a:t>, які відкрили структуру </a:t>
            </a:r>
            <a:r>
              <a:rPr lang="uk-UA" sz="1600" smtClean="0">
                <a:latin typeface="Segoe Print" pitchFamily="2" charset="0"/>
              </a:rPr>
              <a:t>ДНК</a:t>
            </a:r>
            <a:r>
              <a:rPr lang="uk-UA" sz="1600" smtClean="0">
                <a:latin typeface="Segoe Print" pitchFamily="2" charset="0"/>
              </a:rPr>
              <a:t>, за </a:t>
            </a:r>
            <a:r>
              <a:rPr lang="uk-UA" sz="1600" smtClean="0">
                <a:latin typeface="Segoe Print" pitchFamily="2" charset="0"/>
              </a:rPr>
              <a:t>QR-кодом</a:t>
            </a:r>
            <a:endParaRPr lang="uk-UA" sz="160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19" name="Прямокутник 17"/>
          <p:cNvSpPr/>
          <p:nvPr/>
        </p:nvSpPr>
        <p:spPr>
          <a:xfrm>
            <a:off x="3152776" y="2815162"/>
            <a:ext cx="5772150" cy="1815882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</a:rPr>
              <a:t>ПРАВИЛА ЧАРГАФФА</a:t>
            </a:r>
            <a:endParaRPr lang="uk-UA" sz="1600" dirty="0" smtClean="0">
              <a:solidFill>
                <a:schemeClr val="tx1"/>
              </a:solidFill>
            </a:endParaRPr>
          </a:p>
          <a:p>
            <a:pPr algn="just"/>
            <a:r>
              <a:rPr lang="uk-UA" sz="1600" dirty="0" smtClean="0">
                <a:solidFill>
                  <a:schemeClr val="tx1"/>
                </a:solidFill>
              </a:rPr>
              <a:t>• у будь-якій молекулі ДНК кількість нуклеотидів з аденіном дорівнює </a:t>
            </a:r>
            <a:r>
              <a:rPr lang="uk-UA" sz="1600" dirty="0" smtClean="0">
                <a:solidFill>
                  <a:schemeClr val="tx1"/>
                </a:solidFill>
              </a:rPr>
              <a:t>кількості нуклеотидів з тиміном (А = Т), а нуклеотидів з </a:t>
            </a:r>
            <a:r>
              <a:rPr lang="uk-UA" sz="1600" dirty="0" smtClean="0">
                <a:solidFill>
                  <a:schemeClr val="tx1"/>
                </a:solidFill>
              </a:rPr>
              <a:t>гуаніном – кількості нуклеотидів із цитозином (Г = Ц);</a:t>
            </a:r>
          </a:p>
          <a:p>
            <a:pPr algn="just"/>
            <a:r>
              <a:rPr lang="uk-UA" sz="1600" dirty="0" smtClean="0">
                <a:solidFill>
                  <a:schemeClr val="tx1"/>
                </a:solidFill>
              </a:rPr>
              <a:t>• </a:t>
            </a:r>
            <a:r>
              <a:rPr lang="uk-UA" sz="1600" dirty="0" smtClean="0">
                <a:solidFill>
                  <a:schemeClr val="tx1"/>
                </a:solidFill>
              </a:rPr>
              <a:t>сума нуклеотидів з аденіном і гуаніном дорівнює сумі </a:t>
            </a:r>
            <a:r>
              <a:rPr lang="uk-UA" sz="1600" dirty="0" smtClean="0">
                <a:solidFill>
                  <a:schemeClr val="tx1"/>
                </a:solidFill>
              </a:rPr>
              <a:t>нуклеотидів з тиміном і цитозином (А + Г = Т + Ц)</a:t>
            </a:r>
            <a:endParaRPr lang="uk-UA" sz="18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/>
          <a:srcRect l="56875"/>
          <a:stretch>
            <a:fillRect/>
          </a:stretch>
        </p:blipFill>
        <p:spPr bwMode="auto">
          <a:xfrm>
            <a:off x="1280565" y="2600324"/>
            <a:ext cx="729210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4267200" y="2836605"/>
            <a:ext cx="4179711" cy="2062103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Тому залишок аденіну (А) нуклеотиду одного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ланцюга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молекули ДНК завжди сполучається із залишком тиміну (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Т) нуклеотиду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іншого ланцюга (між ними виникає два водневих зв’язки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), а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гуаніну (Г) – із цитозином (Ц) (між ними виникає три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водневих зв’язки)</a:t>
            </a:r>
            <a:endParaRPr lang="uk-UA" sz="18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Будова ДНК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795464" y="891112"/>
            <a:ext cx="7843711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Науковці встановили, що молекула ДНК складається з двох ланцюгів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нуклеотидів, з’єднаних між собою водневими зв’язками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9" name="Прямокутник 17"/>
          <p:cNvSpPr/>
          <p:nvPr/>
        </p:nvSpPr>
        <p:spPr>
          <a:xfrm>
            <a:off x="3638550" y="1815037"/>
            <a:ext cx="5038726" cy="830997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Комплементарність</a:t>
            </a:r>
            <a:r>
              <a:rPr lang="uk-UA" sz="1600" i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–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це чітка просторова відповідність нуклеотидів у складі молекули нуклеїнової кислоти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l="1667" t="34332" r="43125" b="20432"/>
          <a:stretch>
            <a:fillRect/>
          </a:stretch>
        </p:blipFill>
        <p:spPr bwMode="auto">
          <a:xfrm rot="10800000">
            <a:off x="676275" y="1828800"/>
            <a:ext cx="25241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sus10\Pictures\Screenshots\Знімок екрана (33).png"/>
          <p:cNvPicPr>
            <a:picLocks noChangeAspect="1" noChangeArrowheads="1"/>
          </p:cNvPicPr>
          <p:nvPr/>
        </p:nvPicPr>
        <p:blipFill>
          <a:blip r:embed="rId3"/>
          <a:srcRect l="32109" t="56944" r="33047" b="12500"/>
          <a:stretch>
            <a:fillRect/>
          </a:stretch>
        </p:blipFill>
        <p:spPr bwMode="auto">
          <a:xfrm>
            <a:off x="0" y="2933700"/>
            <a:ext cx="4383318" cy="2162175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4295775" y="3627180"/>
            <a:ext cx="4676775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- довжина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ДНК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найбільшої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хромосоми людини – близько 10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см</a:t>
            </a:r>
            <a:endParaRPr lang="uk-UA" sz="18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Будова ДНК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147764" y="986362"/>
            <a:ext cx="4852861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Спіраль ДНК правозакручена, діаметр 2 нм</a:t>
            </a:r>
            <a:endParaRPr lang="uk-UA" sz="18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4" name="Прямокутник 17"/>
          <p:cNvSpPr/>
          <p:nvPr/>
        </p:nvSpPr>
        <p:spPr>
          <a:xfrm>
            <a:off x="185864" y="1586437"/>
            <a:ext cx="4852861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Відстань між сусідніми парами 0,34 нм</a:t>
            </a:r>
            <a:endParaRPr lang="uk-UA" sz="18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17"/>
          <p:cNvSpPr/>
          <p:nvPr/>
        </p:nvSpPr>
        <p:spPr>
          <a:xfrm>
            <a:off x="733426" y="2081737"/>
            <a:ext cx="3324224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Крок спіралі містить 10 пар основ і становить 3,4 </a:t>
            </a:r>
            <a:r>
              <a:rPr lang="uk-UA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нм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4324350" y="4360605"/>
            <a:ext cx="4676775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- завдяки компактності вона вміщується у хромосому довжиною 5 мкм</a:t>
            </a:r>
            <a:endParaRPr lang="uk-UA" sz="18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4552950" y="2855655"/>
            <a:ext cx="4179711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Молекули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ДНК у клітині становлять компактні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структури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.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Наприклад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: </a:t>
            </a:r>
            <a:endParaRPr lang="uk-UA" sz="18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076" name="Picture 4" descr="3.12: Нуклеїнові кислоти - подвійна спіраль ДНК - LibreTexts - Ukrayinsk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21626" y="828675"/>
            <a:ext cx="1730173" cy="1847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Властивості ДНК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147765" y="1176862"/>
            <a:ext cx="2462086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ВЛАСТИВОСТІ ДНК: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Прямокутник 21"/>
          <p:cNvSpPr/>
          <p:nvPr/>
        </p:nvSpPr>
        <p:spPr>
          <a:xfrm>
            <a:off x="152401" y="1931730"/>
            <a:ext cx="2400300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b="1" u="sng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ДЕНАТУРАЦІЯ</a:t>
            </a:r>
            <a:endParaRPr lang="uk-UA" sz="18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171451" y="2455605"/>
            <a:ext cx="2400300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РЕНАТУРАЦІЯ</a:t>
            </a:r>
            <a:endParaRPr lang="uk-UA" sz="18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" name="Прямокутник 21"/>
          <p:cNvSpPr/>
          <p:nvPr/>
        </p:nvSpPr>
        <p:spPr>
          <a:xfrm>
            <a:off x="190501" y="2998530"/>
            <a:ext cx="2400300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РЕПЛІКАЦІЯ</a:t>
            </a:r>
            <a:endParaRPr lang="uk-UA" sz="18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1" name="Прямокутник 21"/>
          <p:cNvSpPr/>
          <p:nvPr/>
        </p:nvSpPr>
        <p:spPr>
          <a:xfrm>
            <a:off x="578304" y="4182352"/>
            <a:ext cx="7781924" cy="646331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При денатурації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</a:t>
            </a:r>
            <a:r>
              <a:rPr lang="uk-UA" sz="1800" smtClean="0"/>
              <a:t>олекула ДНК повністю або частково розпадається </a:t>
            </a:r>
            <a:r>
              <a:rPr lang="uk-UA" sz="1800" smtClean="0"/>
              <a:t>на</a:t>
            </a:r>
            <a:endParaRPr lang="uk-UA" sz="1800" smtClean="0"/>
          </a:p>
          <a:p>
            <a:pPr algn="ctr"/>
            <a:r>
              <a:rPr lang="uk-UA" sz="1800" smtClean="0"/>
              <a:t>окремі </a:t>
            </a:r>
            <a:r>
              <a:rPr lang="uk-UA" sz="1800" smtClean="0"/>
              <a:t>ланцюги і втрачає свою </a:t>
            </a:r>
            <a:r>
              <a:rPr lang="uk-UA" sz="1800" smtClean="0"/>
              <a:t>біологічну активність</a:t>
            </a:r>
            <a:endParaRPr lang="uk-UA" sz="18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2770" name="Picture 2" descr="C:\Users\Asus10\Downloads\unnamed (1).png"/>
          <p:cNvPicPr>
            <a:picLocks noChangeAspect="1" noChangeArrowheads="1"/>
          </p:cNvPicPr>
          <p:nvPr/>
        </p:nvPicPr>
        <p:blipFill>
          <a:blip r:embed="rId3"/>
          <a:srcRect t="13623" b="3320"/>
          <a:stretch>
            <a:fillRect/>
          </a:stretch>
        </p:blipFill>
        <p:spPr bwMode="auto">
          <a:xfrm>
            <a:off x="2856883" y="947053"/>
            <a:ext cx="6058357" cy="28085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Властивості ДНК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147765" y="1176862"/>
            <a:ext cx="2462086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ВЛАСТИВОСТІ ДНК: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Прямокутник 21"/>
          <p:cNvSpPr/>
          <p:nvPr/>
        </p:nvSpPr>
        <p:spPr>
          <a:xfrm>
            <a:off x="152401" y="1931730"/>
            <a:ext cx="2400300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ДЕНАТУРАЦІЯ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171451" y="2455605"/>
            <a:ext cx="2400300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b="1" u="sng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РЕНАТУРАЦІЯ</a:t>
            </a:r>
            <a:endParaRPr lang="uk-UA" sz="18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" name="Прямокутник 21"/>
          <p:cNvSpPr/>
          <p:nvPr/>
        </p:nvSpPr>
        <p:spPr>
          <a:xfrm>
            <a:off x="190501" y="2998530"/>
            <a:ext cx="2400300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РЕПЛІКАЦІЯ</a:t>
            </a:r>
            <a:endParaRPr lang="uk-UA" sz="18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1" name="Прямокутник 21"/>
          <p:cNvSpPr/>
          <p:nvPr/>
        </p:nvSpPr>
        <p:spPr>
          <a:xfrm>
            <a:off x="254001" y="3974315"/>
            <a:ext cx="8661399" cy="830997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Після припинення дії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негативних чинників структура молекули може відновлюватись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завдяки поновленню 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водневих зв’язків між комплементарними </a:t>
            </a:r>
            <a:r>
              <a:rPr lang="uk-UA" sz="1600" dirty="0" err="1" smtClean="0">
                <a:latin typeface="Verdana" pitchFamily="34" charset="0"/>
                <a:ea typeface="Verdana" pitchFamily="34" charset="0"/>
              </a:rPr>
              <a:t>нуклеотидами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, так відбувається </a:t>
            </a:r>
            <a:r>
              <a:rPr lang="uk-UA" sz="1600" dirty="0" err="1" smtClean="0">
                <a:latin typeface="Verdana" pitchFamily="34" charset="0"/>
                <a:ea typeface="Verdana" pitchFamily="34" charset="0"/>
              </a:rPr>
              <a:t>ренатурація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ДНК</a:t>
            </a:r>
            <a:endParaRPr lang="uk-UA" sz="18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3794" name="Picture 2" descr="C:\Users\Asus10\Downloads\unnamed.png"/>
          <p:cNvPicPr>
            <a:picLocks noChangeAspect="1" noChangeArrowheads="1"/>
          </p:cNvPicPr>
          <p:nvPr/>
        </p:nvPicPr>
        <p:blipFill>
          <a:blip r:embed="rId3"/>
          <a:srcRect t="14844" b="2734"/>
          <a:stretch>
            <a:fillRect/>
          </a:stretch>
        </p:blipFill>
        <p:spPr bwMode="auto">
          <a:xfrm>
            <a:off x="2828067" y="1019175"/>
            <a:ext cx="6087333" cy="2800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Властивості ДНК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147765" y="1176862"/>
            <a:ext cx="2462086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ВЛАСТИВОСТІ ДНК: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Прямокутник 21"/>
          <p:cNvSpPr/>
          <p:nvPr/>
        </p:nvSpPr>
        <p:spPr>
          <a:xfrm>
            <a:off x="152401" y="1931730"/>
            <a:ext cx="2400300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ДЕНАТУРАЦІЯ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171451" y="2455605"/>
            <a:ext cx="2400300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РЕНАТУРАЦІЯ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" name="Прямокутник 21"/>
          <p:cNvSpPr/>
          <p:nvPr/>
        </p:nvSpPr>
        <p:spPr>
          <a:xfrm>
            <a:off x="190501" y="2998530"/>
            <a:ext cx="2400300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b="1" u="sng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РЕПЛІКАЦІЯ</a:t>
            </a:r>
            <a:endParaRPr lang="uk-UA" sz="18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1" name="Прямокутник 21"/>
          <p:cNvSpPr/>
          <p:nvPr/>
        </p:nvSpPr>
        <p:spPr>
          <a:xfrm>
            <a:off x="600075" y="3931980"/>
            <a:ext cx="8171391" cy="830997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Реплікація – властивість молекули ДНК до самоподвоєння, що ґрунтується на принципі комплементарності.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Ланцюг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материнської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молекули ДНК слугує матрицею для синтезу іншого ланцюга дочірньої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молекули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7889" name="Picture 1" descr="C:\Users\Asus10\Downloads\unnamed (1) (1).png"/>
          <p:cNvPicPr>
            <a:picLocks noChangeAspect="1" noChangeArrowheads="1"/>
          </p:cNvPicPr>
          <p:nvPr/>
        </p:nvPicPr>
        <p:blipFill>
          <a:blip r:embed="rId3"/>
          <a:srcRect t="12453" b="3585"/>
          <a:stretch>
            <a:fillRect/>
          </a:stretch>
        </p:blipFill>
        <p:spPr bwMode="auto">
          <a:xfrm>
            <a:off x="2756802" y="914401"/>
            <a:ext cx="6219558" cy="2914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20" name="Picture 4" descr="Векторы на тему «Наследственность» — скачивайте бесплатные векторы высокого  качества на Freepik | Freepi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0411" y="723900"/>
            <a:ext cx="4024313" cy="3219450"/>
          </a:xfrm>
          <a:prstGeom prst="rect">
            <a:avLst/>
          </a:prstGeom>
          <a:noFill/>
        </p:spPr>
      </p:pic>
      <p:sp>
        <p:nvSpPr>
          <p:cNvPr id="17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451484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416931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Функції ДНК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3" name="Прямокутник 17"/>
          <p:cNvSpPr/>
          <p:nvPr/>
        </p:nvSpPr>
        <p:spPr>
          <a:xfrm>
            <a:off x="5138865" y="989539"/>
            <a:ext cx="2934102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Основні функції  ДНК: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4" name="AutoShape 4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246" name="AutoShape 6" descr="ᐉ Що таке колаген? Користь колагену для тіла, м'язів, суглобів - все про  колаген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6" name="Прямокутник 21"/>
          <p:cNvSpPr/>
          <p:nvPr/>
        </p:nvSpPr>
        <p:spPr>
          <a:xfrm>
            <a:off x="4791075" y="1693605"/>
            <a:ext cx="4216399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кодування генетичної інформації;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4791075" y="2193138"/>
            <a:ext cx="4216399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збереження генетичної інформації;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4791075" y="2709605"/>
            <a:ext cx="4216399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передача генетичної інформації;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8" name="Прямокутник 21"/>
          <p:cNvSpPr/>
          <p:nvPr/>
        </p:nvSpPr>
        <p:spPr>
          <a:xfrm>
            <a:off x="4808009" y="3226071"/>
            <a:ext cx="4216399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accent3">
                  <a:lumMod val="5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є матрицею для синтезу РНК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2" name="Прямокутник 17"/>
          <p:cNvSpPr/>
          <p:nvPr/>
        </p:nvSpPr>
        <p:spPr>
          <a:xfrm>
            <a:off x="90615" y="4151839"/>
            <a:ext cx="2934102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Ген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– ділянка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молекули ДНК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4" name="Прямокутник 17"/>
          <p:cNvSpPr/>
          <p:nvPr/>
        </p:nvSpPr>
        <p:spPr>
          <a:xfrm>
            <a:off x="3238500" y="3912423"/>
            <a:ext cx="5753100" cy="1077218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Генетичний код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– це система запису спадкової</a:t>
            </a:r>
          </a:p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інформації у вигляді послідовності нуклеотидів нуклеїнової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кислоти, яка визначає послідовність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амінокислот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у білках</a:t>
            </a:r>
            <a:endParaRPr lang="uk-UA" sz="18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008" y="1114425"/>
            <a:ext cx="814557" cy="2407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39567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04379" y="66755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:a16="http://schemas.microsoft.com/office/drawing/2014/main" xmlns="" id="{62718254-6561-4934-9459-755361EF535C}"/>
              </a:ext>
            </a:extLst>
          </p:cNvPr>
          <p:cNvGrpSpPr/>
          <p:nvPr/>
        </p:nvGrpSpPr>
        <p:grpSpPr>
          <a:xfrm>
            <a:off x="95219" y="1234328"/>
            <a:ext cx="8921987" cy="3701543"/>
            <a:chOff x="337478" y="758455"/>
            <a:chExt cx="8167668" cy="3469049"/>
          </a:xfrm>
        </p:grpSpPr>
        <p:sp>
          <p:nvSpPr>
            <p:cNvPr id="13" name="Прямокутник 12"/>
            <p:cNvSpPr/>
            <p:nvPr/>
          </p:nvSpPr>
          <p:spPr>
            <a:xfrm>
              <a:off x="350890" y="758455"/>
              <a:ext cx="8150574" cy="317289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/>
                <a:t>Нуклеїнові</a:t>
              </a:r>
              <a:r>
                <a:rPr lang="uk-UA" sz="1600" smtClean="0"/>
                <a:t> кислоти – це </a:t>
              </a:r>
              <a:r>
                <a:rPr lang="uk-UA" sz="1600" smtClean="0"/>
                <a:t>біополімери</a:t>
              </a:r>
              <a:r>
                <a:rPr lang="uk-UA" sz="1600" smtClean="0"/>
                <a:t>, мономерами яких є </a:t>
              </a:r>
              <a:r>
                <a:rPr lang="uk-UA" sz="1600" smtClean="0"/>
                <a:t>нуклеотиди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8" name="Прямокутник 12"/>
            <p:cNvSpPr/>
            <p:nvPr/>
          </p:nvSpPr>
          <p:spPr>
            <a:xfrm>
              <a:off x="354581" y="1192956"/>
              <a:ext cx="8150565" cy="317289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/>
                <a:t>Є два види нуклеїнових кислот: </a:t>
              </a:r>
              <a:r>
                <a:rPr lang="uk-UA" sz="1600" dirty="0" err="1" smtClean="0"/>
                <a:t>дезоксирибонуклеїнов</a:t>
              </a:r>
              <a:r>
                <a:rPr lang="uk-UA" sz="1600" dirty="0" smtClean="0"/>
                <a:t> (ДНК</a:t>
              </a:r>
              <a:r>
                <a:rPr lang="uk-UA" sz="1600" dirty="0" smtClean="0"/>
                <a:t>) та рибонуклеїнова (РНК</a:t>
              </a:r>
              <a:r>
                <a:rPr lang="uk-UA" sz="1600" dirty="0" smtClean="0"/>
                <a:t>)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7" name="Прямокутник 12"/>
            <p:cNvSpPr/>
            <p:nvPr/>
          </p:nvSpPr>
          <p:spPr>
            <a:xfrm>
              <a:off x="352685" y="1633509"/>
              <a:ext cx="8150564" cy="77880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/>
                <a:t>До складу нуклеотиду </a:t>
              </a:r>
              <a:r>
                <a:rPr lang="uk-UA" sz="1600" dirty="0" smtClean="0"/>
                <a:t>входять залишки </a:t>
              </a:r>
              <a:r>
                <a:rPr lang="uk-UA" sz="1600" dirty="0" err="1" smtClean="0"/>
                <a:t>нітрогенумісної</a:t>
              </a:r>
              <a:r>
                <a:rPr lang="uk-UA" sz="1600" dirty="0" smtClean="0"/>
                <a:t> основи (Аденіну, Гуаніну, </a:t>
              </a:r>
              <a:r>
                <a:rPr lang="uk-UA" sz="1600" dirty="0" smtClean="0"/>
                <a:t>Цитозину, Тиміну чи Урацилу), пентози (рибози або дезоксирибози) та ортофосфатної </a:t>
              </a:r>
              <a:r>
                <a:rPr lang="uk-UA" sz="1600" dirty="0" smtClean="0"/>
                <a:t>кислоти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21" name="Прямокутник 12"/>
            <p:cNvSpPr/>
            <p:nvPr/>
          </p:nvSpPr>
          <p:spPr>
            <a:xfrm>
              <a:off x="343821" y="2549822"/>
              <a:ext cx="8150563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/>
                <a:t>Молекула </a:t>
              </a:r>
              <a:r>
                <a:rPr lang="uk-UA" sz="1600" smtClean="0"/>
                <a:t>ДНК складається з двох ланцюгів </a:t>
              </a:r>
              <a:r>
                <a:rPr lang="uk-UA" sz="1600" smtClean="0"/>
                <a:t>нуклеотидів</a:t>
              </a:r>
              <a:r>
                <a:rPr lang="uk-UA" sz="1600" smtClean="0"/>
                <a:t>, які з’єднані комплементарно й закручені праворуч </a:t>
              </a:r>
              <a:r>
                <a:rPr lang="uk-UA" sz="1600" smtClean="0"/>
                <a:t>у подвійну </a:t>
              </a:r>
              <a:r>
                <a:rPr lang="uk-UA" sz="1600" smtClean="0"/>
                <a:t>спіраль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5" name="Прямокутник 12"/>
            <p:cNvSpPr/>
            <p:nvPr/>
          </p:nvSpPr>
          <p:spPr>
            <a:xfrm>
              <a:off x="343821" y="3225008"/>
              <a:ext cx="8150563" cy="317289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/>
                <a:t>Властивостями ДНК є здатність до денатурації, </a:t>
              </a:r>
              <a:r>
                <a:rPr lang="uk-UA" sz="1600" dirty="0" err="1" smtClean="0"/>
                <a:t>ренатурації</a:t>
              </a:r>
              <a:r>
                <a:rPr lang="uk-UA" sz="1600" dirty="0" smtClean="0"/>
                <a:t> </a:t>
              </a:r>
              <a:r>
                <a:rPr lang="uk-UA" sz="1600" dirty="0" smtClean="0"/>
                <a:t>та реплікації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9" name="Прямокутник 12"/>
            <p:cNvSpPr/>
            <p:nvPr/>
          </p:nvSpPr>
          <p:spPr>
            <a:xfrm>
              <a:off x="337478" y="3679459"/>
              <a:ext cx="8150564" cy="548045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just"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/>
                <a:t>Основними</a:t>
              </a:r>
              <a:r>
                <a:rPr lang="uk-UA" sz="1600" smtClean="0"/>
                <a:t> функціями ДНК є </a:t>
              </a:r>
              <a:r>
                <a:rPr lang="uk-UA" sz="1600" smtClean="0"/>
                <a:t>кодування</a:t>
              </a:r>
              <a:r>
                <a:rPr lang="uk-UA" sz="1600" smtClean="0"/>
                <a:t>, збереження спадкової інформації, її передача </a:t>
              </a:r>
              <a:r>
                <a:rPr lang="uk-UA" sz="1600" smtClean="0"/>
                <a:t>дочірнім </a:t>
              </a:r>
              <a:r>
                <a:rPr lang="uk-UA" sz="1600" smtClean="0"/>
                <a:t>кліти</a:t>
              </a:r>
              <a:r>
                <a:rPr lang="uk-UA" sz="1600" smtClean="0"/>
                <a:t>нам під час розмноження </a:t>
              </a:r>
              <a:r>
                <a:rPr lang="uk-UA" sz="1600" smtClean="0"/>
                <a:t>материнської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:a16="http://schemas.microsoft.com/office/drawing/2014/main" xmlns="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C49D09E2-F863-48C0-954C-D37111ED3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53"/>
          <a:stretch/>
        </p:blipFill>
        <p:spPr>
          <a:xfrm>
            <a:off x="5440208" y="2881746"/>
            <a:ext cx="3685770" cy="2261754"/>
          </a:xfrm>
          <a:prstGeom prst="rect">
            <a:avLst/>
          </a:prstGeom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14822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3104379" y="72692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xmlns="" id="{53105FF9-D5A8-4C7F-ADC2-F9C05CDAB79A}"/>
              </a:ext>
            </a:extLst>
          </p:cNvPr>
          <p:cNvSpPr/>
          <p:nvPr/>
        </p:nvSpPr>
        <p:spPr>
          <a:xfrm>
            <a:off x="32698" y="1174906"/>
            <a:ext cx="9078644" cy="166199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 dirty="0">
                <a:latin typeface="Segoe Print" panose="02000600000000000000" pitchFamily="2" charset="0"/>
              </a:rPr>
              <a:t>        </a:t>
            </a:r>
            <a:r>
              <a:rPr lang="uk-UA" sz="1600" b="1" i="1" dirty="0">
                <a:latin typeface="Segoe Print" panose="02000600000000000000" pitchFamily="2" charset="0"/>
              </a:rPr>
              <a:t>Поміркуйте</a:t>
            </a:r>
            <a:r>
              <a:rPr lang="uk-UA" b="1" i="1" dirty="0"/>
              <a:t> </a:t>
            </a:r>
          </a:p>
          <a:p>
            <a:endParaRPr lang="uk-UA" dirty="0"/>
          </a:p>
          <a:p>
            <a:r>
              <a:rPr lang="uk-UA" sz="1800" dirty="0" smtClean="0">
                <a:latin typeface="Segoe Print" pitchFamily="2" charset="0"/>
              </a:rPr>
              <a:t>1. Які зв’язки будуть насамперед руйнуватись унаслідок дії на молекулу ДНК різних </a:t>
            </a:r>
            <a:r>
              <a:rPr lang="uk-UA" sz="1800" dirty="0" smtClean="0">
                <a:latin typeface="Segoe Print" pitchFamily="2" charset="0"/>
              </a:rPr>
              <a:t>чинників?</a:t>
            </a:r>
          </a:p>
          <a:p>
            <a:r>
              <a:rPr lang="uk-UA" sz="1800" dirty="0" smtClean="0">
                <a:latin typeface="Segoe Print" pitchFamily="2" charset="0"/>
              </a:rPr>
              <a:t>2. Яка роль комплементарності в процесах реплікації молекули ДНК?</a:t>
            </a:r>
          </a:p>
          <a:p>
            <a:r>
              <a:rPr lang="uk-UA" sz="1800" dirty="0" smtClean="0">
                <a:latin typeface="Segoe Print" pitchFamily="2" charset="0"/>
              </a:rPr>
              <a:t>3. Чи є нуклеїнові кислоти за хімічною природою кислотами?</a:t>
            </a:r>
            <a:endParaRPr lang="uk-UA" sz="1800" dirty="0">
              <a:latin typeface="Segoe Print" pitchFamily="2" charset="0"/>
            </a:endParaRP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4"/>
          <a:srcRect l="30374" t="57435" r="65116" b="35288"/>
          <a:stretch>
            <a:fillRect/>
          </a:stretch>
        </p:blipFill>
        <p:spPr bwMode="auto">
          <a:xfrm>
            <a:off x="126236" y="1221188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7" name="Прямокутник 21"/>
          <p:cNvSpPr/>
          <p:nvPr/>
        </p:nvSpPr>
        <p:spPr>
          <a:xfrm>
            <a:off x="2731353" y="3718516"/>
            <a:ext cx="2536367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>
                <a:solidFill>
                  <a:schemeClr val="tx1"/>
                </a:solidFill>
                <a:latin typeface="Segoe Print" pitchFamily="2" charset="0"/>
                <a:ea typeface="Verdana" pitchFamily="34" charset="0"/>
              </a:rPr>
              <a:t>Скануйте </a:t>
            </a:r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  <a:ea typeface="Verdana" pitchFamily="34" charset="0"/>
              </a:rPr>
              <a:t>код та перегляньте відео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pic>
        <p:nvPicPr>
          <p:cNvPr id="2" name="Picture 1" descr="C:\Users\Asus10\Downloads\qrcode_321187110_4753b891fb899196aa9ddc2011004fe4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41218" y="3271834"/>
            <a:ext cx="1525319" cy="1525319"/>
          </a:xfrm>
          <a:prstGeom prst="rect">
            <a:avLst/>
          </a:prstGeom>
          <a:noFill/>
        </p:spPr>
      </p:pic>
      <p:sp>
        <p:nvSpPr>
          <p:cNvPr id="13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721322" y="434621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xmlns="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477328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9, </a:t>
            </a:r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вивчіть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особливості ДНК</a:t>
            </a:r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Google Shape;98;p16">
            <a:extLst>
              <a:ext uri="{FF2B5EF4-FFF2-40B4-BE49-F238E27FC236}">
                <a16:creationId xmlns:a16="http://schemas.microsoft.com/office/drawing/2014/main" xmlns="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9. Нуклеїнові кислоти: ДНК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2530</TotalTime>
  <Words>710</Words>
  <Application>Microsoft Office PowerPoint</Application>
  <PresentationFormat>Экран (16:9)</PresentationFormat>
  <Paragraphs>89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Alegreya</vt:lpstr>
      <vt:lpstr>Verdana</vt:lpstr>
      <vt:lpstr>Segoe Print</vt:lpstr>
      <vt:lpstr>Wingdings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Asus10</cp:lastModifiedBy>
  <cp:revision>287</cp:revision>
  <dcterms:modified xsi:type="dcterms:W3CDTF">2026-03-15T14:59:27Z</dcterms:modified>
</cp:coreProperties>
</file>