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9" r:id="rId4"/>
    <p:sldId id="260" r:id="rId5"/>
    <p:sldId id="261" r:id="rId6"/>
    <p:sldId id="27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69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C000A-3DA5-4187-BAD9-C00E556EC62D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82BD9-4E0F-404A-9330-972A1136F1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543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182BD9-4E0F-404A-9330-972A1136F151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50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61212F8-6E81-465B-B4FF-A16EB55D79DC}" type="datetimeFigureOut">
              <a:rPr lang="ru-RU" smtClean="0"/>
              <a:t>11.05.2015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801F648-61EA-4A89-8D1D-EAA389528B7E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himik.ru/sad/sad26.html#2.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14400" y="3662536"/>
            <a:ext cx="6858000" cy="990600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Кількісна характеристика розчинів 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14400" y="5124450"/>
            <a:ext cx="6858000" cy="5334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Агробіологічний аспект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052736"/>
            <a:ext cx="20955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32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906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uk-UA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Кількісна характеристика складу розчинів</a:t>
            </a:r>
            <a:endParaRPr lang="ru-RU" sz="3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539552" y="2204864"/>
            <a:ext cx="8229600" cy="1821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3600" dirty="0" smtClean="0"/>
              <a:t> ω</a:t>
            </a:r>
            <a:r>
              <a:rPr lang="ru-RU" sz="3600" dirty="0"/>
              <a:t>- </a:t>
            </a:r>
            <a:r>
              <a:rPr lang="uk-UA" sz="3600" dirty="0"/>
              <a:t>масова частка </a:t>
            </a:r>
            <a:r>
              <a:rPr lang="uk-UA" sz="3600" dirty="0" smtClean="0"/>
              <a:t>розчиненої </a:t>
            </a:r>
            <a:r>
              <a:rPr lang="uk-UA" sz="3600" dirty="0"/>
              <a:t>речовини</a:t>
            </a:r>
            <a:r>
              <a:rPr lang="uk-UA" sz="3600" dirty="0" smtClean="0"/>
              <a:t>;</a:t>
            </a:r>
            <a:r>
              <a:rPr lang="uk-UA" sz="3600" dirty="0"/>
              <a:t> . </a:t>
            </a:r>
            <a:endParaRPr lang="uk-UA" sz="3600" dirty="0" smtClean="0"/>
          </a:p>
          <a:p>
            <a:pPr marL="0" indent="0">
              <a:buNone/>
            </a:pPr>
            <a:r>
              <a:rPr lang="en-US" sz="3600" dirty="0" smtClean="0"/>
              <a:t>m</a:t>
            </a:r>
            <a:r>
              <a:rPr lang="uk-UA" sz="3600" dirty="0"/>
              <a:t>- маса  речовини</a:t>
            </a:r>
            <a:endParaRPr lang="ru-RU" sz="3600" dirty="0"/>
          </a:p>
          <a:p>
            <a:endParaRPr lang="ru-RU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020568" y="4431351"/>
                <a:ext cx="5503760" cy="166194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40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uk-UA" sz="4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uk-UA" sz="4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(реч.</m:t>
                          </m:r>
                          <m:r>
                            <a:rPr lang="uk-UA" sz="4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uk-UA" sz="4400" b="0" i="1" smtClean="0">
                              <a:latin typeface="Cambria Math"/>
                              <a:ea typeface="Cambria Math"/>
                            </a:rPr>
                            <m:t>(реч.)</m:t>
                          </m:r>
                        </m:den>
                      </m:f>
                      <m:r>
                        <a:rPr lang="ru-RU" sz="4400" dirty="0"/>
                        <m:t>∙</m:t>
                      </m:r>
                      <m:r>
                        <a:rPr lang="uk-UA" sz="4400" b="0" i="0" dirty="0" smtClean="0">
                          <a:latin typeface="Cambria Math"/>
                        </a:rPr>
                        <m:t>100%</m:t>
                      </m:r>
                    </m:oMath>
                  </m:oMathPara>
                </a14:m>
                <a:endParaRPr lang="ru-RU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568" y="4431351"/>
                <a:ext cx="5503760" cy="1661945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685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134144"/>
            <a:ext cx="3600400" cy="846584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dirty="0">
                <a:ln w="50800"/>
                <a:solidFill>
                  <a:schemeClr val="bg1">
                    <a:shade val="50000"/>
                  </a:schemeClr>
                </a:solidFill>
              </a:rPr>
              <a:t>Алгоритм </a:t>
            </a:r>
            <a:r>
              <a:rPr lang="ru-RU" sz="5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</a:t>
            </a:r>
            <a:endParaRPr lang="ru-RU" sz="4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lvl="4" indent="0">
              <a:buNone/>
            </a:pPr>
            <a:r>
              <a:rPr lang="uk-UA" sz="2800" dirty="0" smtClean="0"/>
              <a:t>Обчислення </a:t>
            </a:r>
            <a:r>
              <a:rPr lang="uk-UA" sz="2800" dirty="0"/>
              <a:t>масової частки речовини у </a:t>
            </a:r>
            <a:r>
              <a:rPr lang="uk-UA" sz="2800" dirty="0" smtClean="0"/>
              <a:t>розчині</a:t>
            </a:r>
          </a:p>
          <a:p>
            <a:pPr marL="0" lvl="4" indent="0">
              <a:buNone/>
            </a:pPr>
            <a:endParaRPr lang="ru-RU" sz="2800" dirty="0"/>
          </a:p>
          <a:p>
            <a:pPr marL="0" lvl="4" indent="0">
              <a:buNone/>
            </a:pPr>
            <a:r>
              <a:rPr lang="uk-UA" sz="2800" dirty="0" smtClean="0"/>
              <a:t>Обчислити </a:t>
            </a:r>
            <a:r>
              <a:rPr lang="uk-UA" sz="2800" dirty="0"/>
              <a:t>масу одержаного розчину за формулою:</a:t>
            </a:r>
            <a:endParaRPr lang="ru-RU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m </a:t>
            </a:r>
            <a:r>
              <a:rPr lang="uk-UA" sz="2800" dirty="0">
                <a:solidFill>
                  <a:srgbClr val="FF0000"/>
                </a:solidFill>
              </a:rPr>
              <a:t>(</a:t>
            </a:r>
            <a:r>
              <a:rPr lang="uk-UA" sz="2800" dirty="0" err="1">
                <a:solidFill>
                  <a:srgbClr val="FF0000"/>
                </a:solidFill>
              </a:rPr>
              <a:t>розч</a:t>
            </a:r>
            <a:r>
              <a:rPr lang="uk-UA" sz="2800" dirty="0">
                <a:solidFill>
                  <a:srgbClr val="FF0000"/>
                </a:solidFill>
              </a:rPr>
              <a:t>.) </a:t>
            </a:r>
            <a:r>
              <a:rPr lang="ru-RU" sz="2800" dirty="0">
                <a:solidFill>
                  <a:srgbClr val="FF0000"/>
                </a:solidFill>
              </a:rPr>
              <a:t>= </a:t>
            </a:r>
            <a:r>
              <a:rPr lang="en-US" sz="2800" dirty="0">
                <a:solidFill>
                  <a:srgbClr val="FF0000"/>
                </a:solidFill>
              </a:rPr>
              <a:t>m</a:t>
            </a:r>
            <a:r>
              <a:rPr lang="uk-UA" sz="2800" dirty="0">
                <a:solidFill>
                  <a:srgbClr val="FF0000"/>
                </a:solidFill>
              </a:rPr>
              <a:t>(</a:t>
            </a:r>
            <a:r>
              <a:rPr lang="uk-UA" sz="2800" dirty="0" err="1">
                <a:solidFill>
                  <a:srgbClr val="FF0000"/>
                </a:solidFill>
              </a:rPr>
              <a:t>реч</a:t>
            </a:r>
            <a:r>
              <a:rPr lang="uk-UA" sz="2800" dirty="0">
                <a:solidFill>
                  <a:srgbClr val="FF0000"/>
                </a:solidFill>
              </a:rPr>
              <a:t>.) + от(Н</a:t>
            </a:r>
            <a:r>
              <a:rPr lang="uk-UA" sz="2800" baseline="-25000" dirty="0">
                <a:solidFill>
                  <a:srgbClr val="FF0000"/>
                </a:solidFill>
              </a:rPr>
              <a:t>2</a:t>
            </a:r>
            <a:r>
              <a:rPr lang="uk-UA" sz="2800" dirty="0">
                <a:solidFill>
                  <a:srgbClr val="FF0000"/>
                </a:solidFill>
              </a:rPr>
              <a:t>0</a:t>
            </a:r>
            <a:r>
              <a:rPr lang="uk-UA" sz="2800" dirty="0" smtClean="0">
                <a:solidFill>
                  <a:srgbClr val="FF0000"/>
                </a:solidFill>
              </a:rPr>
              <a:t>).</a:t>
            </a:r>
          </a:p>
          <a:p>
            <a:pPr marL="0" indent="0">
              <a:buNone/>
            </a:pPr>
            <a:r>
              <a:rPr lang="uk-UA" sz="2800" dirty="0"/>
              <a:t>Обчислити масову частку речовини в розчині за формулою</a:t>
            </a:r>
            <a:endParaRPr lang="ru-RU" sz="2800" dirty="0"/>
          </a:p>
          <a:p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250511" y="4221088"/>
                <a:ext cx="7209921" cy="1923440"/>
              </a:xfrm>
              <a:prstGeom prst="parallelogram">
                <a:avLst/>
              </a:prstGeom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4400" i="1" smtClean="0">
                          <a:latin typeface="Cambria Math"/>
                          <a:ea typeface="Cambria Math"/>
                        </a:rPr>
                        <m:t>𝜔</m:t>
                      </m:r>
                      <m:r>
                        <a:rPr lang="uk-UA" sz="4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uk-UA" sz="44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(реч.</m:t>
                          </m:r>
                          <m:r>
                            <a:rPr lang="uk-UA" sz="4400" b="0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num>
                        <m:den>
                          <m:r>
                            <a:rPr lang="en-US" sz="4400" b="0" i="1" smtClean="0"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uk-UA" sz="4400" b="0" i="1" smtClean="0">
                              <a:latin typeface="Cambria Math"/>
                              <a:ea typeface="Cambria Math"/>
                            </a:rPr>
                            <m:t>(розч.)</m:t>
                          </m:r>
                        </m:den>
                      </m:f>
                      <m:r>
                        <a:rPr lang="ru-RU" sz="4400" dirty="0"/>
                        <m:t>∙</m:t>
                      </m:r>
                      <m:r>
                        <a:rPr lang="uk-UA" sz="4400" b="0" i="0" dirty="0" smtClean="0">
                          <a:latin typeface="Cambria Math"/>
                        </a:rPr>
                        <m:t>100%</m:t>
                      </m:r>
                    </m:oMath>
                  </m:oMathPara>
                </a14:m>
                <a:endParaRPr lang="ru-RU" sz="44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511" y="4221088"/>
                <a:ext cx="7209921" cy="1923440"/>
              </a:xfrm>
              <a:prstGeom prst="parallelogram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72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164" t="-358" r="15164" b="5936"/>
          <a:stretch/>
        </p:blipFill>
        <p:spPr bwMode="auto">
          <a:xfrm>
            <a:off x="5364088" y="2118064"/>
            <a:ext cx="3600000" cy="3399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770984" cy="49377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4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Задача. Натрій нітрат масою </a:t>
            </a:r>
            <a:r>
              <a:rPr lang="ru-RU" sz="4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6 г </a:t>
            </a:r>
            <a:r>
              <a:rPr lang="uk-UA" sz="4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розчинили у воді масою </a:t>
            </a:r>
            <a:r>
              <a:rPr lang="ru-RU" sz="4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194 </a:t>
            </a:r>
            <a:r>
              <a:rPr lang="uk-UA" sz="4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г. Яка масова частка натрій нітрату в одержаному розчині?</a:t>
            </a:r>
            <a:endParaRPr lang="ru-RU" sz="4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just"/>
            <a:endParaRPr lang="ru-RU" sz="4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664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01" r="27360"/>
          <a:stretch/>
        </p:blipFill>
        <p:spPr bwMode="auto">
          <a:xfrm>
            <a:off x="6516216" y="132309"/>
            <a:ext cx="2449242" cy="295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2309"/>
            <a:ext cx="3600400" cy="85496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algn="ctr"/>
            <a:r>
              <a:rPr lang="ru-RU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Алгоритм 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2</a:t>
            </a:r>
            <a:endParaRPr lang="ru-RU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219200"/>
            <a:ext cx="6419056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/>
              <a:t>Обчислення</a:t>
            </a:r>
            <a:r>
              <a:rPr lang="ru-RU" sz="3200" dirty="0"/>
              <a:t> </a:t>
            </a:r>
            <a:r>
              <a:rPr lang="ru-RU" sz="3200" dirty="0" err="1"/>
              <a:t>маси</a:t>
            </a:r>
            <a:r>
              <a:rPr lang="ru-RU" sz="3200" dirty="0"/>
              <a:t> </a:t>
            </a:r>
            <a:r>
              <a:rPr lang="ru-RU" sz="3200" dirty="0" err="1"/>
              <a:t>речовини</a:t>
            </a:r>
            <a:r>
              <a:rPr lang="ru-RU" sz="3200" dirty="0"/>
              <a:t> й </a:t>
            </a:r>
            <a:r>
              <a:rPr lang="ru-RU" sz="3200" dirty="0" err="1"/>
              <a:t>маси</a:t>
            </a:r>
            <a:r>
              <a:rPr lang="ru-RU" sz="3200" dirty="0"/>
              <a:t> води, </a:t>
            </a:r>
            <a:r>
              <a:rPr lang="ru-RU" sz="3200" dirty="0" err="1"/>
              <a:t>необхідних</a:t>
            </a:r>
            <a:r>
              <a:rPr lang="ru-RU" sz="3200" dirty="0"/>
              <a:t> для </a:t>
            </a:r>
            <a:r>
              <a:rPr lang="ru-RU" sz="3200" dirty="0" err="1"/>
              <a:t>приготування</a:t>
            </a:r>
            <a:r>
              <a:rPr lang="ru-RU" sz="3200" dirty="0"/>
              <a:t> </a:t>
            </a:r>
            <a:r>
              <a:rPr lang="ru-RU" sz="3200" dirty="0" err="1"/>
              <a:t>розчину</a:t>
            </a:r>
            <a:r>
              <a:rPr lang="ru-RU" sz="3200" dirty="0" smtClean="0"/>
              <a:t> </a:t>
            </a:r>
          </a:p>
          <a:p>
            <a:pPr marL="0" indent="0">
              <a:buNone/>
            </a:pPr>
            <a:r>
              <a:rPr lang="uk-UA" sz="3200" dirty="0" smtClean="0"/>
              <a:t>Обчислити </a:t>
            </a:r>
            <a:r>
              <a:rPr lang="uk-UA" sz="3200" dirty="0"/>
              <a:t>масу речовини за формулою</a:t>
            </a:r>
            <a:r>
              <a:rPr lang="uk-UA" sz="3200" dirty="0" smtClean="0"/>
              <a:t>:</a:t>
            </a:r>
            <a:endParaRPr lang="ru-RU" sz="3200" dirty="0" smtClean="0"/>
          </a:p>
          <a:p>
            <a:endParaRPr lang="uk-UA" sz="3200" dirty="0" smtClean="0"/>
          </a:p>
          <a:p>
            <a:endParaRPr lang="uk-UA" sz="3200" dirty="0"/>
          </a:p>
          <a:p>
            <a:pPr marL="0" indent="0">
              <a:buNone/>
            </a:pPr>
            <a:r>
              <a:rPr lang="uk-UA" sz="3200" dirty="0" smtClean="0"/>
              <a:t>Обчислити </a:t>
            </a:r>
            <a:r>
              <a:rPr lang="uk-UA" sz="3200" dirty="0"/>
              <a:t>масу води за формулою:</a:t>
            </a:r>
            <a:endParaRPr lang="ru-RU" sz="3200" dirty="0"/>
          </a:p>
          <a:p>
            <a:endParaRPr lang="ru-RU" sz="3200" dirty="0"/>
          </a:p>
          <a:p>
            <a:endParaRPr lang="ru-RU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99592" y="3501008"/>
                <a:ext cx="7259551" cy="12784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𝑚</m:t>
                      </m:r>
                      <m:d>
                        <m:dPr>
                          <m:ctrlPr>
                            <a:rPr lang="en-US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реч.</m:t>
                          </m:r>
                        </m:e>
                      </m:d>
                      <m:r>
                        <a:rPr lang="uk-UA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uk-UA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𝜔</m:t>
                          </m:r>
                        </m:num>
                        <m:den>
                          <m:r>
                            <a:rPr lang="uk-UA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100%</m:t>
                          </m:r>
                        </m:den>
                      </m:f>
                      <m:r>
                        <a:rPr lang="uk-UA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uk-UA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(розч.)</m:t>
                      </m:r>
                    </m:oMath>
                  </m:oMathPara>
                </a14:m>
                <a:endParaRPr lang="ru-RU" sz="4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501008"/>
                <a:ext cx="7259551" cy="1278427"/>
              </a:xfrm>
              <a:prstGeom prst="rect">
                <a:avLst/>
              </a:prstGeom>
              <a:blipFill rotWithShape="1">
                <a:blip r:embed="rId3"/>
                <a:stretch>
                  <a:fillRect b="-523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55576" y="5517232"/>
                <a:ext cx="8046242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𝑚</m:t>
                      </m:r>
                      <m:d>
                        <m:dPr>
                          <m:ctrlPr>
                            <a:rPr lang="en-US" sz="4400" b="1" i="1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400" b="1" smtClean="0">
                                  <a:ln w="11430"/>
                                  <a:gradFill>
                                    <a:gsLst>
                                      <a:gs pos="0">
                                        <a:schemeClr val="accent2">
                                          <a:tint val="70000"/>
                                          <a:satMod val="245000"/>
                                        </a:schemeClr>
                                      </a:gs>
                                      <a:gs pos="75000">
                                        <a:schemeClr val="accent2">
                                          <a:tint val="90000"/>
                                          <a:shade val="60000"/>
                                          <a:satMod val="240000"/>
                                        </a:schemeClr>
                                      </a:gs>
                                      <a:gs pos="100000">
                                        <a:schemeClr val="accent2">
                                          <a:tint val="100000"/>
                                          <a:shade val="50000"/>
                                          <a:satMod val="240000"/>
                                        </a:schemeClr>
                                      </a:gs>
                                    </a:gsLst>
                                    <a:lin ang="5400000"/>
                                  </a:gradFill>
                                  <a:effectLst>
                                    <a:outerShdw blurRad="50800" dist="39000" dir="5460000" algn="tl">
                                      <a:srgbClr val="000000">
                                        <a:alpha val="38000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4400" b="1" i="0" smtClean="0">
                                  <a:ln w="11430"/>
                                  <a:gradFill>
                                    <a:gsLst>
                                      <a:gs pos="0">
                                        <a:schemeClr val="accent2">
                                          <a:tint val="70000"/>
                                          <a:satMod val="245000"/>
                                        </a:schemeClr>
                                      </a:gs>
                                      <a:gs pos="75000">
                                        <a:schemeClr val="accent2">
                                          <a:tint val="90000"/>
                                          <a:shade val="60000"/>
                                          <a:satMod val="240000"/>
                                        </a:schemeClr>
                                      </a:gs>
                                      <a:gs pos="100000">
                                        <a:schemeClr val="accent2">
                                          <a:tint val="100000"/>
                                          <a:shade val="50000"/>
                                          <a:satMod val="240000"/>
                                        </a:schemeClr>
                                      </a:gs>
                                    </a:gsLst>
                                    <a:lin ang="5400000"/>
                                  </a:gradFill>
                                  <a:effectLst>
                                    <a:outerShdw blurRad="50800" dist="39000" dir="5460000" algn="tl">
                                      <a:srgbClr val="000000">
                                        <a:alpha val="38000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4400" b="1" i="0" smtClean="0">
                                  <a:ln w="11430"/>
                                  <a:gradFill>
                                    <a:gsLst>
                                      <a:gs pos="0">
                                        <a:schemeClr val="accent2">
                                          <a:tint val="70000"/>
                                          <a:satMod val="245000"/>
                                        </a:schemeClr>
                                      </a:gs>
                                      <a:gs pos="75000">
                                        <a:schemeClr val="accent2">
                                          <a:tint val="90000"/>
                                          <a:shade val="60000"/>
                                          <a:satMod val="240000"/>
                                        </a:schemeClr>
                                      </a:gs>
                                      <a:gs pos="100000">
                                        <a:schemeClr val="accent2">
                                          <a:tint val="100000"/>
                                          <a:shade val="50000"/>
                                          <a:satMod val="240000"/>
                                        </a:schemeClr>
                                      </a:gs>
                                    </a:gsLst>
                                    <a:lin ang="5400000"/>
                                  </a:gradFill>
                                  <a:effectLst>
                                    <a:outerShdw blurRad="50800" dist="39000" dir="5460000" algn="tl">
                                      <a:srgbClr val="000000">
                                        <a:alpha val="38000"/>
                                      </a:srgbClr>
                                    </a:outerShdw>
                                  </a:effectLst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4400" b="1" i="0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O</m:t>
                          </m:r>
                        </m:e>
                      </m:d>
                      <m:r>
                        <a:rPr lang="en-US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m</m:t>
                      </m:r>
                      <m:d>
                        <m:dPr>
                          <m:ctrlPr>
                            <a:rPr lang="en-US" sz="4400" b="1" i="0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4400" b="1" i="0" smtClean="0">
                              <a:ln w="11430"/>
                              <a:gradFill>
                                <a:gsLst>
                                  <a:gs pos="0">
                                    <a:schemeClr val="accent2">
                                      <a:tint val="70000"/>
                                      <a:satMod val="245000"/>
                                    </a:schemeClr>
                                  </a:gs>
                                  <a:gs pos="75000">
                                    <a:schemeClr val="accent2">
                                      <a:tint val="90000"/>
                                      <a:shade val="60000"/>
                                      <a:satMod val="240000"/>
                                    </a:schemeClr>
                                  </a:gs>
                                  <a:gs pos="100000">
                                    <a:schemeClr val="accent2">
                                      <a:tint val="100000"/>
                                      <a:shade val="50000"/>
                                      <a:satMod val="240000"/>
                                    </a:schemeClr>
                                  </a:gs>
                                </a:gsLst>
                                <a:lin ang="5400000"/>
                              </a:gra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ea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m</m:t>
                      </m:r>
                      <m:r>
                        <a:rPr lang="en-US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(ре</m:t>
                      </m:r>
                      <m:r>
                        <a:rPr lang="uk-UA" sz="4400" b="1" i="0" smtClean="0">
                          <a:ln w="11430"/>
                          <a:gradFill>
                            <a:gsLst>
                              <a:gs pos="0">
                                <a:schemeClr val="accent2">
                                  <a:tint val="70000"/>
                                  <a:satMod val="245000"/>
                                </a:schemeClr>
                              </a:gs>
                              <a:gs pos="75000">
                                <a:schemeClr val="accent2">
                                  <a:tint val="90000"/>
                                  <a:shade val="60000"/>
                                  <a:satMod val="240000"/>
                                </a:schemeClr>
                              </a:gs>
                              <a:gs pos="100000">
                                <a:schemeClr val="accent2">
                                  <a:tint val="100000"/>
                                  <a:shade val="50000"/>
                                  <a:satMod val="240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outerShdw blurRad="50800" dist="39000" dir="5460000" algn="tl">
                              <a:srgbClr val="000000">
                                <a:alpha val="38000"/>
                              </a:srgbClr>
                            </a:outerShdw>
                          </a:effectLst>
                          <a:latin typeface="Cambria Math"/>
                          <a:ea typeface="Cambria Math"/>
                        </a:rPr>
                        <m:t>ч.)</m:t>
                      </m:r>
                    </m:oMath>
                  </m:oMathPara>
                </a14:m>
                <a:endParaRPr lang="ru-RU" sz="4400" b="1" dirty="0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517232"/>
                <a:ext cx="8046242" cy="769441"/>
              </a:xfrm>
              <a:prstGeom prst="rect">
                <a:avLst/>
              </a:prstGeom>
              <a:blipFill rotWithShape="1">
                <a:blip r:embed="rId4"/>
                <a:stretch>
                  <a:fillRect b="-7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68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401650"/>
            <a:ext cx="3456384" cy="1979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24744"/>
            <a:ext cx="8229600" cy="49377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/>
              <a:t>С</a:t>
            </a:r>
            <a:r>
              <a:rPr lang="uk-UA" sz="3600" dirty="0" smtClean="0"/>
              <a:t>тимулятори </a:t>
            </a:r>
            <a:r>
              <a:rPr lang="uk-UA" sz="3600" dirty="0"/>
              <a:t>росту в малих дозах прискорюють ріст, а у великих майже завжди гублять </a:t>
            </a:r>
            <a:r>
              <a:rPr lang="uk-UA" sz="3600" dirty="0" smtClean="0"/>
              <a:t>рослину. </a:t>
            </a:r>
            <a:r>
              <a:rPr lang="uk-UA" sz="3600" dirty="0"/>
              <a:t>Так, гетероауксин в концентрації 0,06 г / л води сприяє зростанню багатьох рослин, а понад 0,6 г / л знищує бур'яни у посівах пшениці та листя дерев.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3358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136"/>
            <a:ext cx="8229600" cy="990600"/>
          </a:xfrm>
        </p:spPr>
        <p:txBody>
          <a:bodyPr>
            <a:normAutofit/>
          </a:bodyPr>
          <a:lstStyle/>
          <a:p>
            <a:r>
              <a:rPr lang="uk-UA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Допоможіть фермеру 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Щоб урожай картоплі був вище, слід за один-два дні до посадки обробити бульби водним розчином гетероауксину.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5" r="26489"/>
          <a:stretch/>
        </p:blipFill>
        <p:spPr bwMode="auto">
          <a:xfrm>
            <a:off x="523689" y="2612635"/>
            <a:ext cx="2320119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347864" y="2276872"/>
            <a:ext cx="5472608" cy="439269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3891A7"/>
              </a:buClr>
              <a:buSzPct val="76000"/>
            </a:pPr>
            <a:r>
              <a:rPr lang="uk-UA" sz="3600" dirty="0">
                <a:solidFill>
                  <a:prstClr val="black"/>
                </a:solidFill>
              </a:rPr>
              <a:t>Задача. Скільки грамів гетероауксину і води треба взяти для приготування розчину масою 500 г з масовою часткою гетероауксину 0.006 %? </a:t>
            </a: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7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" y="120407"/>
            <a:ext cx="3034680" cy="860321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Алгоритм 3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8229600" cy="4937760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uk-UA" sz="2400" dirty="0" smtClean="0"/>
              <a:t>1. Обчислити масу вихідного розчину:</a:t>
            </a:r>
          </a:p>
          <a:p>
            <a:pPr marL="0" lvl="2" indent="0">
              <a:buNone/>
            </a:pPr>
            <a:endParaRPr lang="uk-UA" sz="2400" dirty="0" smtClean="0"/>
          </a:p>
          <a:p>
            <a:pPr marL="0" lvl="2" indent="0">
              <a:buNone/>
            </a:pPr>
            <a:r>
              <a:rPr lang="uk-UA" sz="2400" dirty="0" smtClean="0"/>
              <a:t>2. Обчислити масу речовини у вихідному розчині:</a:t>
            </a:r>
          </a:p>
          <a:p>
            <a:pPr marL="0" lvl="2" indent="0">
              <a:buNone/>
            </a:pPr>
            <a:endParaRPr lang="uk-UA" sz="2400" dirty="0" smtClean="0"/>
          </a:p>
          <a:p>
            <a:pPr marL="0" lvl="2" indent="0">
              <a:buNone/>
            </a:pPr>
            <a:endParaRPr lang="uk-UA" sz="2400" dirty="0" smtClean="0"/>
          </a:p>
          <a:p>
            <a:pPr marL="0" lvl="2" indent="0">
              <a:buNone/>
            </a:pPr>
            <a:r>
              <a:rPr lang="uk-UA" sz="2400" dirty="0" smtClean="0"/>
              <a:t>3. Обчислити масу кінцевого розчину:</a:t>
            </a:r>
          </a:p>
          <a:p>
            <a:pPr marL="0" lvl="2" indent="0">
              <a:buNone/>
            </a:pPr>
            <a:endParaRPr lang="uk-UA" sz="2400" dirty="0" smtClean="0"/>
          </a:p>
          <a:p>
            <a:pPr marL="0" lvl="2" indent="0">
              <a:buNone/>
            </a:pPr>
            <a:endParaRPr lang="uk-UA" sz="2400" dirty="0" smtClean="0"/>
          </a:p>
          <a:p>
            <a:pPr marL="0" lvl="2" indent="0">
              <a:buNone/>
            </a:pPr>
            <a:r>
              <a:rPr lang="uk-UA" sz="2400" dirty="0" smtClean="0"/>
              <a:t>4. Обчислити масову частку речовини в кінцевому розчині: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1835696" y="1484784"/>
                <a:ext cx="58412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розч.</m:t>
                          </m:r>
                        </m:e>
                      </m:d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1484784"/>
                <a:ext cx="5841278" cy="646331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433569" y="2276872"/>
                <a:ext cx="6810839" cy="11691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</m:t>
                          </m:r>
                          <m: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е</m:t>
                          </m:r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  <m: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реч.)</m:t>
                          </m:r>
                        </m:num>
                        <m:den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100%</m:t>
                          </m:r>
                        </m:den>
                      </m:f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розч.</m:t>
                          </m:r>
                        </m:e>
                      </m:d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3569" y="2276872"/>
                <a:ext cx="6810839" cy="116916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Прямоугольник 3"/>
              <p:cNvSpPr/>
              <p:nvPr/>
            </p:nvSpPr>
            <p:spPr>
              <a:xfrm>
                <a:off x="1749288" y="5063530"/>
                <a:ext cx="5919056" cy="1245790"/>
              </a:xfrm>
              <a:prstGeom prst="rect">
                <a:avLst/>
              </a:prstGeom>
            </p:spPr>
            <p:txBody>
              <a:bodyPr wrap="none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𝜔</m:t>
                      </m:r>
                      <m:d>
                        <m:dPr>
                          <m:ctrlP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реч</m:t>
                          </m:r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</m:e>
                      </m:d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(реч.)</m:t>
                          </m:r>
                        </m:num>
                        <m:den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(розч.)</m:t>
                          </m:r>
                        </m:den>
                      </m:f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100%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288" y="5063530"/>
                <a:ext cx="5919056" cy="12457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971207" y="3758721"/>
                <a:ext cx="7849265" cy="678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кінц</m:t>
                          </m:r>
                        </m:sub>
                      </m:sSub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+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600" b="1" i="1" smtClean="0">
                                  <a:ln/>
                                  <a:solidFill>
                                    <a:schemeClr val="accent3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3600" b="1" i="1" smtClean="0">
                                  <a:ln/>
                                  <a:solidFill>
                                    <a:schemeClr val="accent3"/>
                                  </a:solidFill>
                                  <a:latin typeface="Cambria Math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3600" b="1" i="1" smtClean="0">
                                  <a:ln/>
                                  <a:solidFill>
                                    <a:schemeClr val="accent3"/>
                                  </a:solidFill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𝑂</m:t>
                          </m:r>
                        </m:e>
                      </m:d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207" y="3758721"/>
                <a:ext cx="7849265" cy="6783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Прямоугольник 5"/>
          <p:cNvSpPr/>
          <p:nvPr/>
        </p:nvSpPr>
        <p:spPr>
          <a:xfrm>
            <a:off x="3096344" y="116632"/>
            <a:ext cx="601216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2600" dirty="0" err="1">
                <a:solidFill>
                  <a:srgbClr val="4F271C"/>
                </a:solidFill>
                <a:latin typeface="Cambria"/>
              </a:rPr>
              <a:t>Обчислення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масової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частки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речовини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,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якщо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розчин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err="1">
                <a:solidFill>
                  <a:srgbClr val="4F271C"/>
                </a:solidFill>
                <a:latin typeface="Cambria"/>
              </a:rPr>
              <a:t>розбавили</a:t>
            </a:r>
            <a:r>
              <a:rPr lang="ru-RU" sz="2600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600" dirty="0" smtClean="0">
                <a:solidFill>
                  <a:srgbClr val="4F271C"/>
                </a:solidFill>
                <a:latin typeface="Cambria"/>
              </a:rPr>
              <a:t>водою</a:t>
            </a:r>
            <a:endParaRPr lang="ru-RU" sz="2600" dirty="0">
              <a:solidFill>
                <a:srgbClr val="4F271C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58676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9408" y="116632"/>
            <a:ext cx="4474840" cy="9361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/>
                <a:solidFill>
                  <a:schemeClr val="accent3"/>
                </a:solidFill>
              </a:rPr>
              <a:t>Алгоритм </a:t>
            </a:r>
            <a:r>
              <a:rPr lang="ru-RU" sz="4800" b="1" dirty="0" smtClean="0">
                <a:ln/>
                <a:solidFill>
                  <a:schemeClr val="accent3"/>
                </a:solidFill>
              </a:rPr>
              <a:t>4</a:t>
            </a:r>
            <a:endParaRPr lang="ru-RU" sz="6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8229600" cy="4001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1. </a:t>
            </a:r>
            <a:r>
              <a:rPr lang="uk-UA" sz="3200" dirty="0" smtClean="0"/>
              <a:t>Обчислити </a:t>
            </a:r>
            <a:r>
              <a:rPr lang="uk-UA" sz="3200" dirty="0"/>
              <a:t>масу речовини у вихідному розчині</a:t>
            </a:r>
            <a:r>
              <a:rPr lang="uk-UA" sz="3200" dirty="0" smtClean="0"/>
              <a:t>:</a:t>
            </a:r>
            <a:endParaRPr lang="en-US" sz="3200" dirty="0" smtClean="0"/>
          </a:p>
          <a:p>
            <a:pPr marL="0" indent="0">
              <a:buNone/>
            </a:pPr>
            <a:endParaRPr lang="uk-UA" sz="3200" dirty="0" smtClean="0"/>
          </a:p>
          <a:p>
            <a:pPr marL="0" indent="0">
              <a:buNone/>
            </a:pPr>
            <a:r>
              <a:rPr lang="en-US" sz="3200" dirty="0" smtClean="0"/>
              <a:t>2. </a:t>
            </a:r>
            <a:r>
              <a:rPr lang="uk-UA" sz="3200" dirty="0" smtClean="0"/>
              <a:t>Обчислити </a:t>
            </a:r>
            <a:r>
              <a:rPr lang="uk-UA" sz="3200" dirty="0"/>
              <a:t>загальну масу речовини</a:t>
            </a:r>
            <a:r>
              <a:rPr lang="uk-UA" sz="3200" dirty="0" smtClean="0"/>
              <a:t>:</a:t>
            </a:r>
          </a:p>
          <a:p>
            <a:pPr marL="0" indent="0">
              <a:buNone/>
            </a:pPr>
            <a:endParaRPr lang="uk-UA" sz="3200" dirty="0" smtClean="0"/>
          </a:p>
          <a:p>
            <a:pPr marL="0" indent="0">
              <a:buNone/>
            </a:pPr>
            <a:r>
              <a:rPr lang="en-US" sz="3200" dirty="0" smtClean="0"/>
              <a:t>3. </a:t>
            </a:r>
            <a:r>
              <a:rPr lang="uk-UA" sz="3200" dirty="0" smtClean="0"/>
              <a:t>Обчислити </a:t>
            </a:r>
            <a:r>
              <a:rPr lang="uk-UA" sz="3200" dirty="0"/>
              <a:t>загальну масу </a:t>
            </a:r>
            <a:r>
              <a:rPr lang="uk-UA" sz="3200" dirty="0" smtClean="0"/>
              <a:t>розчину</a:t>
            </a:r>
          </a:p>
          <a:p>
            <a:endParaRPr lang="uk-UA" sz="3200" dirty="0" smtClean="0"/>
          </a:p>
          <a:p>
            <a:endParaRPr lang="ru-RU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755576" y="4550809"/>
                <a:ext cx="7688836" cy="678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кінц</m:t>
                          </m:r>
                        </m:sub>
                      </m:sSub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реч.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реч.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реч.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550809"/>
                <a:ext cx="7688836" cy="67839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755576" y="5702937"/>
                <a:ext cx="7992894" cy="678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кінц</m:t>
                          </m:r>
                        </m:sub>
                      </m:sSub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𝒎</m:t>
                      </m:r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розч.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𝒎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</a:rPr>
                            <m:t>𝟐</m:t>
                          </m:r>
                        </m:sub>
                      </m:sSub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(реч.)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702937"/>
                <a:ext cx="7992894" cy="67839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390185" y="2942273"/>
                <a:ext cx="6358279" cy="10627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flat" dir="t">
                    <a:rot lat="0" lon="0" rev="18900000"/>
                  </a:lightRig>
                </a:scene3d>
                <a:sp3d extrusionH="31750" contourW="6350" prstMaterial="powder">
                  <a:bevelT w="19050" h="19050" prst="angle"/>
                  <a:contourClr>
                    <a:schemeClr val="accent3">
                      <a:tint val="100000"/>
                      <a:shade val="100000"/>
                      <a:satMod val="100000"/>
                      <a:hueMod val="100000"/>
                    </a:schemeClr>
                  </a:contourClr>
                </a:sp3d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𝑚</m:t>
                          </m:r>
                        </m:e>
                        <m:sub>
                          <m: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</m:t>
                          </m:r>
                          <m:r>
                            <a:rPr lang="ru-RU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е</m:t>
                          </m:r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ч.</m:t>
                          </m:r>
                        </m:e>
                      </m:d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𝜔</m:t>
                          </m:r>
                        </m:num>
                        <m:den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100%</m:t>
                          </m:r>
                        </m:den>
                      </m:f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𝑚</m:t>
                      </m:r>
                      <m:r>
                        <a:rPr lang="uk-UA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uk-UA" sz="3600" b="1" i="1" smtClean="0">
                              <a:ln/>
                              <a:solidFill>
                                <a:schemeClr val="accent3"/>
                              </a:solidFill>
                              <a:latin typeface="Cambria Math"/>
                              <a:ea typeface="Cambria Math"/>
                            </a:rPr>
                            <m:t>розч.</m:t>
                          </m:r>
                        </m:e>
                      </m:d>
                      <m:r>
                        <a:rPr lang="en-US" sz="3600" b="1" i="1" smtClean="0">
                          <a:ln/>
                          <a:solidFill>
                            <a:schemeClr val="accent3"/>
                          </a:solidFill>
                          <a:latin typeface="Cambria Math"/>
                          <a:ea typeface="Cambria Math"/>
                        </a:rPr>
                        <m:t>.</m:t>
                      </m:r>
                    </m:oMath>
                  </m:oMathPara>
                </a14:m>
                <a:endParaRPr lang="ru-RU" sz="3600" b="1" dirty="0">
                  <a:ln/>
                  <a:solidFill>
                    <a:schemeClr val="accent3"/>
                  </a:solidFill>
                </a:endParaRPr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185" y="2942273"/>
                <a:ext cx="6358279" cy="106279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Прямоугольник с одним вырезанным углом 4"/>
          <p:cNvSpPr/>
          <p:nvPr/>
        </p:nvSpPr>
        <p:spPr>
          <a:xfrm>
            <a:off x="323528" y="1340768"/>
            <a:ext cx="8496944" cy="1003697"/>
          </a:xfrm>
          <a:prstGeom prst="snip1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Обчислення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масової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частки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речовини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,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якщо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в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розчин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додали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додаткові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кількості</a:t>
            </a:r>
            <a:r>
              <a:rPr lang="ru-RU" sz="2700" b="1" dirty="0">
                <a:solidFill>
                  <a:srgbClr val="4F271C"/>
                </a:solidFill>
                <a:latin typeface="Cambria"/>
              </a:rPr>
              <a:t> </a:t>
            </a:r>
            <a:r>
              <a:rPr lang="ru-RU" sz="2700" b="1" dirty="0" err="1">
                <a:solidFill>
                  <a:srgbClr val="4F271C"/>
                </a:solidFill>
                <a:latin typeface="Cambria"/>
              </a:rPr>
              <a:t>речовини</a:t>
            </a:r>
            <a:endParaRPr lang="ru-RU" sz="3200" b="1" dirty="0">
              <a:solidFill>
                <a:srgbClr val="4F271C"/>
              </a:solidFill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19296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797152"/>
            <a:ext cx="1474363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uk-UA" sz="6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Задача </a:t>
            </a:r>
            <a:endParaRPr lang="ru-RU" sz="66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467544" y="1260996"/>
            <a:ext cx="8208912" cy="3536156"/>
          </a:xfrm>
          <a:prstGeom prst="downArrowCallout">
            <a:avLst>
              <a:gd name="adj1" fmla="val 37313"/>
              <a:gd name="adj2" fmla="val 37724"/>
              <a:gd name="adj3" fmla="val 25820"/>
              <a:gd name="adj4" fmla="val 6432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uk-UA" sz="3600" dirty="0">
                <a:solidFill>
                  <a:prstClr val="black"/>
                </a:solidFill>
              </a:rPr>
              <a:t>До розчину масою </a:t>
            </a:r>
            <a:r>
              <a:rPr lang="ru-RU" sz="3600" dirty="0">
                <a:solidFill>
                  <a:prstClr val="black"/>
                </a:solidFill>
              </a:rPr>
              <a:t>300 г </a:t>
            </a:r>
            <a:r>
              <a:rPr lang="uk-UA" sz="3600" dirty="0">
                <a:solidFill>
                  <a:prstClr val="black"/>
                </a:solidFill>
              </a:rPr>
              <a:t>з масовою часткою </a:t>
            </a:r>
            <a:r>
              <a:rPr lang="ru-RU" sz="3600" dirty="0">
                <a:solidFill>
                  <a:prstClr val="black"/>
                </a:solidFill>
              </a:rPr>
              <a:t>15 % </a:t>
            </a:r>
            <a:r>
              <a:rPr lang="uk-UA" sz="3600" dirty="0">
                <a:solidFill>
                  <a:prstClr val="black"/>
                </a:solidFill>
              </a:rPr>
              <a:t>додали сіль масою </a:t>
            </a:r>
            <a:r>
              <a:rPr lang="ru-RU" sz="3600" dirty="0">
                <a:solidFill>
                  <a:prstClr val="black"/>
                </a:solidFill>
              </a:rPr>
              <a:t>5 </a:t>
            </a:r>
            <a:r>
              <a:rPr lang="uk-UA" sz="3600" dirty="0">
                <a:solidFill>
                  <a:prstClr val="black"/>
                </a:solidFill>
              </a:rPr>
              <a:t>г. Яка масова частка солі в утвореному розчині?</a:t>
            </a:r>
            <a:endParaRPr lang="ru-RU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01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Розчини в житті рослини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556792"/>
            <a:ext cx="8229600" cy="4464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pPr marL="0" indent="0" algn="just">
              <a:buNone/>
            </a:pPr>
            <a:r>
              <a:rPr lang="uk-UA" sz="3200" dirty="0"/>
              <a:t>Показник здоров'я дерева - стан його кори. Кора плодового дерева - це його "шкіра", капіляри якої несуть поживні речовини від коренів до гілок, листя і плодів. У листі відбувається синтез речовин, потрібних для росту і розвитку рослини. І ось з тих же капілярах кори ці речовини спрямовуються вниз, до коренів ...</a:t>
            </a:r>
            <a:endParaRPr lang="ru-RU" sz="3200" dirty="0"/>
          </a:p>
          <a:p>
            <a:pPr marL="0" indent="0" algn="just">
              <a:buNone/>
            </a:pPr>
            <a:endParaRPr lang="uk-UA" sz="3200" dirty="0" smtClean="0"/>
          </a:p>
          <a:p>
            <a:pPr algn="just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6444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91208"/>
            <a:ext cx="8229600" cy="28578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uk-UA" sz="3600" dirty="0"/>
              <a:t> Дерево не може саме доглядати за своєю "шкірою", воно надає турботу про неї людині, а за </a:t>
            </a:r>
            <a:r>
              <a:rPr lang="uk-UA" sz="3600" dirty="0" smtClean="0"/>
              <a:t>цю турботу </a:t>
            </a:r>
            <a:r>
              <a:rPr lang="ru-RU" sz="3600" dirty="0" smtClean="0"/>
              <a:t> </a:t>
            </a:r>
            <a:r>
              <a:rPr lang="uk-UA" sz="3600" dirty="0" smtClean="0"/>
              <a:t>обіцяє </a:t>
            </a:r>
            <a:r>
              <a:rPr lang="uk-UA" sz="3600" dirty="0"/>
              <a:t>обдарувати хорошим урожаєм своїх плодів.</a:t>
            </a:r>
            <a:endParaRPr lang="ru-RU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95" b="25695"/>
          <a:stretch/>
        </p:blipFill>
        <p:spPr bwMode="auto">
          <a:xfrm>
            <a:off x="1331640" y="4149080"/>
            <a:ext cx="6505575" cy="2162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779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Допоможіть фермеру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sz="2800" b="1" i="1" dirty="0"/>
              <a:t>Задача невдача-2</a:t>
            </a:r>
            <a:r>
              <a:rPr lang="uk-UA" sz="2800" dirty="0"/>
              <a:t>. Для обробки дерев фермер вирішив приготувати бордоську рідину . В інструкції вказувалось, що для цього потрібен  7-% -й розчин </a:t>
            </a:r>
            <a:r>
              <a:rPr lang="uk-UA" sz="2800" dirty="0" err="1"/>
              <a:t>купрум</a:t>
            </a:r>
            <a:r>
              <a:rPr lang="uk-UA" sz="2800" dirty="0"/>
              <a:t>(ІІ) сульфату, а в мішку був лише мідний купорос. Як приготувати необхідний розчин? Він не знав.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89040"/>
            <a:ext cx="5715000" cy="2476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219200"/>
            <a:ext cx="8229600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Для побілки плодових дерев придатна бордоська суміш. Щоб її приготувати, розводять в гарячій воді в пластмасових або емальованих відрах окремо 1-1,5 кг гашеного вапна в 5 л і 250 г мідного купоросу в 5 л води. Потім зливають приготовані суміші разом при ретельному перемішуванні.</a:t>
            </a:r>
            <a:endParaRPr lang="ru-RU" dirty="0"/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9" r="11445"/>
          <a:stretch/>
        </p:blipFill>
        <p:spPr bwMode="auto">
          <a:xfrm>
            <a:off x="4716016" y="3257833"/>
            <a:ext cx="3742995" cy="31234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717032"/>
            <a:ext cx="4212853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3891A7"/>
              </a:buClr>
              <a:buSzPct val="76000"/>
            </a:pPr>
            <a:r>
              <a:rPr lang="uk-UA" sz="2600" dirty="0">
                <a:solidFill>
                  <a:prstClr val="black"/>
                </a:solidFill>
              </a:rPr>
              <a:t>На довго бордоську суміш не готують: при зберіганні зважені частинки досить швидко злипаються і осідають, і вона стає непридатною.</a:t>
            </a:r>
            <a:endParaRPr lang="ru-RU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28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46" y="1196752"/>
            <a:ext cx="299085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uk-UA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Бажаю успіху </a:t>
            </a:r>
            <a:endParaRPr lang="ru-RU" sz="7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035742" y="4149080"/>
            <a:ext cx="7000754" cy="9856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3200" dirty="0" smtClean="0"/>
              <a:t>Вчитель Антонівської ЗОШ І-ІІІ ступенів </a:t>
            </a:r>
          </a:p>
          <a:p>
            <a:pPr marL="0" indent="0">
              <a:buNone/>
            </a:pPr>
            <a:r>
              <a:rPr lang="uk-UA" sz="3200" dirty="0" err="1" smtClean="0"/>
              <a:t>Бурячковська</a:t>
            </a:r>
            <a:r>
              <a:rPr lang="uk-UA" sz="3200" dirty="0" smtClean="0"/>
              <a:t> О.В.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03848" y="6320933"/>
            <a:ext cx="32719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3891A7"/>
              </a:buClr>
              <a:buSzPct val="76000"/>
            </a:pPr>
            <a:r>
              <a:rPr lang="uk-UA" sz="2600" dirty="0">
                <a:solidFill>
                  <a:prstClr val="black"/>
                </a:solidFill>
              </a:rPr>
              <a:t>Антонівка 2015</a:t>
            </a:r>
            <a:endParaRPr lang="ru-RU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8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9906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uk-UA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Джерела інформації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46856" y="1340768"/>
            <a:ext cx="8229600" cy="4824536"/>
          </a:xfrm>
          <a:ln w="762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200" dirty="0" smtClean="0"/>
              <a:t>І.П.</a:t>
            </a:r>
            <a:r>
              <a:rPr lang="uk-UA" sz="3200" dirty="0" err="1" smtClean="0"/>
              <a:t>Бугаєва</a:t>
            </a:r>
            <a:r>
              <a:rPr lang="uk-UA" sz="3200" dirty="0" smtClean="0"/>
              <a:t> ,В.С.Сніговий «Культура картоплі на півдні України», Херсон 2002</a:t>
            </a:r>
          </a:p>
          <a:p>
            <a:r>
              <a:rPr lang="uk-UA" sz="3200" dirty="0" smtClean="0"/>
              <a:t>Е.Р.</a:t>
            </a:r>
            <a:r>
              <a:rPr lang="uk-UA" sz="3200" dirty="0" err="1" smtClean="0"/>
              <a:t>Виленский</a:t>
            </a:r>
            <a:r>
              <a:rPr lang="uk-UA" sz="3200" dirty="0" smtClean="0"/>
              <a:t>, В.В. Бойко «</a:t>
            </a:r>
            <a:r>
              <a:rPr lang="uk-UA" sz="3200" dirty="0" err="1" smtClean="0"/>
              <a:t>Растение</a:t>
            </a:r>
            <a:r>
              <a:rPr lang="uk-UA" sz="3200" dirty="0" smtClean="0"/>
              <a:t> </a:t>
            </a:r>
            <a:r>
              <a:rPr lang="uk-UA" sz="3200" dirty="0" err="1" smtClean="0"/>
              <a:t>раскр</a:t>
            </a:r>
            <a:r>
              <a:rPr lang="ru-RU" sz="3200" dirty="0" err="1" smtClean="0"/>
              <a:t>ывает</a:t>
            </a:r>
            <a:r>
              <a:rPr lang="ru-RU" sz="3200" dirty="0" smtClean="0"/>
              <a:t> свои тайны</a:t>
            </a:r>
            <a:r>
              <a:rPr lang="uk-UA" sz="3200" dirty="0" smtClean="0"/>
              <a:t>», «Колос»,1982</a:t>
            </a:r>
          </a:p>
          <a:p>
            <a:r>
              <a:rPr lang="uk-UA" sz="3200" dirty="0" smtClean="0"/>
              <a:t>К. Староста,В.</a:t>
            </a:r>
            <a:r>
              <a:rPr lang="uk-UA" sz="3200" dirty="0" err="1" smtClean="0"/>
              <a:t>Староста</a:t>
            </a:r>
            <a:r>
              <a:rPr lang="uk-UA" sz="3200" dirty="0" smtClean="0"/>
              <a:t> , «Розчини»,газета Хімія Біологія №7, лютий 2000</a:t>
            </a:r>
          </a:p>
          <a:p>
            <a:r>
              <a:rPr lang="uk-UA" sz="3200" dirty="0" smtClean="0"/>
              <a:t>Н.Б.</a:t>
            </a:r>
            <a:r>
              <a:rPr lang="uk-UA" sz="3200" dirty="0" err="1" smtClean="0"/>
              <a:t>Петришак</a:t>
            </a:r>
            <a:r>
              <a:rPr lang="uk-UA" sz="3200" dirty="0" smtClean="0"/>
              <a:t> ,Хімія №17, 2007</a:t>
            </a:r>
          </a:p>
          <a:p>
            <a:r>
              <a:rPr lang="ru-RU" sz="3200" u="sng" dirty="0">
                <a:hlinkClick r:id="rId2"/>
              </a:rPr>
              <a:t>http://www.alhimik.ru/sad/sad26.html#2.6</a:t>
            </a:r>
            <a:endParaRPr lang="ru-RU" sz="3200" dirty="0"/>
          </a:p>
          <a:p>
            <a:r>
              <a:rPr lang="ru-RU" sz="3200" dirty="0"/>
              <a:t> </a:t>
            </a:r>
            <a:r>
              <a:rPr lang="ru-RU" sz="3200" dirty="0" smtClean="0"/>
              <a:t>http</a:t>
            </a:r>
            <a:r>
              <a:rPr lang="ru-RU" sz="3200" dirty="0"/>
              <a:t>://www.alhimik.ru/sad/sad22.html#2.2</a:t>
            </a:r>
          </a:p>
          <a:p>
            <a:pPr marL="0" indent="0">
              <a:buNone/>
            </a:pPr>
            <a:endParaRPr lang="ru-RU" sz="3200" dirty="0"/>
          </a:p>
          <a:p>
            <a:endParaRPr lang="ru-RU" sz="3200" dirty="0"/>
          </a:p>
          <a:p>
            <a:endParaRPr 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164030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644</TotalTime>
  <Words>768</Words>
  <Application>Microsoft Office PowerPoint</Application>
  <PresentationFormat>Экран (4:3)</PresentationFormat>
  <Paragraphs>73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Начальная</vt:lpstr>
      <vt:lpstr>Кількісна характеристика розчинів </vt:lpstr>
      <vt:lpstr>Кількісна характеристика складу розчинів</vt:lpstr>
      <vt:lpstr>Алгоритм 1</vt:lpstr>
      <vt:lpstr>Презентация PowerPoint</vt:lpstr>
      <vt:lpstr>Алгоритм 2</vt:lpstr>
      <vt:lpstr>Презентация PowerPoint</vt:lpstr>
      <vt:lpstr>Допоможіть фермеру </vt:lpstr>
      <vt:lpstr>Алгоритм 3</vt:lpstr>
      <vt:lpstr>Алгоритм 4</vt:lpstr>
      <vt:lpstr>Задача </vt:lpstr>
      <vt:lpstr>Розчини в житті рослини</vt:lpstr>
      <vt:lpstr>Презентация PowerPoint</vt:lpstr>
      <vt:lpstr>Допоможіть фермеру</vt:lpstr>
      <vt:lpstr>Презентация PowerPoint</vt:lpstr>
      <vt:lpstr>Бажаю успіху </vt:lpstr>
      <vt:lpstr>Джерела інформації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samsung</dc:creator>
  <cp:lastModifiedBy>samsung</cp:lastModifiedBy>
  <cp:revision>26</cp:revision>
  <dcterms:created xsi:type="dcterms:W3CDTF">2015-05-11T07:48:39Z</dcterms:created>
  <dcterms:modified xsi:type="dcterms:W3CDTF">2015-05-11T18:32:56Z</dcterms:modified>
</cp:coreProperties>
</file>