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310" r:id="rId2"/>
    <p:sldId id="320" r:id="rId3"/>
    <p:sldId id="353" r:id="rId4"/>
    <p:sldId id="354" r:id="rId5"/>
    <p:sldId id="355" r:id="rId6"/>
    <p:sldId id="356" r:id="rId7"/>
    <p:sldId id="358" r:id="rId8"/>
    <p:sldId id="357" r:id="rId9"/>
    <p:sldId id="306" r:id="rId10"/>
    <p:sldId id="307" r:id="rId11"/>
    <p:sldId id="359" r:id="rId12"/>
    <p:sldId id="319" r:id="rId13"/>
  </p:sldIdLst>
  <p:sldSz cx="9144000" cy="5143500" type="screen16x9"/>
  <p:notesSz cx="6858000" cy="9144000"/>
  <p:embeddedFontLst>
    <p:embeddedFont>
      <p:font typeface="Alegreya" charset="0"/>
      <p:regular r:id="rId15"/>
      <p:bold r:id="rId16"/>
      <p:italic r:id="rId17"/>
      <p:boldItalic r:id="rId18"/>
    </p:embeddedFont>
    <p:embeddedFont>
      <p:font typeface="Verdana" pitchFamily="34" charset="0"/>
      <p:regular r:id="rId19"/>
      <p:bold r:id="rId20"/>
      <p:italic r:id="rId21"/>
      <p:boldItalic r:id="rId22"/>
    </p:embeddedFont>
    <p:embeddedFont>
      <p:font typeface="Segoe Print" pitchFamily="2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AFCC7"/>
    <a:srgbClr val="F3FF7D"/>
    <a:srgbClr val="D6C7EF"/>
    <a:srgbClr val="F6D6E7"/>
    <a:srgbClr val="FFDDFF"/>
    <a:srgbClr val="FFCCFF"/>
    <a:srgbClr val="FFAFFF"/>
    <a:srgbClr val="C3DBF5"/>
    <a:srgbClr val="90BCEC"/>
    <a:srgbClr val="E7F8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54" autoAdjust="0"/>
  </p:normalViewPr>
  <p:slideViewPr>
    <p:cSldViewPr snapToGrid="0">
      <p:cViewPr>
        <p:scale>
          <a:sx n="80" d="100"/>
          <a:sy n="80" d="100"/>
        </p:scale>
        <p:origin x="-1522" y="-557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oQL-S2DgOw&amp;t=5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280636" y="1236652"/>
            <a:ext cx="7123601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2800" dirty="0" smtClean="0">
                <a:solidFill>
                  <a:srgbClr val="0C77C3"/>
                </a:solidFill>
                <a:latin typeface="Alegreya" panose="020B0604020202020204" charset="0"/>
              </a:rPr>
              <a:t>§10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2800" b="1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РНК.АТФ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0" y="351114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707560" y="3419745"/>
            <a:ext cx="3280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 smtClean="0"/>
              <a:t>Чи</a:t>
            </a:r>
            <a:r>
              <a:rPr lang="uk-UA" sz="1800" smtClean="0"/>
              <a:t> властива комплементарність одноланцюговим молекулам </a:t>
            </a:r>
            <a:r>
              <a:rPr lang="uk-UA" sz="1800" smtClean="0"/>
              <a:t>РНК</a:t>
            </a:r>
            <a:r>
              <a:rPr lang="uk-UA" sz="1800" smtClean="0"/>
              <a:t>?</a:t>
            </a:r>
            <a:endParaRPr lang="uk-UA" sz="2400">
              <a:latin typeface="+mn-lt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sus10\Downloads\Gemini_Generated_Image_gsvenzgsvenzgsv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65586" y="2295524"/>
            <a:ext cx="4976813" cy="2714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Векторная иллюстрация ДНК и РНК на белом фоне PNG , научный клипарт,  молекула, наука PNG картинки и пнг рисунок для бесплатной загруз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106106">
            <a:off x="5927725" y="329290"/>
            <a:ext cx="2133600" cy="2133600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306979" y="1709459"/>
            <a:ext cx="4484096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До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складу РНК входять чотири види нуклеотидів,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які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місять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азотисті основи: </a:t>
            </a:r>
            <a:endParaRPr lang="uk-UA" sz="1600" dirty="0" smtClean="0">
              <a:latin typeface="Verdana" pitchFamily="34" charset="0"/>
              <a:ea typeface="Verdana" pitchFamily="34" charset="0"/>
            </a:endParaRPr>
          </a:p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Аденін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(А),</a:t>
            </a:r>
          </a:p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Гуанін (Г), </a:t>
            </a:r>
          </a:p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Цитозин (Ц),</a:t>
            </a:r>
          </a:p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Урацил (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У)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17"/>
          <p:cNvSpPr/>
          <p:nvPr/>
        </p:nvSpPr>
        <p:spPr>
          <a:xfrm>
            <a:off x="202177" y="810428"/>
            <a:ext cx="4674623" cy="584775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Молекули РНК складаються з одного ланцюга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5012302" y="2365727"/>
            <a:ext cx="3855473" cy="830997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Молекули РНК можуть формувати первинну, вторинну й третинну просторові структури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4" name="Picture 3" descr="C:\Users\Asus10\Pictures\Screenshots\Знімок екрана (28).png"/>
          <p:cNvPicPr>
            <a:picLocks noChangeAspect="1" noChangeArrowheads="1"/>
          </p:cNvPicPr>
          <p:nvPr/>
        </p:nvPicPr>
        <p:blipFill>
          <a:blip r:embed="rId4"/>
          <a:srcRect l="66161" t="36627" r="8393" b="33056"/>
          <a:stretch>
            <a:fillRect/>
          </a:stretch>
        </p:blipFill>
        <p:spPr bwMode="auto">
          <a:xfrm>
            <a:off x="3419702" y="3439887"/>
            <a:ext cx="2111602" cy="1415143"/>
          </a:xfrm>
          <a:prstGeom prst="rect">
            <a:avLst/>
          </a:prstGeom>
          <a:noFill/>
        </p:spPr>
      </p:pic>
      <p:sp>
        <p:nvSpPr>
          <p:cNvPr id="15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627879" y="3763177"/>
            <a:ext cx="2362971" cy="830997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Скануй код та переглянь цікаве відео</a:t>
            </a:r>
            <a:endParaRPr lang="uk-UA" sz="16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1026" name="Picture 2" descr="C:\Users\Asus10\Downloads\qrcode_321409155_a4f1fa1fb8889861fbb0a30b3d439e9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8424" y="3381374"/>
            <a:ext cx="1565275" cy="1565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Страница 5 | Векторы на тему «Генетически модифицированный организм» —  скачивайте бесплатные векторы высокого качества на Freepik | Freep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06" y="2962274"/>
            <a:ext cx="3274050" cy="2181225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Типи молекул РНК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6626" name="Picture 2" descr="C:\Users\Asus10\Downloads\NotebookLM Mind Map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901547"/>
            <a:ext cx="5934074" cy="4101539"/>
          </a:xfrm>
          <a:prstGeom prst="rect">
            <a:avLst/>
          </a:prstGeom>
          <a:noFill/>
        </p:spPr>
      </p:pic>
      <p:pic>
        <p:nvPicPr>
          <p:cNvPr id="26628" name="Picture 4" descr="Типы РНК мРНК рРНК и тРНК | Премиум вектор"/>
          <p:cNvPicPr>
            <a:picLocks noChangeAspect="1" noChangeArrowheads="1"/>
          </p:cNvPicPr>
          <p:nvPr/>
        </p:nvPicPr>
        <p:blipFill>
          <a:blip r:embed="rId5"/>
          <a:srcRect l="7455" t="19329" r="6443" b="17252"/>
          <a:stretch>
            <a:fillRect/>
          </a:stretch>
        </p:blipFill>
        <p:spPr bwMode="auto">
          <a:xfrm>
            <a:off x="282583" y="666750"/>
            <a:ext cx="2832092" cy="2085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Типи молекул РНК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8674" name="Picture 2" descr="C:\Users\Asus10\Pictures\Screenshots\Знімок екрана (34).png"/>
          <p:cNvPicPr>
            <a:picLocks noChangeAspect="1" noChangeArrowheads="1"/>
          </p:cNvPicPr>
          <p:nvPr/>
        </p:nvPicPr>
        <p:blipFill>
          <a:blip r:embed="rId3"/>
          <a:srcRect l="27578" t="28056" r="25313" b="39305"/>
          <a:stretch>
            <a:fillRect/>
          </a:stretch>
        </p:blipFill>
        <p:spPr bwMode="auto">
          <a:xfrm>
            <a:off x="0" y="1200150"/>
            <a:ext cx="5743575" cy="2238375"/>
          </a:xfrm>
          <a:prstGeom prst="rect">
            <a:avLst/>
          </a:prstGeom>
          <a:noFill/>
        </p:spPr>
      </p:pic>
      <p:sp>
        <p:nvSpPr>
          <p:cNvPr id="13" name="Прямокутник 21"/>
          <p:cNvSpPr/>
          <p:nvPr/>
        </p:nvSpPr>
        <p:spPr>
          <a:xfrm>
            <a:off x="228600" y="3612416"/>
            <a:ext cx="558165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dirty="0" smtClean="0">
                <a:latin typeface="Verdana" pitchFamily="34" charset="0"/>
                <a:ea typeface="Verdana" pitchFamily="34" charset="0"/>
              </a:rPr>
              <a:t>А. Вторинна структура тРНК (двовимірний вигляд</a:t>
            </a:r>
          </a:p>
          <a:p>
            <a:r>
              <a:rPr lang="uk-UA" sz="1600" dirty="0" smtClean="0">
                <a:latin typeface="Verdana" pitchFamily="34" charset="0"/>
                <a:ea typeface="Verdana" pitchFamily="34" charset="0"/>
              </a:rPr>
              <a:t>Б. Об’ємний (тривимірний) вигляд молекули тРНК </a:t>
            </a:r>
          </a:p>
          <a:p>
            <a:r>
              <a:rPr lang="uk-UA" sz="1600" dirty="0" smtClean="0">
                <a:latin typeface="Verdana" pitchFamily="34" charset="0"/>
                <a:ea typeface="Verdana" pitchFamily="34" charset="0"/>
              </a:rPr>
              <a:t>В. Вторинна структура рРНК великої </a:t>
            </a:r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субодиниці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рибосоми людини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17"/>
          <p:cNvSpPr/>
          <p:nvPr/>
        </p:nvSpPr>
        <p:spPr>
          <a:xfrm>
            <a:off x="6105525" y="920016"/>
            <a:ext cx="2864028" cy="646331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ДІЗНАЙТЕСЯ БІЛЬШЕ!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6115050" y="1961606"/>
            <a:ext cx="2763982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Про </a:t>
            </a:r>
            <a:r>
              <a:rPr lang="uk-UA" sz="1600" dirty="0" err="1" smtClean="0">
                <a:latin typeface="Segoe Print" pitchFamily="2" charset="0"/>
              </a:rPr>
              <a:t>рибозими</a:t>
            </a:r>
            <a:r>
              <a:rPr lang="uk-UA" sz="1600" dirty="0" smtClean="0">
                <a:latin typeface="Segoe Print" pitchFamily="2" charset="0"/>
              </a:rPr>
              <a:t> </a:t>
            </a:r>
            <a:r>
              <a:rPr lang="uk-UA" sz="1600" dirty="0" smtClean="0">
                <a:latin typeface="Segoe Print" pitchFamily="2" charset="0"/>
              </a:rPr>
              <a:t>за QR-кодом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28675" name="Picture 3" descr="C:\Users\Asus10\Pictures\Screenshots\Знімок екрана (35).png"/>
          <p:cNvPicPr>
            <a:picLocks noChangeAspect="1" noChangeArrowheads="1"/>
          </p:cNvPicPr>
          <p:nvPr/>
        </p:nvPicPr>
        <p:blipFill>
          <a:blip r:embed="rId4"/>
          <a:srcRect l="68281" t="43056" r="25469" b="47222"/>
          <a:stretch>
            <a:fillRect/>
          </a:stretch>
        </p:blipFill>
        <p:spPr bwMode="auto">
          <a:xfrm>
            <a:off x="6657974" y="2995611"/>
            <a:ext cx="1933576" cy="16918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Conceito de biotecnologia de cientista mulher plana | Vetor Grát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8133" y="2638424"/>
            <a:ext cx="3760616" cy="2505075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Регуляція активності генів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21"/>
          <p:cNvSpPr/>
          <p:nvPr/>
        </p:nvSpPr>
        <p:spPr>
          <a:xfrm>
            <a:off x="342901" y="3888641"/>
            <a:ext cx="449580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Молекули РНК невеликих розмірів 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(</a:t>
            </a:r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мікроРНК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) здатні зв’язуватись із комплементарними ділянками </a:t>
            </a:r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мРНК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і впливати на активність генів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17"/>
          <p:cNvSpPr/>
          <p:nvPr/>
        </p:nvSpPr>
        <p:spPr>
          <a:xfrm>
            <a:off x="200025" y="910491"/>
            <a:ext cx="2864028" cy="646331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ДІЗНАЙТЕСЯ БІЛЬШЕ!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4419599" y="894806"/>
            <a:ext cx="4562475" cy="18158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Segoe Print" pitchFamily="2" charset="0"/>
              </a:rPr>
              <a:t>На основі РНК створюють </a:t>
            </a:r>
            <a:r>
              <a:rPr lang="uk-UA" sz="1600" smtClean="0">
                <a:latin typeface="Segoe Print" pitchFamily="2" charset="0"/>
              </a:rPr>
              <a:t>вакцини</a:t>
            </a:r>
            <a:r>
              <a:rPr lang="uk-UA" sz="1600" smtClean="0">
                <a:latin typeface="Segoe Print" pitchFamily="2" charset="0"/>
              </a:rPr>
              <a:t>, наприклад проти збудників </a:t>
            </a:r>
            <a:r>
              <a:rPr lang="uk-UA" sz="1600" smtClean="0">
                <a:latin typeface="Segoe Print" pitchFamily="2" charset="0"/>
              </a:rPr>
              <a:t>коронавірусної </a:t>
            </a:r>
            <a:r>
              <a:rPr lang="uk-UA" sz="1600" smtClean="0">
                <a:latin typeface="Segoe Print" pitchFamily="2" charset="0"/>
              </a:rPr>
              <a:t>інфекції </a:t>
            </a:r>
            <a:r>
              <a:rPr lang="uk-UA" sz="1600" smtClean="0">
                <a:latin typeface="Segoe Print" pitchFamily="2" charset="0"/>
              </a:rPr>
              <a:t>(</a:t>
            </a:r>
            <a:r>
              <a:rPr lang="uk-UA" sz="1600" smtClean="0">
                <a:latin typeface="Segoe Print" pitchFamily="2" charset="0"/>
              </a:rPr>
              <a:t>COVID-19). Такі </a:t>
            </a:r>
            <a:r>
              <a:rPr lang="uk-UA" sz="1600" smtClean="0">
                <a:latin typeface="Segoe Print" pitchFamily="2" charset="0"/>
              </a:rPr>
              <a:t>вакцини простіші у виробництві порівняно </a:t>
            </a:r>
            <a:r>
              <a:rPr lang="uk-UA" sz="1600" smtClean="0">
                <a:latin typeface="Segoe Print" pitchFamily="2" charset="0"/>
              </a:rPr>
              <a:t>з </a:t>
            </a:r>
            <a:r>
              <a:rPr lang="uk-UA" sz="1600" smtClean="0">
                <a:latin typeface="Segoe Print" pitchFamily="2" charset="0"/>
              </a:rPr>
              <a:t>традиційними</a:t>
            </a:r>
            <a:r>
              <a:rPr lang="uk-UA" sz="1600" smtClean="0">
                <a:latin typeface="Segoe Print" pitchFamily="2" charset="0"/>
              </a:rPr>
              <a:t>. Вивчаються й інші можливості застосування РНК у </a:t>
            </a:r>
            <a:r>
              <a:rPr lang="uk-UA" sz="1600" smtClean="0">
                <a:latin typeface="Segoe Print" pitchFamily="2" charset="0"/>
              </a:rPr>
              <a:t>медицині</a:t>
            </a:r>
            <a:endParaRPr lang="uk-UA" sz="160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16" name="Picture 2" descr="C:\Users\Asus10\Pictures\Screenshots\Знімок екрана (17).png"/>
          <p:cNvPicPr>
            <a:picLocks noChangeAspect="1" noChangeArrowheads="1"/>
          </p:cNvPicPr>
          <p:nvPr/>
        </p:nvPicPr>
        <p:blipFill>
          <a:blip r:embed="rId4"/>
          <a:srcRect l="15804" t="50754" r="78839" b="39087"/>
          <a:stretch>
            <a:fillRect/>
          </a:stretch>
        </p:blipFill>
        <p:spPr bwMode="auto">
          <a:xfrm>
            <a:off x="3561073" y="1314450"/>
            <a:ext cx="736064" cy="785134"/>
          </a:xfrm>
          <a:prstGeom prst="rect">
            <a:avLst/>
          </a:prstGeom>
          <a:noFill/>
        </p:spPr>
      </p:pic>
      <p:sp>
        <p:nvSpPr>
          <p:cNvPr id="18" name="Прямокутник 21"/>
          <p:cNvSpPr/>
          <p:nvPr/>
        </p:nvSpPr>
        <p:spPr>
          <a:xfrm>
            <a:off x="304800" y="1733006"/>
            <a:ext cx="2763982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п</a:t>
            </a:r>
            <a:r>
              <a:rPr lang="uk-UA" sz="1600" dirty="0" smtClean="0">
                <a:latin typeface="Segoe Print" pitchFamily="2" charset="0"/>
              </a:rPr>
              <a:t>ро </a:t>
            </a:r>
            <a:r>
              <a:rPr lang="uk-UA" sz="1600" dirty="0" smtClean="0">
                <a:latin typeface="Segoe Print" pitchFamily="2" charset="0"/>
              </a:rPr>
              <a:t>гіпотезу «світу РНК» за</a:t>
            </a:r>
            <a:r>
              <a:rPr lang="uk-UA" sz="1600" dirty="0" smtClean="0">
                <a:latin typeface="Segoe Print" pitchFamily="2" charset="0"/>
              </a:rPr>
              <a:t> </a:t>
            </a:r>
            <a:r>
              <a:rPr lang="uk-UA" sz="1600" dirty="0" smtClean="0">
                <a:latin typeface="Segoe Print" pitchFamily="2" charset="0"/>
              </a:rPr>
              <a:t>QR-кодом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29698" name="Picture 2" descr="C:\Users\Asus10\Pictures\Screenshots\Знімок екрана (35).png"/>
          <p:cNvPicPr>
            <a:picLocks noChangeAspect="1" noChangeArrowheads="1"/>
          </p:cNvPicPr>
          <p:nvPr/>
        </p:nvPicPr>
        <p:blipFill>
          <a:blip r:embed="rId5"/>
          <a:srcRect l="68828" t="69167" r="25469" b="21944"/>
          <a:stretch>
            <a:fillRect/>
          </a:stretch>
        </p:blipFill>
        <p:spPr bwMode="auto">
          <a:xfrm>
            <a:off x="904875" y="2495550"/>
            <a:ext cx="1647825" cy="1444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кутник 21"/>
          <p:cNvSpPr/>
          <p:nvPr/>
        </p:nvSpPr>
        <p:spPr>
          <a:xfrm>
            <a:off x="5972176" y="1428206"/>
            <a:ext cx="2809874" cy="280076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     Молекули АТФ                                         	входять до складу лікарських препаратів, які застосовують для</a:t>
            </a: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лікування серцево-судинних захворювань (як-от ішемічної хвороби серця,</a:t>
            </a: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порушень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серцевого ритму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)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АТФ та її функції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21"/>
          <p:cNvSpPr/>
          <p:nvPr/>
        </p:nvSpPr>
        <p:spPr>
          <a:xfrm>
            <a:off x="314325" y="4117241"/>
            <a:ext cx="538162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А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. Просторова модель будови молекули 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АТФ</a:t>
            </a:r>
            <a:endParaRPr lang="uk-UA" sz="160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Б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. Структурна формула АТФ</a:t>
            </a:r>
            <a:endParaRPr lang="uk-UA" sz="1600" u="sng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145027" y="991403"/>
            <a:ext cx="5636648" cy="830997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А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денозинтрифосфатна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кислота (АТФ) – нуклеотид, що складається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із залишків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аденіну, рибози та трьох залишків ортофосфатної кислоти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2771" name="Picture 3" descr="C:\Users\Asus10\Pictures\Screenshots\Знімок екрана (36).png"/>
          <p:cNvPicPr>
            <a:picLocks noChangeAspect="1" noChangeArrowheads="1"/>
          </p:cNvPicPr>
          <p:nvPr/>
        </p:nvPicPr>
        <p:blipFill>
          <a:blip r:embed="rId3"/>
          <a:srcRect l="27109" t="51667" r="25078" b="26250"/>
          <a:stretch>
            <a:fillRect/>
          </a:stretch>
        </p:blipFill>
        <p:spPr bwMode="auto">
          <a:xfrm>
            <a:off x="104775" y="2105025"/>
            <a:ext cx="5829300" cy="1628775"/>
          </a:xfrm>
          <a:prstGeom prst="rect">
            <a:avLst/>
          </a:prstGeom>
          <a:noFill/>
        </p:spPr>
      </p:pic>
      <p:pic>
        <p:nvPicPr>
          <p:cNvPr id="20" name="Picture 2" descr="C:\Users\Asus10\Pictures\Screenshots\Знімок екрана (17).png"/>
          <p:cNvPicPr>
            <a:picLocks noChangeAspect="1" noChangeArrowheads="1"/>
          </p:cNvPicPr>
          <p:nvPr/>
        </p:nvPicPr>
        <p:blipFill>
          <a:blip r:embed="rId4"/>
          <a:srcRect l="15804" t="50754" r="78839" b="39087"/>
          <a:stretch>
            <a:fillRect/>
          </a:stretch>
        </p:blipFill>
        <p:spPr bwMode="auto">
          <a:xfrm>
            <a:off x="6055433" y="1485900"/>
            <a:ext cx="432454" cy="4612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АТФ та її функції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21"/>
          <p:cNvSpPr/>
          <p:nvPr/>
        </p:nvSpPr>
        <p:spPr>
          <a:xfrm>
            <a:off x="200025" y="3583841"/>
            <a:ext cx="6086475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АТФ перетворюється на АДФ під час відщеплення одного залишку ортофосфатної кислоти. </a:t>
            </a:r>
          </a:p>
          <a:p>
            <a:pPr algn="just"/>
            <a:endParaRPr lang="uk-UA" sz="160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При відщепленні двох залишків ортофосфатної кислоти АТФ перетворюється на АМФ</a:t>
            </a:r>
            <a:endParaRPr lang="uk-UA" sz="160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145026" y="991403"/>
            <a:ext cx="5874773" cy="584775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Між залишками ортофосфатної кислоти утворюються два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макроергічні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(високоенергетичні ) зв’язки </a:t>
            </a:r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3794" name="Picture 2" descr="C:\Users\Asus10\Pictures\Screenshots\Знімок екрана (37).png"/>
          <p:cNvPicPr>
            <a:picLocks noChangeAspect="1" noChangeArrowheads="1"/>
          </p:cNvPicPr>
          <p:nvPr/>
        </p:nvPicPr>
        <p:blipFill>
          <a:blip r:embed="rId3"/>
          <a:srcRect l="26875" t="47500" r="26641" b="32361"/>
          <a:stretch>
            <a:fillRect/>
          </a:stretch>
        </p:blipFill>
        <p:spPr bwMode="auto">
          <a:xfrm>
            <a:off x="0" y="1828800"/>
            <a:ext cx="6048375" cy="1473974"/>
          </a:xfrm>
          <a:prstGeom prst="rect">
            <a:avLst/>
          </a:prstGeom>
          <a:noFill/>
        </p:spPr>
      </p:pic>
      <p:sp>
        <p:nvSpPr>
          <p:cNvPr id="15" name="Прямокутник 17"/>
          <p:cNvSpPr/>
          <p:nvPr/>
        </p:nvSpPr>
        <p:spPr>
          <a:xfrm>
            <a:off x="6372225" y="1216402"/>
            <a:ext cx="2733675" cy="3046988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Енергію, вивільнену під час розщеплення молекул АТФ, організми</a:t>
            </a: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використовують для:</a:t>
            </a: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синтезу речовин;</a:t>
            </a: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підтримання температури тіла;</a:t>
            </a: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забезпечення м’язового скорочення;</a:t>
            </a: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активного транспорту речовин та ін.</a:t>
            </a:r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Векторы на тему «Наука наблюдения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77843" y="1866900"/>
            <a:ext cx="4918223" cy="3276600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АТФ та її функції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Прямокутник 17"/>
          <p:cNvSpPr/>
          <p:nvPr/>
        </p:nvSpPr>
        <p:spPr>
          <a:xfrm>
            <a:off x="800100" y="1158141"/>
            <a:ext cx="2864028" cy="369332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304800" y="1733006"/>
            <a:ext cx="3810000" cy="304698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dirty="0" smtClean="0">
                <a:latin typeface="Segoe Print" pitchFamily="2" charset="0"/>
              </a:rPr>
              <a:t>У клітині </a:t>
            </a:r>
            <a:r>
              <a:rPr lang="uk-UA" sz="1600" dirty="0" smtClean="0">
                <a:latin typeface="Segoe Print" pitchFamily="2" charset="0"/>
              </a:rPr>
              <a:t>є й інші </a:t>
            </a:r>
            <a:r>
              <a:rPr lang="uk-UA" sz="1600" dirty="0" err="1" smtClean="0">
                <a:latin typeface="Segoe Print" pitchFamily="2" charset="0"/>
              </a:rPr>
              <a:t>трифосфати</a:t>
            </a:r>
            <a:r>
              <a:rPr lang="uk-UA" sz="1600" dirty="0" smtClean="0">
                <a:latin typeface="Segoe Print" pitchFamily="2" charset="0"/>
              </a:rPr>
              <a:t>: ГТФ (</a:t>
            </a:r>
            <a:r>
              <a:rPr lang="uk-UA" sz="1600" dirty="0" err="1" smtClean="0">
                <a:latin typeface="Segoe Print" pitchFamily="2" charset="0"/>
              </a:rPr>
              <a:t>гуанозинтрифосфат</a:t>
            </a:r>
            <a:r>
              <a:rPr lang="uk-UA" sz="1600" dirty="0" smtClean="0">
                <a:latin typeface="Segoe Print" pitchFamily="2" charset="0"/>
              </a:rPr>
              <a:t>),</a:t>
            </a:r>
          </a:p>
          <a:p>
            <a:r>
              <a:rPr lang="uk-UA" sz="1600" dirty="0" smtClean="0">
                <a:latin typeface="Segoe Print" pitchFamily="2" charset="0"/>
              </a:rPr>
              <a:t>ТТФ (</a:t>
            </a:r>
            <a:r>
              <a:rPr lang="uk-UA" sz="1600" dirty="0" err="1" smtClean="0">
                <a:latin typeface="Segoe Print" pitchFamily="2" charset="0"/>
              </a:rPr>
              <a:t>тимідинтрифосфат</a:t>
            </a:r>
            <a:r>
              <a:rPr lang="uk-UA" sz="1600" dirty="0" smtClean="0">
                <a:latin typeface="Segoe Print" pitchFamily="2" charset="0"/>
              </a:rPr>
              <a:t>), ЦТФ (</a:t>
            </a:r>
            <a:r>
              <a:rPr lang="uk-UA" sz="1600" dirty="0" err="1" smtClean="0">
                <a:latin typeface="Segoe Print" pitchFamily="2" charset="0"/>
              </a:rPr>
              <a:t>цитидинтрифосфат</a:t>
            </a:r>
            <a:r>
              <a:rPr lang="uk-UA" sz="1600" dirty="0" smtClean="0">
                <a:latin typeface="Segoe Print" pitchFamily="2" charset="0"/>
              </a:rPr>
              <a:t>), УТФ (</a:t>
            </a:r>
            <a:r>
              <a:rPr lang="uk-UA" sz="1600" dirty="0" err="1" smtClean="0">
                <a:latin typeface="Segoe Print" pitchFamily="2" charset="0"/>
              </a:rPr>
              <a:t>уридинтрифосфат</a:t>
            </a:r>
            <a:r>
              <a:rPr lang="uk-UA" sz="1600" dirty="0" smtClean="0">
                <a:latin typeface="Segoe Print" pitchFamily="2" charset="0"/>
              </a:rPr>
              <a:t>). </a:t>
            </a:r>
            <a:endParaRPr lang="uk-UA" sz="1600" dirty="0" smtClean="0">
              <a:latin typeface="Segoe Print" pitchFamily="2" charset="0"/>
            </a:endParaRPr>
          </a:p>
          <a:p>
            <a:pPr algn="ctr"/>
            <a:r>
              <a:rPr lang="uk-UA" sz="1600" dirty="0" smtClean="0">
                <a:latin typeface="Segoe Print" pitchFamily="2" charset="0"/>
              </a:rPr>
              <a:t>З </a:t>
            </a:r>
            <a:r>
              <a:rPr lang="uk-UA" sz="1600" dirty="0" smtClean="0">
                <a:latin typeface="Segoe Print" pitchFamily="2" charset="0"/>
              </a:rPr>
              <a:t>них </a:t>
            </a:r>
            <a:r>
              <a:rPr lang="uk-UA" sz="1600" dirty="0" smtClean="0">
                <a:latin typeface="Segoe Print" pitchFamily="2" charset="0"/>
              </a:rPr>
              <a:t>нарощуються </a:t>
            </a:r>
            <a:r>
              <a:rPr lang="uk-UA" sz="1600" dirty="0" smtClean="0">
                <a:latin typeface="Segoe Print" pitchFamily="2" charset="0"/>
              </a:rPr>
              <a:t>ланцюги ДНК і РНК під час реплікації й транскрипції. Деякі із цих </a:t>
            </a:r>
            <a:r>
              <a:rPr lang="uk-UA" sz="1600" dirty="0" err="1" smtClean="0">
                <a:latin typeface="Segoe Print" pitchFamily="2" charset="0"/>
              </a:rPr>
              <a:t>трифосфатів</a:t>
            </a:r>
            <a:r>
              <a:rPr lang="uk-UA" sz="1600" dirty="0" smtClean="0">
                <a:latin typeface="Segoe Print" pitchFamily="2" charset="0"/>
              </a:rPr>
              <a:t> беруть участь в енергетичному обміні. Але універсальним порційним джерелом енергії </a:t>
            </a:r>
            <a:r>
              <a:rPr lang="uk-UA" sz="1600" dirty="0" smtClean="0">
                <a:latin typeface="Segoe Print" pitchFamily="2" charset="0"/>
              </a:rPr>
              <a:t>є саме АТФ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39567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6755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="" xmlns:a16="http://schemas.microsoft.com/office/drawing/2014/main" id="{62718254-6561-4934-9459-755361EF535C}"/>
              </a:ext>
            </a:extLst>
          </p:cNvPr>
          <p:cNvGrpSpPr/>
          <p:nvPr/>
        </p:nvGrpSpPr>
        <p:grpSpPr>
          <a:xfrm>
            <a:off x="95219" y="1158128"/>
            <a:ext cx="8934481" cy="3889186"/>
            <a:chOff x="337481" y="758455"/>
            <a:chExt cx="8179099" cy="3644899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758455"/>
              <a:ext cx="8150574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latin typeface="Segoe Print" pitchFamily="2" charset="0"/>
                </a:rPr>
                <a:t>До складу рибонуклеїнової кислоти, або РНК, входять чотири нуклеотиди – Аденін (А), Урацил (У), Гуанін (Г), Цитозин (Ц)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54949" y="1419268"/>
              <a:ext cx="8150561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smtClean="0">
                  <a:latin typeface="Segoe Print" pitchFamily="2" charset="0"/>
                </a:rPr>
                <a:t>Матрична</a:t>
              </a:r>
              <a:r>
                <a:rPr lang="uk-UA" sz="1600" smtClean="0">
                  <a:latin typeface="Segoe Print" pitchFamily="2" charset="0"/>
                </a:rPr>
                <a:t> РНК </a:t>
              </a:r>
              <a:r>
                <a:rPr lang="uk-UA" sz="1600" smtClean="0">
                  <a:latin typeface="Segoe Print" pitchFamily="2" charset="0"/>
                </a:rPr>
                <a:t>(мРНК</a:t>
              </a:r>
              <a:r>
                <a:rPr lang="uk-UA" sz="1600" smtClean="0">
                  <a:latin typeface="Segoe Print" pitchFamily="2" charset="0"/>
                </a:rPr>
                <a:t>) бере участь у реалізації спадкової </a:t>
              </a:r>
              <a:r>
                <a:rPr lang="uk-UA" sz="1600" smtClean="0">
                  <a:latin typeface="Segoe Print" pitchFamily="2" charset="0"/>
                </a:rPr>
                <a:t>інформації</a:t>
              </a:r>
              <a:r>
                <a:rPr lang="uk-UA" sz="1600" smtClean="0">
                  <a:latin typeface="Segoe Print" pitchFamily="2" charset="0"/>
                </a:rPr>
                <a:t>, що кодується ДНК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21" name="Прямокутник 12"/>
            <p:cNvSpPr/>
            <p:nvPr/>
          </p:nvSpPr>
          <p:spPr>
            <a:xfrm>
              <a:off x="361263" y="2076706"/>
              <a:ext cx="8150560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latin typeface="Segoe Print" pitchFamily="2" charset="0"/>
                </a:rPr>
                <a:t>Транспортна РНК (тРНК) транспортує амінокислоти до місця синтезу білкової молекули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5" name="Прямокутник 12"/>
            <p:cNvSpPr/>
            <p:nvPr/>
          </p:nvSpPr>
          <p:spPr>
            <a:xfrm>
              <a:off x="366024" y="2742964"/>
              <a:ext cx="8150556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latin typeface="Segoe Print" pitchFamily="2" charset="0"/>
                </a:rPr>
                <a:t>Рибосомна </a:t>
              </a:r>
              <a:r>
                <a:rPr lang="uk-UA" sz="1600" dirty="0" smtClean="0">
                  <a:latin typeface="Segoe Print" pitchFamily="2" charset="0"/>
                </a:rPr>
                <a:t>РНК (рРНК) входить до складу рибосоми та бере участь у процесі синтезу </a:t>
              </a:r>
              <a:r>
                <a:rPr lang="uk-UA" sz="1600" dirty="0" smtClean="0">
                  <a:latin typeface="Segoe Print" pitchFamily="2" charset="0"/>
                </a:rPr>
                <a:t>білкової молекули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9" name="Прямокутник 12"/>
            <p:cNvSpPr/>
            <p:nvPr/>
          </p:nvSpPr>
          <p:spPr>
            <a:xfrm>
              <a:off x="337481" y="3393798"/>
              <a:ext cx="8150557" cy="1009556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latin typeface="Segoe Print" pitchFamily="2" charset="0"/>
                </a:rPr>
                <a:t>Як енергетичні сполуки клітина використовує молекули АТФ. Під час розривання макроергічного зв’язку, що </a:t>
              </a:r>
              <a:r>
                <a:rPr lang="uk-UA" sz="1600" dirty="0" smtClean="0">
                  <a:latin typeface="Segoe Print" pitchFamily="2" charset="0"/>
                </a:rPr>
                <a:t>виникає між залишками ортофосфатної кислоти, </a:t>
              </a:r>
              <a:r>
                <a:rPr lang="uk-UA" sz="1600" dirty="0" smtClean="0">
                  <a:latin typeface="Segoe Print" pitchFamily="2" charset="0"/>
                </a:rPr>
                <a:t>вивільняється орієнтовно 40 кДж енергії. Так процеси, що відбуваються у клітині</a:t>
              </a:r>
              <a:r>
                <a:rPr lang="uk-UA" sz="1600" dirty="0" smtClean="0">
                  <a:latin typeface="Segoe Print" pitchFamily="2" charset="0"/>
                </a:rPr>
                <a:t>, забезпечуються </a:t>
              </a:r>
              <a:r>
                <a:rPr lang="uk-UA" sz="1600" dirty="0" smtClean="0">
                  <a:latin typeface="Segoe Print" pitchFamily="2" charset="0"/>
                </a:rPr>
                <a:t>енергію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="" xmlns:a16="http://schemas.microsoft.com/office/drawing/2014/main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49D09E2-F863-48C0-954C-D37111ED3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53"/>
          <a:stretch/>
        </p:blipFill>
        <p:spPr>
          <a:xfrm>
            <a:off x="4935036" y="2571750"/>
            <a:ext cx="4190942" cy="2571750"/>
          </a:xfrm>
          <a:prstGeom prst="rect">
            <a:avLst/>
          </a:prstGeom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1482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72692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="" xmlns:a16="http://schemas.microsoft.com/office/drawing/2014/main" id="{53105FF9-D5A8-4C7F-ADC2-F9C05CDAB79A}"/>
              </a:ext>
            </a:extLst>
          </p:cNvPr>
          <p:cNvSpPr/>
          <p:nvPr/>
        </p:nvSpPr>
        <p:spPr>
          <a:xfrm>
            <a:off x="251773" y="1174906"/>
            <a:ext cx="8654102" cy="129266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latin typeface="Segoe Print" panose="02000600000000000000" pitchFamily="2" charset="0"/>
              </a:rPr>
              <a:t>        </a:t>
            </a:r>
            <a:r>
              <a:rPr lang="uk-UA" sz="1600" b="1" i="1" dirty="0">
                <a:latin typeface="Segoe Print" panose="02000600000000000000" pitchFamily="2" charset="0"/>
              </a:rPr>
              <a:t>Поміркуйте</a:t>
            </a:r>
            <a:r>
              <a:rPr lang="uk-UA" b="1" i="1" dirty="0"/>
              <a:t> </a:t>
            </a:r>
            <a:endParaRPr lang="uk-UA" b="1" i="1" dirty="0" smtClean="0"/>
          </a:p>
          <a:p>
            <a:endParaRPr lang="uk-UA" b="1" i="1" dirty="0"/>
          </a:p>
          <a:p>
            <a:pPr algn="just"/>
            <a:r>
              <a:rPr lang="uk-UA" sz="1600" dirty="0" smtClean="0">
                <a:latin typeface="Segoe Print" pitchFamily="2" charset="0"/>
              </a:rPr>
              <a:t>1. Наскільки реалістичною є гіпотеза «світу РНК»?</a:t>
            </a:r>
          </a:p>
          <a:p>
            <a:pPr algn="just"/>
            <a:r>
              <a:rPr lang="uk-UA" sz="1600" dirty="0" smtClean="0">
                <a:latin typeface="Segoe Print" pitchFamily="2" charset="0"/>
              </a:rPr>
              <a:t>2. Як будова тРНК забезпечує можливість транспортувати амінокислоти?</a:t>
            </a:r>
          </a:p>
          <a:p>
            <a:pPr algn="just"/>
            <a:r>
              <a:rPr lang="uk-UA" sz="1600" dirty="0" smtClean="0">
                <a:latin typeface="Segoe Print" pitchFamily="2" charset="0"/>
              </a:rPr>
              <a:t>3. У яких органелах клітини синтезується АТФ?</a:t>
            </a:r>
            <a:endParaRPr lang="uk-UA" sz="2000" dirty="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345311" y="1221188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7" name="Прямокутник 21"/>
          <p:cNvSpPr/>
          <p:nvPr/>
        </p:nvSpPr>
        <p:spPr>
          <a:xfrm>
            <a:off x="2369403" y="3432766"/>
            <a:ext cx="2536367" cy="830997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Скануй </a:t>
            </a:r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код та </a:t>
            </a:r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виконай практичну роботу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4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6145" name="Picture 1" descr="C:\Users\Asus10\Pictures\Screenshots\Знімок екрана (38).png"/>
          <p:cNvPicPr>
            <a:picLocks noChangeAspect="1" noChangeArrowheads="1"/>
          </p:cNvPicPr>
          <p:nvPr/>
        </p:nvPicPr>
        <p:blipFill>
          <a:blip r:embed="rId5"/>
          <a:srcRect l="68516" t="69306" r="25859" b="17916"/>
          <a:stretch>
            <a:fillRect/>
          </a:stretch>
        </p:blipFill>
        <p:spPr bwMode="auto">
          <a:xfrm>
            <a:off x="228599" y="2857500"/>
            <a:ext cx="1647825" cy="21055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1482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076575" y="725598"/>
            <a:ext cx="3358694" cy="341202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4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8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657225" y="3716448"/>
            <a:ext cx="3562350" cy="584775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  <a:hlinkClick r:id="rId3"/>
              </a:rPr>
              <a:t>https://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  <a:hlinkClick r:id="rId3"/>
              </a:rPr>
              <a:t>www.youtube.com/watch?v=voQL-S2DgOw&amp;t=5s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</a:t>
            </a:r>
            <a:endParaRPr lang="uk-UA" sz="16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38914" name="Picture 2" descr="C:\Users\Asus10\Pictures\Screenshots\Знімок екрана (39).png"/>
          <p:cNvPicPr>
            <a:picLocks noChangeAspect="1" noChangeArrowheads="1"/>
          </p:cNvPicPr>
          <p:nvPr/>
        </p:nvPicPr>
        <p:blipFill>
          <a:blip r:embed="rId4"/>
          <a:srcRect l="8438" t="29306" r="36953" b="15833"/>
          <a:stretch>
            <a:fillRect/>
          </a:stretch>
        </p:blipFill>
        <p:spPr bwMode="auto">
          <a:xfrm>
            <a:off x="651317" y="1676400"/>
            <a:ext cx="3539683" cy="2000250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38916" name="Picture 4" descr="Векторы на тему «Дети информатика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95950" y="1740852"/>
            <a:ext cx="2857500" cy="2382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721322" y="434621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754326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10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вивчіть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особливості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РНК і АТФ</a:t>
            </a:r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10. </a:t>
            </a:r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Нуклеїнові кислоти: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РНК. АТФ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2622</TotalTime>
  <Words>612</Words>
  <Application>Microsoft Office PowerPoint</Application>
  <PresentationFormat>Экран (16:9)</PresentationFormat>
  <Paragraphs>76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Alegreya</vt:lpstr>
      <vt:lpstr>Verdana</vt:lpstr>
      <vt:lpstr>Wingdings</vt:lpstr>
      <vt:lpstr>Segoe Print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302</cp:revision>
  <dcterms:modified xsi:type="dcterms:W3CDTF">2026-03-15T16:33:32Z</dcterms:modified>
</cp:coreProperties>
</file>