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Arimo" panose="020B0604020202020204" charset="0"/>
      <p:regular r:id="rId18"/>
    </p:embeddedFont>
    <p:embeddedFont>
      <p:font typeface="Arimo Bold" panose="020B0604020202020204" charset="0"/>
      <p:regular r:id="rId19"/>
    </p:embeddedFont>
    <p:embeddedFont>
      <p:font typeface="Comic Sans" panose="020B0604020202020204" charset="0"/>
      <p:regular r:id="rId20"/>
    </p:embeddedFont>
    <p:embeddedFont>
      <p:font typeface="Comic Sans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73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3150148" y="22203"/>
            <a:ext cx="3775099" cy="3641304"/>
          </a:xfrm>
          <a:custGeom>
            <a:avLst/>
            <a:gdLst/>
            <a:ahLst/>
            <a:cxnLst/>
            <a:rect l="l" t="t" r="r" b="b"/>
            <a:pathLst>
              <a:path w="3775099" h="3641304">
                <a:moveTo>
                  <a:pt x="3775099" y="0"/>
                </a:moveTo>
                <a:lnTo>
                  <a:pt x="0" y="0"/>
                </a:lnTo>
                <a:lnTo>
                  <a:pt x="0" y="3641305"/>
                </a:lnTo>
                <a:lnTo>
                  <a:pt x="3775099" y="3641305"/>
                </a:lnTo>
                <a:lnTo>
                  <a:pt x="3775099" y="0"/>
                </a:lnTo>
                <a:close/>
              </a:path>
            </a:pathLst>
          </a:custGeom>
          <a:blipFill>
            <a:blip r:embed="rId3"/>
            <a:stretch>
              <a:fillRect l="-17441" r="-137496" b="-9822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8306" y="0"/>
            <a:ext cx="3775099" cy="3641304"/>
          </a:xfrm>
          <a:custGeom>
            <a:avLst/>
            <a:gdLst/>
            <a:ahLst/>
            <a:cxnLst/>
            <a:rect l="l" t="t" r="r" b="b"/>
            <a:pathLst>
              <a:path w="3775099" h="3641304">
                <a:moveTo>
                  <a:pt x="0" y="0"/>
                </a:moveTo>
                <a:lnTo>
                  <a:pt x="3775099" y="0"/>
                </a:lnTo>
                <a:lnTo>
                  <a:pt x="3775099" y="3641304"/>
                </a:lnTo>
                <a:lnTo>
                  <a:pt x="0" y="3641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441" r="-137496" b="-98228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580675" y="691431"/>
            <a:ext cx="7569473" cy="1151425"/>
            <a:chOff x="0" y="0"/>
            <a:chExt cx="10092630" cy="153523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0092630" cy="1535233"/>
              <a:chOff x="0" y="0"/>
              <a:chExt cx="1821086" cy="27701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21086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821086" h="277013">
                    <a:moveTo>
                      <a:pt x="29112" y="0"/>
                    </a:moveTo>
                    <a:lnTo>
                      <a:pt x="1791974" y="0"/>
                    </a:lnTo>
                    <a:cubicBezTo>
                      <a:pt x="1799695" y="0"/>
                      <a:pt x="1807100" y="3067"/>
                      <a:pt x="1812559" y="8527"/>
                    </a:cubicBezTo>
                    <a:cubicBezTo>
                      <a:pt x="1818018" y="13986"/>
                      <a:pt x="1821086" y="21391"/>
                      <a:pt x="1821086" y="29112"/>
                    </a:cubicBezTo>
                    <a:lnTo>
                      <a:pt x="1821086" y="247902"/>
                    </a:lnTo>
                    <a:cubicBezTo>
                      <a:pt x="1821086" y="255622"/>
                      <a:pt x="1818018" y="263027"/>
                      <a:pt x="1812559" y="268487"/>
                    </a:cubicBezTo>
                    <a:cubicBezTo>
                      <a:pt x="1807100" y="273946"/>
                      <a:pt x="1799695" y="277013"/>
                      <a:pt x="1791974" y="277013"/>
                    </a:cubicBezTo>
                    <a:lnTo>
                      <a:pt x="29112" y="277013"/>
                    </a:lnTo>
                    <a:cubicBezTo>
                      <a:pt x="13034" y="277013"/>
                      <a:pt x="0" y="263979"/>
                      <a:pt x="0" y="247902"/>
                    </a:cubicBezTo>
                    <a:lnTo>
                      <a:pt x="0" y="29112"/>
                    </a:lnTo>
                    <a:cubicBezTo>
                      <a:pt x="0" y="13034"/>
                      <a:pt x="13034" y="0"/>
                      <a:pt x="29112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1821086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15603" y="312673"/>
              <a:ext cx="9861425" cy="9575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43"/>
                </a:lnSpc>
              </a:pPr>
              <a:r>
                <a:rPr lang="en-US" sz="4993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ХІМІЧНА РОЗМИНКА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70154" y="2461837"/>
            <a:ext cx="5562115" cy="2171512"/>
            <a:chOff x="0" y="0"/>
            <a:chExt cx="7416153" cy="2895349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7416153" cy="2895349"/>
              <a:chOff x="0" y="0"/>
              <a:chExt cx="1927314" cy="75244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927314" cy="752445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752445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724938"/>
                    </a:lnTo>
                    <a:cubicBezTo>
                      <a:pt x="1927314" y="740130"/>
                      <a:pt x="1914999" y="752445"/>
                      <a:pt x="1899807" y="752445"/>
                    </a:cubicBezTo>
                    <a:lnTo>
                      <a:pt x="27507" y="752445"/>
                    </a:lnTo>
                    <a:cubicBezTo>
                      <a:pt x="12315" y="752445"/>
                      <a:pt x="0" y="740130"/>
                      <a:pt x="0" y="724938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927314" cy="8000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84946" y="212600"/>
              <a:ext cx="7246261" cy="2498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Під час розчинення кристалів солі у воді їх руйнування відбувається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362943" y="2690515"/>
            <a:ext cx="5562115" cy="1714156"/>
            <a:chOff x="0" y="0"/>
            <a:chExt cx="7416153" cy="2285541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416153" cy="2285541"/>
              <a:chOff x="0" y="0"/>
              <a:chExt cx="1927314" cy="593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927314" cy="593968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593968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566461"/>
                    </a:lnTo>
                    <a:cubicBezTo>
                      <a:pt x="1927314" y="581652"/>
                      <a:pt x="1914999" y="593968"/>
                      <a:pt x="1899807" y="593968"/>
                    </a:cubicBezTo>
                    <a:lnTo>
                      <a:pt x="27507" y="593968"/>
                    </a:lnTo>
                    <a:cubicBezTo>
                      <a:pt x="12315" y="593968"/>
                      <a:pt x="0" y="581652"/>
                      <a:pt x="0" y="566461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1927314" cy="6415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84946" y="212600"/>
              <a:ext cx="7246261" cy="1888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Розчинений водень міститься у воді у вигляді: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355731" y="2461837"/>
            <a:ext cx="5562115" cy="2171512"/>
            <a:chOff x="0" y="0"/>
            <a:chExt cx="7416153" cy="2895349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7416153" cy="2895349"/>
              <a:chOff x="0" y="0"/>
              <a:chExt cx="1927314" cy="75244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927314" cy="752445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752445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724938"/>
                    </a:lnTo>
                    <a:cubicBezTo>
                      <a:pt x="1927314" y="740130"/>
                      <a:pt x="1914999" y="752445"/>
                      <a:pt x="1899807" y="752445"/>
                    </a:cubicBezTo>
                    <a:lnTo>
                      <a:pt x="27507" y="752445"/>
                    </a:lnTo>
                    <a:cubicBezTo>
                      <a:pt x="12315" y="752445"/>
                      <a:pt x="0" y="740130"/>
                      <a:pt x="0" y="724938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1927314" cy="8000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84946" y="212600"/>
              <a:ext cx="7246261" cy="2498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Під час розчинення кристалів солі у воді їх руйнування відбувається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70154" y="5715550"/>
            <a:ext cx="5562115" cy="799443"/>
            <a:chOff x="0" y="0"/>
            <a:chExt cx="7416153" cy="1065925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Самовільно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70154" y="7058386"/>
            <a:ext cx="5562115" cy="1256799"/>
            <a:chOff x="0" y="0"/>
            <a:chExt cx="7416153" cy="1675733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7416153" cy="1675733"/>
              <a:chOff x="0" y="0"/>
              <a:chExt cx="1927314" cy="43549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927314" cy="435490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435490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407983"/>
                    </a:lnTo>
                    <a:cubicBezTo>
                      <a:pt x="1927314" y="423175"/>
                      <a:pt x="1914999" y="435490"/>
                      <a:pt x="1899807" y="435490"/>
                    </a:cubicBezTo>
                    <a:lnTo>
                      <a:pt x="27507" y="435490"/>
                    </a:lnTo>
                    <a:cubicBezTo>
                      <a:pt x="12315" y="435490"/>
                      <a:pt x="0" y="423175"/>
                      <a:pt x="0" y="407983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1927314" cy="4831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84946" y="212600"/>
              <a:ext cx="7246261" cy="1279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Під дією молекул повітря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70154" y="8858578"/>
            <a:ext cx="5562115" cy="799443"/>
            <a:chOff x="0" y="0"/>
            <a:chExt cx="7416153" cy="1065925"/>
          </a:xfrm>
        </p:grpSpPr>
        <p:grpSp>
          <p:nvGrpSpPr>
            <p:cNvPr id="36" name="Group 36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Під дією молекул води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370154" y="8858578"/>
            <a:ext cx="5562115" cy="799443"/>
            <a:chOff x="0" y="0"/>
            <a:chExt cx="7416153" cy="1065925"/>
          </a:xfrm>
        </p:grpSpPr>
        <p:grpSp>
          <p:nvGrpSpPr>
            <p:cNvPr id="41" name="Group 41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C1FF72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Під дією молекул води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362943" y="5529812"/>
            <a:ext cx="5562115" cy="799443"/>
            <a:chOff x="0" y="0"/>
            <a:chExt cx="7416153" cy="1065925"/>
          </a:xfrm>
        </p:grpSpPr>
        <p:grpSp>
          <p:nvGrpSpPr>
            <p:cNvPr id="46" name="Group 46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Атомів Гідроґену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333762" y="6701605"/>
            <a:ext cx="5562115" cy="799443"/>
            <a:chOff x="0" y="0"/>
            <a:chExt cx="7416153" cy="1065925"/>
          </a:xfrm>
        </p:grpSpPr>
        <p:grpSp>
          <p:nvGrpSpPr>
            <p:cNvPr id="51" name="Group 51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4" name="TextBox 54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Молекул Н2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333762" y="7873397"/>
            <a:ext cx="5562115" cy="799443"/>
            <a:chOff x="0" y="0"/>
            <a:chExt cx="7416153" cy="1065925"/>
          </a:xfrm>
        </p:grpSpPr>
        <p:grpSp>
          <p:nvGrpSpPr>
            <p:cNvPr id="56" name="Group 56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9" name="TextBox 59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Йонів Н–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362943" y="9044316"/>
            <a:ext cx="5562115" cy="799443"/>
            <a:chOff x="0" y="0"/>
            <a:chExt cx="7416153" cy="1065925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Йонів Н+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6362943" y="6701605"/>
            <a:ext cx="5562115" cy="799443"/>
            <a:chOff x="0" y="0"/>
            <a:chExt cx="7416153" cy="1065925"/>
          </a:xfrm>
        </p:grpSpPr>
        <p:grpSp>
          <p:nvGrpSpPr>
            <p:cNvPr id="66" name="Group 66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C1FF72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68" name="TextBox 68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9" name="TextBox 69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Молекул Н2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2384912" y="5529812"/>
            <a:ext cx="5562115" cy="799443"/>
            <a:chOff x="0" y="0"/>
            <a:chExt cx="7416153" cy="1065925"/>
          </a:xfrm>
        </p:grpSpPr>
        <p:grpSp>
          <p:nvGrpSpPr>
            <p:cNvPr id="71" name="Group 71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73" name="TextBox 73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4" name="TextBox 74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Молекули NaCl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2355731" y="6701605"/>
            <a:ext cx="5562115" cy="799443"/>
            <a:chOff x="0" y="0"/>
            <a:chExt cx="7416153" cy="1065925"/>
          </a:xfrm>
        </p:grpSpPr>
        <p:grpSp>
          <p:nvGrpSpPr>
            <p:cNvPr id="76" name="Group 76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77" name="Freeform 77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78" name="TextBox 78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9" name="TextBox 79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Формульні одиниці NaCl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2355731" y="7873397"/>
            <a:ext cx="5562115" cy="799443"/>
            <a:chOff x="0" y="0"/>
            <a:chExt cx="7416153" cy="1065925"/>
          </a:xfrm>
        </p:grpSpPr>
        <p:grpSp>
          <p:nvGrpSpPr>
            <p:cNvPr id="81" name="Group 81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82" name="Freeform 82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4" name="TextBox 84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Атоми Натрію та Хлору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2384912" y="9044316"/>
            <a:ext cx="5562115" cy="799443"/>
            <a:chOff x="0" y="0"/>
            <a:chExt cx="7416153" cy="1065925"/>
          </a:xfrm>
        </p:grpSpPr>
        <p:grpSp>
          <p:nvGrpSpPr>
            <p:cNvPr id="86" name="Group 86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87" name="Freeform 87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88" name="TextBox 88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9" name="TextBox 89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Йони Na+ і Cl-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2384912" y="9044316"/>
            <a:ext cx="5562115" cy="799443"/>
            <a:chOff x="0" y="0"/>
            <a:chExt cx="7416153" cy="1065925"/>
          </a:xfrm>
        </p:grpSpPr>
        <p:grpSp>
          <p:nvGrpSpPr>
            <p:cNvPr id="91" name="Group 91"/>
            <p:cNvGrpSpPr/>
            <p:nvPr/>
          </p:nvGrpSpPr>
          <p:grpSpPr>
            <a:xfrm>
              <a:off x="0" y="0"/>
              <a:ext cx="7416153" cy="1065925"/>
              <a:chOff x="0" y="0"/>
              <a:chExt cx="1927314" cy="277013"/>
            </a:xfrm>
          </p:grpSpPr>
          <p:sp>
            <p:nvSpPr>
              <p:cNvPr id="92" name="Freeform 92"/>
              <p:cNvSpPr/>
              <p:nvPr/>
            </p:nvSpPr>
            <p:spPr>
              <a:xfrm>
                <a:off x="0" y="0"/>
                <a:ext cx="1927314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927314" h="277013">
                    <a:moveTo>
                      <a:pt x="27507" y="0"/>
                    </a:moveTo>
                    <a:lnTo>
                      <a:pt x="1899807" y="0"/>
                    </a:lnTo>
                    <a:cubicBezTo>
                      <a:pt x="1914999" y="0"/>
                      <a:pt x="1927314" y="12315"/>
                      <a:pt x="1927314" y="27507"/>
                    </a:cubicBezTo>
                    <a:lnTo>
                      <a:pt x="1927314" y="249506"/>
                    </a:lnTo>
                    <a:cubicBezTo>
                      <a:pt x="1927314" y="264698"/>
                      <a:pt x="1914999" y="277013"/>
                      <a:pt x="1899807" y="277013"/>
                    </a:cubicBezTo>
                    <a:lnTo>
                      <a:pt x="27507" y="277013"/>
                    </a:lnTo>
                    <a:cubicBezTo>
                      <a:pt x="12315" y="277013"/>
                      <a:pt x="0" y="264698"/>
                      <a:pt x="0" y="249506"/>
                    </a:cubicBezTo>
                    <a:lnTo>
                      <a:pt x="0" y="27507"/>
                    </a:lnTo>
                    <a:cubicBezTo>
                      <a:pt x="0" y="12315"/>
                      <a:pt x="12315" y="0"/>
                      <a:pt x="27507" y="0"/>
                    </a:cubicBezTo>
                    <a:close/>
                  </a:path>
                </a:pathLst>
              </a:custGeom>
              <a:solidFill>
                <a:srgbClr val="C1FF72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93" name="TextBox 93"/>
              <p:cNvSpPr txBox="1"/>
              <p:nvPr/>
            </p:nvSpPr>
            <p:spPr>
              <a:xfrm>
                <a:off x="0" y="-47625"/>
                <a:ext cx="1927314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4" name="TextBox 94"/>
            <p:cNvSpPr txBox="1"/>
            <p:nvPr/>
          </p:nvSpPr>
          <p:spPr>
            <a:xfrm>
              <a:off x="84946" y="212600"/>
              <a:ext cx="7246261" cy="66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3467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Йони Na+ і Cl-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461228" y="143359"/>
            <a:ext cx="7365543" cy="885341"/>
            <a:chOff x="0" y="0"/>
            <a:chExt cx="9820724" cy="118045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9820724" cy="1180455"/>
              <a:chOff x="0" y="0"/>
              <a:chExt cx="2304593" cy="27701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304593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2304593" h="277013">
                    <a:moveTo>
                      <a:pt x="23004" y="0"/>
                    </a:moveTo>
                    <a:lnTo>
                      <a:pt x="2281590" y="0"/>
                    </a:lnTo>
                    <a:cubicBezTo>
                      <a:pt x="2294294" y="0"/>
                      <a:pt x="2304593" y="10299"/>
                      <a:pt x="2304593" y="23004"/>
                    </a:cubicBezTo>
                    <a:lnTo>
                      <a:pt x="2304593" y="254009"/>
                    </a:lnTo>
                    <a:cubicBezTo>
                      <a:pt x="2304593" y="266714"/>
                      <a:pt x="2294294" y="277013"/>
                      <a:pt x="2281590" y="277013"/>
                    </a:cubicBezTo>
                    <a:lnTo>
                      <a:pt x="23004" y="277013"/>
                    </a:lnTo>
                    <a:cubicBezTo>
                      <a:pt x="10299" y="277013"/>
                      <a:pt x="0" y="266714"/>
                      <a:pt x="0" y="254009"/>
                    </a:cubicBezTo>
                    <a:lnTo>
                      <a:pt x="0" y="23004"/>
                    </a:lnTo>
                    <a:cubicBezTo>
                      <a:pt x="0" y="10299"/>
                      <a:pt x="10299" y="0"/>
                      <a:pt x="23004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2304593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12488" y="232373"/>
              <a:ext cx="9595748" cy="744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31"/>
                </a:lnSpc>
              </a:pPr>
              <a:r>
                <a:rPr lang="en-US" sz="3839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Визначте дисперсну систему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6753" y="4756376"/>
            <a:ext cx="4754763" cy="737070"/>
            <a:chOff x="0" y="0"/>
            <a:chExt cx="6339684" cy="982760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6339684" cy="982760"/>
              <a:chOff x="0" y="0"/>
              <a:chExt cx="1786634" cy="27695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786634" cy="276959"/>
              </a:xfrm>
              <a:custGeom>
                <a:avLst/>
                <a:gdLst/>
                <a:ahLst/>
                <a:cxnLst/>
                <a:rect l="l" t="t" r="r" b="b"/>
                <a:pathLst>
                  <a:path w="1786634" h="276959">
                    <a:moveTo>
                      <a:pt x="29673" y="0"/>
                    </a:moveTo>
                    <a:lnTo>
                      <a:pt x="1756961" y="0"/>
                    </a:lnTo>
                    <a:cubicBezTo>
                      <a:pt x="1764831" y="0"/>
                      <a:pt x="1772378" y="3126"/>
                      <a:pt x="1777943" y="8691"/>
                    </a:cubicBezTo>
                    <a:cubicBezTo>
                      <a:pt x="1783508" y="14256"/>
                      <a:pt x="1786634" y="21803"/>
                      <a:pt x="1786634" y="29673"/>
                    </a:cubicBezTo>
                    <a:lnTo>
                      <a:pt x="1786634" y="247286"/>
                    </a:lnTo>
                    <a:cubicBezTo>
                      <a:pt x="1786634" y="255156"/>
                      <a:pt x="1783508" y="262703"/>
                      <a:pt x="1777943" y="268268"/>
                    </a:cubicBezTo>
                    <a:cubicBezTo>
                      <a:pt x="1772378" y="273833"/>
                      <a:pt x="1764831" y="276959"/>
                      <a:pt x="1756961" y="276959"/>
                    </a:cubicBezTo>
                    <a:lnTo>
                      <a:pt x="29673" y="276959"/>
                    </a:lnTo>
                    <a:cubicBezTo>
                      <a:pt x="21803" y="276959"/>
                      <a:pt x="14256" y="273833"/>
                      <a:pt x="8691" y="268268"/>
                    </a:cubicBezTo>
                    <a:cubicBezTo>
                      <a:pt x="3126" y="262703"/>
                      <a:pt x="0" y="255156"/>
                      <a:pt x="0" y="247286"/>
                    </a:cubicBezTo>
                    <a:lnTo>
                      <a:pt x="0" y="29673"/>
                    </a:lnTo>
                    <a:cubicBezTo>
                      <a:pt x="0" y="21803"/>
                      <a:pt x="3126" y="14256"/>
                      <a:pt x="8691" y="8691"/>
                    </a:cubicBezTo>
                    <a:cubicBezTo>
                      <a:pt x="14256" y="3126"/>
                      <a:pt x="21803" y="0"/>
                      <a:pt x="296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1786634" cy="324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72616" y="188750"/>
              <a:ext cx="6194452" cy="624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7"/>
                </a:lnSpc>
              </a:pPr>
              <a:r>
                <a:rPr lang="en-US" sz="3197" dirty="0" err="1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Піна</a:t>
              </a:r>
              <a:r>
                <a:rPr lang="en-US" sz="3197" dirty="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. </a:t>
              </a:r>
              <a:r>
                <a:rPr lang="en-US" sz="3197" dirty="0" err="1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Газ</a:t>
              </a:r>
              <a:r>
                <a:rPr lang="en-US" sz="3197" dirty="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у </a:t>
              </a:r>
              <a:r>
                <a:rPr lang="en-US" sz="3197" dirty="0" err="1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твердому</a:t>
              </a:r>
              <a:r>
                <a:rPr lang="en-US" sz="3197" dirty="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3197" dirty="0" err="1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тілі</a:t>
              </a:r>
              <a:endParaRPr lang="en-US" sz="319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11660" y="1220648"/>
            <a:ext cx="4809856" cy="3411903"/>
            <a:chOff x="0" y="0"/>
            <a:chExt cx="6413141" cy="454920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13141" cy="3601426"/>
            </a:xfrm>
            <a:custGeom>
              <a:avLst/>
              <a:gdLst/>
              <a:ahLst/>
              <a:cxnLst/>
              <a:rect l="l" t="t" r="r" b="b"/>
              <a:pathLst>
                <a:path w="6413141" h="3601426">
                  <a:moveTo>
                    <a:pt x="0" y="0"/>
                  </a:moveTo>
                  <a:lnTo>
                    <a:pt x="6413141" y="0"/>
                  </a:lnTo>
                  <a:lnTo>
                    <a:pt x="6413141" y="3601426"/>
                  </a:lnTo>
                  <a:lnTo>
                    <a:pt x="0" y="3601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0" y="3160668"/>
              <a:ext cx="6413141" cy="1388535"/>
              <a:chOff x="0" y="0"/>
              <a:chExt cx="2011372" cy="43549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011372" cy="435490"/>
              </a:xfrm>
              <a:custGeom>
                <a:avLst/>
                <a:gdLst/>
                <a:ahLst/>
                <a:cxnLst/>
                <a:rect l="l" t="t" r="r" b="b"/>
                <a:pathLst>
                  <a:path w="2011372" h="435490">
                    <a:moveTo>
                      <a:pt x="41849" y="0"/>
                    </a:moveTo>
                    <a:lnTo>
                      <a:pt x="1969523" y="0"/>
                    </a:lnTo>
                    <a:cubicBezTo>
                      <a:pt x="1980622" y="0"/>
                      <a:pt x="1991266" y="4409"/>
                      <a:pt x="1999115" y="12257"/>
                    </a:cubicBezTo>
                    <a:cubicBezTo>
                      <a:pt x="2006963" y="20106"/>
                      <a:pt x="2011372" y="30750"/>
                      <a:pt x="2011372" y="41849"/>
                    </a:cubicBezTo>
                    <a:lnTo>
                      <a:pt x="2011372" y="393641"/>
                    </a:lnTo>
                    <a:cubicBezTo>
                      <a:pt x="2011372" y="404740"/>
                      <a:pt x="2006963" y="415385"/>
                      <a:pt x="1999115" y="423233"/>
                    </a:cubicBezTo>
                    <a:cubicBezTo>
                      <a:pt x="1991266" y="431081"/>
                      <a:pt x="1980622" y="435490"/>
                      <a:pt x="1969523" y="435490"/>
                    </a:cubicBezTo>
                    <a:lnTo>
                      <a:pt x="41849" y="435490"/>
                    </a:lnTo>
                    <a:cubicBezTo>
                      <a:pt x="30750" y="435490"/>
                      <a:pt x="20106" y="431081"/>
                      <a:pt x="12257" y="423233"/>
                    </a:cubicBezTo>
                    <a:cubicBezTo>
                      <a:pt x="4409" y="415385"/>
                      <a:pt x="0" y="404740"/>
                      <a:pt x="0" y="393641"/>
                    </a:cubicBezTo>
                    <a:lnTo>
                      <a:pt x="0" y="41849"/>
                    </a:lnTo>
                    <a:cubicBezTo>
                      <a:pt x="0" y="30750"/>
                      <a:pt x="4409" y="20106"/>
                      <a:pt x="12257" y="12257"/>
                    </a:cubicBezTo>
                    <a:cubicBezTo>
                      <a:pt x="20106" y="4409"/>
                      <a:pt x="30750" y="0"/>
                      <a:pt x="418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2011372" cy="483115"/>
              </a:xfrm>
              <a:prstGeom prst="rect">
                <a:avLst/>
              </a:prstGeom>
            </p:spPr>
            <p:txBody>
              <a:bodyPr lIns="31995" tIns="31995" rIns="31995" bIns="31995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73457" y="3332204"/>
              <a:ext cx="6266227" cy="1064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16"/>
                </a:lnSpc>
              </a:pPr>
              <a:r>
                <a:rPr lang="en-US" sz="2872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Збиті яєчні білки (меренга)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941608" y="1218968"/>
            <a:ext cx="4809856" cy="3411903"/>
            <a:chOff x="0" y="0"/>
            <a:chExt cx="6413141" cy="454920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413141" cy="4264739"/>
            </a:xfrm>
            <a:custGeom>
              <a:avLst/>
              <a:gdLst/>
              <a:ahLst/>
              <a:cxnLst/>
              <a:rect l="l" t="t" r="r" b="b"/>
              <a:pathLst>
                <a:path w="6413141" h="4264739">
                  <a:moveTo>
                    <a:pt x="0" y="0"/>
                  </a:moveTo>
                  <a:lnTo>
                    <a:pt x="6413141" y="0"/>
                  </a:lnTo>
                  <a:lnTo>
                    <a:pt x="6413141" y="4264739"/>
                  </a:lnTo>
                  <a:lnTo>
                    <a:pt x="0" y="4264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0" y="3160668"/>
              <a:ext cx="6413141" cy="1388535"/>
              <a:chOff x="0" y="0"/>
              <a:chExt cx="2011372" cy="43549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011372" cy="435490"/>
              </a:xfrm>
              <a:custGeom>
                <a:avLst/>
                <a:gdLst/>
                <a:ahLst/>
                <a:cxnLst/>
                <a:rect l="l" t="t" r="r" b="b"/>
                <a:pathLst>
                  <a:path w="2011372" h="435490">
                    <a:moveTo>
                      <a:pt x="41849" y="0"/>
                    </a:moveTo>
                    <a:lnTo>
                      <a:pt x="1969523" y="0"/>
                    </a:lnTo>
                    <a:cubicBezTo>
                      <a:pt x="1980622" y="0"/>
                      <a:pt x="1991266" y="4409"/>
                      <a:pt x="1999115" y="12257"/>
                    </a:cubicBezTo>
                    <a:cubicBezTo>
                      <a:pt x="2006963" y="20106"/>
                      <a:pt x="2011372" y="30750"/>
                      <a:pt x="2011372" y="41849"/>
                    </a:cubicBezTo>
                    <a:lnTo>
                      <a:pt x="2011372" y="393641"/>
                    </a:lnTo>
                    <a:cubicBezTo>
                      <a:pt x="2011372" y="404740"/>
                      <a:pt x="2006963" y="415385"/>
                      <a:pt x="1999115" y="423233"/>
                    </a:cubicBezTo>
                    <a:cubicBezTo>
                      <a:pt x="1991266" y="431081"/>
                      <a:pt x="1980622" y="435490"/>
                      <a:pt x="1969523" y="435490"/>
                    </a:cubicBezTo>
                    <a:lnTo>
                      <a:pt x="41849" y="435490"/>
                    </a:lnTo>
                    <a:cubicBezTo>
                      <a:pt x="30750" y="435490"/>
                      <a:pt x="20106" y="431081"/>
                      <a:pt x="12257" y="423233"/>
                    </a:cubicBezTo>
                    <a:cubicBezTo>
                      <a:pt x="4409" y="415385"/>
                      <a:pt x="0" y="404740"/>
                      <a:pt x="0" y="393641"/>
                    </a:cubicBezTo>
                    <a:lnTo>
                      <a:pt x="0" y="41849"/>
                    </a:lnTo>
                    <a:cubicBezTo>
                      <a:pt x="0" y="30750"/>
                      <a:pt x="4409" y="20106"/>
                      <a:pt x="12257" y="12257"/>
                    </a:cubicBezTo>
                    <a:cubicBezTo>
                      <a:pt x="20106" y="4409"/>
                      <a:pt x="30750" y="0"/>
                      <a:pt x="418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2011372" cy="483115"/>
              </a:xfrm>
              <a:prstGeom prst="rect">
                <a:avLst/>
              </a:prstGeom>
            </p:spPr>
            <p:txBody>
              <a:bodyPr lIns="31995" tIns="31995" rIns="31995" bIns="31995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1188773" y="3388418"/>
              <a:ext cx="4035595" cy="980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64"/>
                </a:lnSpc>
              </a:pPr>
              <a:r>
                <a:rPr lang="en-US" sz="510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Майонез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996701" y="4756376"/>
            <a:ext cx="4754763" cy="737070"/>
            <a:chOff x="0" y="0"/>
            <a:chExt cx="6339684" cy="982760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6339684" cy="982760"/>
              <a:chOff x="0" y="0"/>
              <a:chExt cx="1786634" cy="276959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786634" cy="276959"/>
              </a:xfrm>
              <a:custGeom>
                <a:avLst/>
                <a:gdLst/>
                <a:ahLst/>
                <a:cxnLst/>
                <a:rect l="l" t="t" r="r" b="b"/>
                <a:pathLst>
                  <a:path w="1786634" h="276959">
                    <a:moveTo>
                      <a:pt x="29673" y="0"/>
                    </a:moveTo>
                    <a:lnTo>
                      <a:pt x="1756961" y="0"/>
                    </a:lnTo>
                    <a:cubicBezTo>
                      <a:pt x="1764831" y="0"/>
                      <a:pt x="1772378" y="3126"/>
                      <a:pt x="1777943" y="8691"/>
                    </a:cubicBezTo>
                    <a:cubicBezTo>
                      <a:pt x="1783508" y="14256"/>
                      <a:pt x="1786634" y="21803"/>
                      <a:pt x="1786634" y="29673"/>
                    </a:cubicBezTo>
                    <a:lnTo>
                      <a:pt x="1786634" y="247286"/>
                    </a:lnTo>
                    <a:cubicBezTo>
                      <a:pt x="1786634" y="255156"/>
                      <a:pt x="1783508" y="262703"/>
                      <a:pt x="1777943" y="268268"/>
                    </a:cubicBezTo>
                    <a:cubicBezTo>
                      <a:pt x="1772378" y="273833"/>
                      <a:pt x="1764831" y="276959"/>
                      <a:pt x="1756961" y="276959"/>
                    </a:cubicBezTo>
                    <a:lnTo>
                      <a:pt x="29673" y="276959"/>
                    </a:lnTo>
                    <a:cubicBezTo>
                      <a:pt x="21803" y="276959"/>
                      <a:pt x="14256" y="273833"/>
                      <a:pt x="8691" y="268268"/>
                    </a:cubicBezTo>
                    <a:cubicBezTo>
                      <a:pt x="3126" y="262703"/>
                      <a:pt x="0" y="255156"/>
                      <a:pt x="0" y="247286"/>
                    </a:cubicBezTo>
                    <a:lnTo>
                      <a:pt x="0" y="29673"/>
                    </a:lnTo>
                    <a:cubicBezTo>
                      <a:pt x="0" y="21803"/>
                      <a:pt x="3126" y="14256"/>
                      <a:pt x="8691" y="8691"/>
                    </a:cubicBezTo>
                    <a:cubicBezTo>
                      <a:pt x="14256" y="3126"/>
                      <a:pt x="21803" y="0"/>
                      <a:pt x="296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1786634" cy="324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72616" y="188750"/>
              <a:ext cx="6194452" cy="624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7"/>
                </a:lnSpc>
              </a:pPr>
              <a:r>
                <a:rPr lang="en-US" sz="3197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Емульсія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651980" y="1220648"/>
            <a:ext cx="4809856" cy="3411903"/>
            <a:chOff x="0" y="0"/>
            <a:chExt cx="6413141" cy="454920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413141" cy="4264739"/>
            </a:xfrm>
            <a:custGeom>
              <a:avLst/>
              <a:gdLst/>
              <a:ahLst/>
              <a:cxnLst/>
              <a:rect l="l" t="t" r="r" b="b"/>
              <a:pathLst>
                <a:path w="6413141" h="4264739">
                  <a:moveTo>
                    <a:pt x="0" y="0"/>
                  </a:moveTo>
                  <a:lnTo>
                    <a:pt x="6413141" y="0"/>
                  </a:lnTo>
                  <a:lnTo>
                    <a:pt x="6413141" y="4264739"/>
                  </a:lnTo>
                  <a:lnTo>
                    <a:pt x="0" y="4264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0" y="3160668"/>
              <a:ext cx="6413141" cy="1388535"/>
              <a:chOff x="0" y="0"/>
              <a:chExt cx="2011372" cy="43549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2011372" cy="435490"/>
              </a:xfrm>
              <a:custGeom>
                <a:avLst/>
                <a:gdLst/>
                <a:ahLst/>
                <a:cxnLst/>
                <a:rect l="l" t="t" r="r" b="b"/>
                <a:pathLst>
                  <a:path w="2011372" h="435490">
                    <a:moveTo>
                      <a:pt x="41849" y="0"/>
                    </a:moveTo>
                    <a:lnTo>
                      <a:pt x="1969523" y="0"/>
                    </a:lnTo>
                    <a:cubicBezTo>
                      <a:pt x="1980622" y="0"/>
                      <a:pt x="1991266" y="4409"/>
                      <a:pt x="1999115" y="12257"/>
                    </a:cubicBezTo>
                    <a:cubicBezTo>
                      <a:pt x="2006963" y="20106"/>
                      <a:pt x="2011372" y="30750"/>
                      <a:pt x="2011372" y="41849"/>
                    </a:cubicBezTo>
                    <a:lnTo>
                      <a:pt x="2011372" y="393641"/>
                    </a:lnTo>
                    <a:cubicBezTo>
                      <a:pt x="2011372" y="404740"/>
                      <a:pt x="2006963" y="415385"/>
                      <a:pt x="1999115" y="423233"/>
                    </a:cubicBezTo>
                    <a:cubicBezTo>
                      <a:pt x="1991266" y="431081"/>
                      <a:pt x="1980622" y="435490"/>
                      <a:pt x="1969523" y="435490"/>
                    </a:cubicBezTo>
                    <a:lnTo>
                      <a:pt x="41849" y="435490"/>
                    </a:lnTo>
                    <a:cubicBezTo>
                      <a:pt x="30750" y="435490"/>
                      <a:pt x="20106" y="431081"/>
                      <a:pt x="12257" y="423233"/>
                    </a:cubicBezTo>
                    <a:cubicBezTo>
                      <a:pt x="4409" y="415385"/>
                      <a:pt x="0" y="404740"/>
                      <a:pt x="0" y="393641"/>
                    </a:cubicBezTo>
                    <a:lnTo>
                      <a:pt x="0" y="41849"/>
                    </a:lnTo>
                    <a:cubicBezTo>
                      <a:pt x="0" y="30750"/>
                      <a:pt x="4409" y="20106"/>
                      <a:pt x="12257" y="12257"/>
                    </a:cubicBezTo>
                    <a:cubicBezTo>
                      <a:pt x="20106" y="4409"/>
                      <a:pt x="30750" y="0"/>
                      <a:pt x="418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47625"/>
                <a:ext cx="2011372" cy="483115"/>
              </a:xfrm>
              <a:prstGeom prst="rect">
                <a:avLst/>
              </a:prstGeom>
            </p:spPr>
            <p:txBody>
              <a:bodyPr lIns="31995" tIns="31995" rIns="31995" bIns="31995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1188773" y="3388418"/>
              <a:ext cx="4035595" cy="980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64"/>
                </a:lnSpc>
              </a:pPr>
              <a:r>
                <a:rPr lang="en-US" sz="510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Сметана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651980" y="4756376"/>
            <a:ext cx="4754763" cy="737070"/>
            <a:chOff x="0" y="0"/>
            <a:chExt cx="6339684" cy="982760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6339684" cy="982760"/>
              <a:chOff x="0" y="0"/>
              <a:chExt cx="1786634" cy="27695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786634" cy="276959"/>
              </a:xfrm>
              <a:custGeom>
                <a:avLst/>
                <a:gdLst/>
                <a:ahLst/>
                <a:cxnLst/>
                <a:rect l="l" t="t" r="r" b="b"/>
                <a:pathLst>
                  <a:path w="1786634" h="276959">
                    <a:moveTo>
                      <a:pt x="29673" y="0"/>
                    </a:moveTo>
                    <a:lnTo>
                      <a:pt x="1756961" y="0"/>
                    </a:lnTo>
                    <a:cubicBezTo>
                      <a:pt x="1764831" y="0"/>
                      <a:pt x="1772378" y="3126"/>
                      <a:pt x="1777943" y="8691"/>
                    </a:cubicBezTo>
                    <a:cubicBezTo>
                      <a:pt x="1783508" y="14256"/>
                      <a:pt x="1786634" y="21803"/>
                      <a:pt x="1786634" y="29673"/>
                    </a:cubicBezTo>
                    <a:lnTo>
                      <a:pt x="1786634" y="247286"/>
                    </a:lnTo>
                    <a:cubicBezTo>
                      <a:pt x="1786634" y="255156"/>
                      <a:pt x="1783508" y="262703"/>
                      <a:pt x="1777943" y="268268"/>
                    </a:cubicBezTo>
                    <a:cubicBezTo>
                      <a:pt x="1772378" y="273833"/>
                      <a:pt x="1764831" y="276959"/>
                      <a:pt x="1756961" y="276959"/>
                    </a:cubicBezTo>
                    <a:lnTo>
                      <a:pt x="29673" y="276959"/>
                    </a:lnTo>
                    <a:cubicBezTo>
                      <a:pt x="21803" y="276959"/>
                      <a:pt x="14256" y="273833"/>
                      <a:pt x="8691" y="268268"/>
                    </a:cubicBezTo>
                    <a:cubicBezTo>
                      <a:pt x="3126" y="262703"/>
                      <a:pt x="0" y="255156"/>
                      <a:pt x="0" y="247286"/>
                    </a:cubicBezTo>
                    <a:lnTo>
                      <a:pt x="0" y="29673"/>
                    </a:lnTo>
                    <a:cubicBezTo>
                      <a:pt x="0" y="21803"/>
                      <a:pt x="3126" y="14256"/>
                      <a:pt x="8691" y="8691"/>
                    </a:cubicBezTo>
                    <a:cubicBezTo>
                      <a:pt x="14256" y="3126"/>
                      <a:pt x="21803" y="0"/>
                      <a:pt x="296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1786634" cy="324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72616" y="188750"/>
              <a:ext cx="6194452" cy="624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7"/>
                </a:lnSpc>
              </a:pPr>
              <a:r>
                <a:rPr lang="en-US" sz="3197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Емульсія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66753" y="5818747"/>
            <a:ext cx="4809856" cy="3358689"/>
            <a:chOff x="0" y="0"/>
            <a:chExt cx="6413141" cy="4478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413141" cy="4264739"/>
            </a:xfrm>
            <a:custGeom>
              <a:avLst/>
              <a:gdLst/>
              <a:ahLst/>
              <a:cxnLst/>
              <a:rect l="l" t="t" r="r" b="b"/>
              <a:pathLst>
                <a:path w="6413141" h="4264739">
                  <a:moveTo>
                    <a:pt x="0" y="0"/>
                  </a:moveTo>
                  <a:lnTo>
                    <a:pt x="6413141" y="0"/>
                  </a:lnTo>
                  <a:lnTo>
                    <a:pt x="6413141" y="4264739"/>
                  </a:lnTo>
                  <a:lnTo>
                    <a:pt x="0" y="4264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0" y="3089716"/>
              <a:ext cx="6413141" cy="1388535"/>
              <a:chOff x="0" y="0"/>
              <a:chExt cx="2011372" cy="43549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2011372" cy="435490"/>
              </a:xfrm>
              <a:custGeom>
                <a:avLst/>
                <a:gdLst/>
                <a:ahLst/>
                <a:cxnLst/>
                <a:rect l="l" t="t" r="r" b="b"/>
                <a:pathLst>
                  <a:path w="2011372" h="435490">
                    <a:moveTo>
                      <a:pt x="41849" y="0"/>
                    </a:moveTo>
                    <a:lnTo>
                      <a:pt x="1969523" y="0"/>
                    </a:lnTo>
                    <a:cubicBezTo>
                      <a:pt x="1980622" y="0"/>
                      <a:pt x="1991266" y="4409"/>
                      <a:pt x="1999115" y="12257"/>
                    </a:cubicBezTo>
                    <a:cubicBezTo>
                      <a:pt x="2006963" y="20106"/>
                      <a:pt x="2011372" y="30750"/>
                      <a:pt x="2011372" y="41849"/>
                    </a:cubicBezTo>
                    <a:lnTo>
                      <a:pt x="2011372" y="393641"/>
                    </a:lnTo>
                    <a:cubicBezTo>
                      <a:pt x="2011372" y="404740"/>
                      <a:pt x="2006963" y="415385"/>
                      <a:pt x="1999115" y="423233"/>
                    </a:cubicBezTo>
                    <a:cubicBezTo>
                      <a:pt x="1991266" y="431081"/>
                      <a:pt x="1980622" y="435490"/>
                      <a:pt x="1969523" y="435490"/>
                    </a:cubicBezTo>
                    <a:lnTo>
                      <a:pt x="41849" y="435490"/>
                    </a:lnTo>
                    <a:cubicBezTo>
                      <a:pt x="30750" y="435490"/>
                      <a:pt x="20106" y="431081"/>
                      <a:pt x="12257" y="423233"/>
                    </a:cubicBezTo>
                    <a:cubicBezTo>
                      <a:pt x="4409" y="415385"/>
                      <a:pt x="0" y="404740"/>
                      <a:pt x="0" y="393641"/>
                    </a:cubicBezTo>
                    <a:lnTo>
                      <a:pt x="0" y="41849"/>
                    </a:lnTo>
                    <a:cubicBezTo>
                      <a:pt x="0" y="30750"/>
                      <a:pt x="4409" y="20106"/>
                      <a:pt x="12257" y="12257"/>
                    </a:cubicBezTo>
                    <a:cubicBezTo>
                      <a:pt x="20106" y="4409"/>
                      <a:pt x="30750" y="0"/>
                      <a:pt x="418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0" y="-47625"/>
                <a:ext cx="2011372" cy="483115"/>
              </a:xfrm>
              <a:prstGeom prst="rect">
                <a:avLst/>
              </a:prstGeom>
            </p:spPr>
            <p:txBody>
              <a:bodyPr lIns="31995" tIns="31995" rIns="31995" bIns="31995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6" name="TextBox 46"/>
            <p:cNvSpPr txBox="1"/>
            <p:nvPr/>
          </p:nvSpPr>
          <p:spPr>
            <a:xfrm>
              <a:off x="1188773" y="3317466"/>
              <a:ext cx="4035595" cy="980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64"/>
                </a:lnSpc>
              </a:pPr>
              <a:r>
                <a:rPr lang="en-US" sz="510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Хліб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94300" y="9301261"/>
            <a:ext cx="4754763" cy="737070"/>
            <a:chOff x="0" y="0"/>
            <a:chExt cx="6339684" cy="982760"/>
          </a:xfrm>
        </p:grpSpPr>
        <p:grpSp>
          <p:nvGrpSpPr>
            <p:cNvPr id="48" name="Group 48"/>
            <p:cNvGrpSpPr/>
            <p:nvPr/>
          </p:nvGrpSpPr>
          <p:grpSpPr>
            <a:xfrm>
              <a:off x="0" y="0"/>
              <a:ext cx="6339684" cy="982760"/>
              <a:chOff x="0" y="0"/>
              <a:chExt cx="1786634" cy="276959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1786634" cy="276959"/>
              </a:xfrm>
              <a:custGeom>
                <a:avLst/>
                <a:gdLst/>
                <a:ahLst/>
                <a:cxnLst/>
                <a:rect l="l" t="t" r="r" b="b"/>
                <a:pathLst>
                  <a:path w="1786634" h="276959">
                    <a:moveTo>
                      <a:pt x="29673" y="0"/>
                    </a:moveTo>
                    <a:lnTo>
                      <a:pt x="1756961" y="0"/>
                    </a:lnTo>
                    <a:cubicBezTo>
                      <a:pt x="1764831" y="0"/>
                      <a:pt x="1772378" y="3126"/>
                      <a:pt x="1777943" y="8691"/>
                    </a:cubicBezTo>
                    <a:cubicBezTo>
                      <a:pt x="1783508" y="14256"/>
                      <a:pt x="1786634" y="21803"/>
                      <a:pt x="1786634" y="29673"/>
                    </a:cubicBezTo>
                    <a:lnTo>
                      <a:pt x="1786634" y="247286"/>
                    </a:lnTo>
                    <a:cubicBezTo>
                      <a:pt x="1786634" y="255156"/>
                      <a:pt x="1783508" y="262703"/>
                      <a:pt x="1777943" y="268268"/>
                    </a:cubicBezTo>
                    <a:cubicBezTo>
                      <a:pt x="1772378" y="273833"/>
                      <a:pt x="1764831" y="276959"/>
                      <a:pt x="1756961" y="276959"/>
                    </a:cubicBezTo>
                    <a:lnTo>
                      <a:pt x="29673" y="276959"/>
                    </a:lnTo>
                    <a:cubicBezTo>
                      <a:pt x="21803" y="276959"/>
                      <a:pt x="14256" y="273833"/>
                      <a:pt x="8691" y="268268"/>
                    </a:cubicBezTo>
                    <a:cubicBezTo>
                      <a:pt x="3126" y="262703"/>
                      <a:pt x="0" y="255156"/>
                      <a:pt x="0" y="247286"/>
                    </a:cubicBezTo>
                    <a:lnTo>
                      <a:pt x="0" y="29673"/>
                    </a:lnTo>
                    <a:cubicBezTo>
                      <a:pt x="0" y="21803"/>
                      <a:pt x="3126" y="14256"/>
                      <a:pt x="8691" y="8691"/>
                    </a:cubicBezTo>
                    <a:cubicBezTo>
                      <a:pt x="14256" y="3126"/>
                      <a:pt x="21803" y="0"/>
                      <a:pt x="296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0" y="-47625"/>
                <a:ext cx="1786634" cy="324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72616" y="188750"/>
              <a:ext cx="6194452" cy="624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7"/>
                </a:lnSpc>
              </a:pPr>
              <a:r>
                <a:rPr lang="en-US" sz="3197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Піна. Газ у твердому тілі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941608" y="5818747"/>
            <a:ext cx="4809856" cy="3439553"/>
            <a:chOff x="0" y="0"/>
            <a:chExt cx="6413141" cy="458607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6413141" cy="4264739"/>
            </a:xfrm>
            <a:custGeom>
              <a:avLst/>
              <a:gdLst/>
              <a:ahLst/>
              <a:cxnLst/>
              <a:rect l="l" t="t" r="r" b="b"/>
              <a:pathLst>
                <a:path w="6413141" h="4264739">
                  <a:moveTo>
                    <a:pt x="0" y="0"/>
                  </a:moveTo>
                  <a:lnTo>
                    <a:pt x="6413141" y="0"/>
                  </a:lnTo>
                  <a:lnTo>
                    <a:pt x="6413141" y="4264739"/>
                  </a:lnTo>
                  <a:lnTo>
                    <a:pt x="0" y="4264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</p:sp>
        <p:grpSp>
          <p:nvGrpSpPr>
            <p:cNvPr id="54" name="Group 54"/>
            <p:cNvGrpSpPr/>
            <p:nvPr/>
          </p:nvGrpSpPr>
          <p:grpSpPr>
            <a:xfrm>
              <a:off x="0" y="3197535"/>
              <a:ext cx="6413141" cy="1388535"/>
              <a:chOff x="0" y="0"/>
              <a:chExt cx="2011372" cy="43549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2011372" cy="435490"/>
              </a:xfrm>
              <a:custGeom>
                <a:avLst/>
                <a:gdLst/>
                <a:ahLst/>
                <a:cxnLst/>
                <a:rect l="l" t="t" r="r" b="b"/>
                <a:pathLst>
                  <a:path w="2011372" h="435490">
                    <a:moveTo>
                      <a:pt x="41849" y="0"/>
                    </a:moveTo>
                    <a:lnTo>
                      <a:pt x="1969523" y="0"/>
                    </a:lnTo>
                    <a:cubicBezTo>
                      <a:pt x="1980622" y="0"/>
                      <a:pt x="1991266" y="4409"/>
                      <a:pt x="1999115" y="12257"/>
                    </a:cubicBezTo>
                    <a:cubicBezTo>
                      <a:pt x="2006963" y="20106"/>
                      <a:pt x="2011372" y="30750"/>
                      <a:pt x="2011372" y="41849"/>
                    </a:cubicBezTo>
                    <a:lnTo>
                      <a:pt x="2011372" y="393641"/>
                    </a:lnTo>
                    <a:cubicBezTo>
                      <a:pt x="2011372" y="404740"/>
                      <a:pt x="2006963" y="415385"/>
                      <a:pt x="1999115" y="423233"/>
                    </a:cubicBezTo>
                    <a:cubicBezTo>
                      <a:pt x="1991266" y="431081"/>
                      <a:pt x="1980622" y="435490"/>
                      <a:pt x="1969523" y="435490"/>
                    </a:cubicBezTo>
                    <a:lnTo>
                      <a:pt x="41849" y="435490"/>
                    </a:lnTo>
                    <a:cubicBezTo>
                      <a:pt x="30750" y="435490"/>
                      <a:pt x="20106" y="431081"/>
                      <a:pt x="12257" y="423233"/>
                    </a:cubicBezTo>
                    <a:cubicBezTo>
                      <a:pt x="4409" y="415385"/>
                      <a:pt x="0" y="404740"/>
                      <a:pt x="0" y="393641"/>
                    </a:cubicBezTo>
                    <a:lnTo>
                      <a:pt x="0" y="41849"/>
                    </a:lnTo>
                    <a:cubicBezTo>
                      <a:pt x="0" y="30750"/>
                      <a:pt x="4409" y="20106"/>
                      <a:pt x="12257" y="12257"/>
                    </a:cubicBezTo>
                    <a:cubicBezTo>
                      <a:pt x="20106" y="4409"/>
                      <a:pt x="30750" y="0"/>
                      <a:pt x="418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0" y="-47625"/>
                <a:ext cx="2011372" cy="483115"/>
              </a:xfrm>
              <a:prstGeom prst="rect">
                <a:avLst/>
              </a:prstGeom>
            </p:spPr>
            <p:txBody>
              <a:bodyPr lIns="31995" tIns="31995" rIns="31995" bIns="31995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734595" y="3415760"/>
              <a:ext cx="5140346" cy="8821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4572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Томатний сік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6969155" y="9301261"/>
            <a:ext cx="4754763" cy="737070"/>
            <a:chOff x="0" y="0"/>
            <a:chExt cx="6339684" cy="982760"/>
          </a:xfrm>
        </p:grpSpPr>
        <p:grpSp>
          <p:nvGrpSpPr>
            <p:cNvPr id="59" name="Group 59"/>
            <p:cNvGrpSpPr/>
            <p:nvPr/>
          </p:nvGrpSpPr>
          <p:grpSpPr>
            <a:xfrm>
              <a:off x="0" y="0"/>
              <a:ext cx="6339684" cy="982760"/>
              <a:chOff x="0" y="0"/>
              <a:chExt cx="1786634" cy="276959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1786634" cy="276959"/>
              </a:xfrm>
              <a:custGeom>
                <a:avLst/>
                <a:gdLst/>
                <a:ahLst/>
                <a:cxnLst/>
                <a:rect l="l" t="t" r="r" b="b"/>
                <a:pathLst>
                  <a:path w="1786634" h="276959">
                    <a:moveTo>
                      <a:pt x="29673" y="0"/>
                    </a:moveTo>
                    <a:lnTo>
                      <a:pt x="1756961" y="0"/>
                    </a:lnTo>
                    <a:cubicBezTo>
                      <a:pt x="1764831" y="0"/>
                      <a:pt x="1772378" y="3126"/>
                      <a:pt x="1777943" y="8691"/>
                    </a:cubicBezTo>
                    <a:cubicBezTo>
                      <a:pt x="1783508" y="14256"/>
                      <a:pt x="1786634" y="21803"/>
                      <a:pt x="1786634" y="29673"/>
                    </a:cubicBezTo>
                    <a:lnTo>
                      <a:pt x="1786634" y="247286"/>
                    </a:lnTo>
                    <a:cubicBezTo>
                      <a:pt x="1786634" y="255156"/>
                      <a:pt x="1783508" y="262703"/>
                      <a:pt x="1777943" y="268268"/>
                    </a:cubicBezTo>
                    <a:cubicBezTo>
                      <a:pt x="1772378" y="273833"/>
                      <a:pt x="1764831" y="276959"/>
                      <a:pt x="1756961" y="276959"/>
                    </a:cubicBezTo>
                    <a:lnTo>
                      <a:pt x="29673" y="276959"/>
                    </a:lnTo>
                    <a:cubicBezTo>
                      <a:pt x="21803" y="276959"/>
                      <a:pt x="14256" y="273833"/>
                      <a:pt x="8691" y="268268"/>
                    </a:cubicBezTo>
                    <a:cubicBezTo>
                      <a:pt x="3126" y="262703"/>
                      <a:pt x="0" y="255156"/>
                      <a:pt x="0" y="247286"/>
                    </a:cubicBezTo>
                    <a:lnTo>
                      <a:pt x="0" y="29673"/>
                    </a:lnTo>
                    <a:cubicBezTo>
                      <a:pt x="0" y="21803"/>
                      <a:pt x="3126" y="14256"/>
                      <a:pt x="8691" y="8691"/>
                    </a:cubicBezTo>
                    <a:cubicBezTo>
                      <a:pt x="14256" y="3126"/>
                      <a:pt x="21803" y="0"/>
                      <a:pt x="296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0" y="-47625"/>
                <a:ext cx="1786634" cy="324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2" name="TextBox 62"/>
            <p:cNvSpPr txBox="1"/>
            <p:nvPr/>
          </p:nvSpPr>
          <p:spPr>
            <a:xfrm>
              <a:off x="72616" y="188750"/>
              <a:ext cx="6194452" cy="624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7"/>
                </a:lnSpc>
              </a:pPr>
              <a:r>
                <a:rPr lang="en-US" sz="3197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Суспензія</a:t>
              </a:r>
            </a:p>
          </p:txBody>
        </p:sp>
      </p:grpSp>
      <p:sp>
        <p:nvSpPr>
          <p:cNvPr id="63" name="Freeform 63"/>
          <p:cNvSpPr/>
          <p:nvPr/>
        </p:nvSpPr>
        <p:spPr>
          <a:xfrm>
            <a:off x="12694259" y="5818747"/>
            <a:ext cx="4767577" cy="3170439"/>
          </a:xfrm>
          <a:custGeom>
            <a:avLst/>
            <a:gdLst/>
            <a:ahLst/>
            <a:cxnLst/>
            <a:rect l="l" t="t" r="r" b="b"/>
            <a:pathLst>
              <a:path w="4767577" h="3170439">
                <a:moveTo>
                  <a:pt x="0" y="0"/>
                </a:moveTo>
                <a:lnTo>
                  <a:pt x="4767577" y="0"/>
                </a:lnTo>
                <a:lnTo>
                  <a:pt x="4767577" y="3170439"/>
                </a:lnTo>
                <a:lnTo>
                  <a:pt x="0" y="31704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id="64" name="Group 64"/>
          <p:cNvGrpSpPr/>
          <p:nvPr/>
        </p:nvGrpSpPr>
        <p:grpSpPr>
          <a:xfrm>
            <a:off x="12694259" y="8136035"/>
            <a:ext cx="4809856" cy="1041402"/>
            <a:chOff x="0" y="0"/>
            <a:chExt cx="2011372" cy="43549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011372" cy="435490"/>
            </a:xfrm>
            <a:custGeom>
              <a:avLst/>
              <a:gdLst/>
              <a:ahLst/>
              <a:cxnLst/>
              <a:rect l="l" t="t" r="r" b="b"/>
              <a:pathLst>
                <a:path w="2011372" h="435490">
                  <a:moveTo>
                    <a:pt x="41849" y="0"/>
                  </a:moveTo>
                  <a:lnTo>
                    <a:pt x="1969523" y="0"/>
                  </a:lnTo>
                  <a:cubicBezTo>
                    <a:pt x="1980622" y="0"/>
                    <a:pt x="1991266" y="4409"/>
                    <a:pt x="1999115" y="12257"/>
                  </a:cubicBezTo>
                  <a:cubicBezTo>
                    <a:pt x="2006963" y="20106"/>
                    <a:pt x="2011372" y="30750"/>
                    <a:pt x="2011372" y="41849"/>
                  </a:cubicBezTo>
                  <a:lnTo>
                    <a:pt x="2011372" y="393641"/>
                  </a:lnTo>
                  <a:cubicBezTo>
                    <a:pt x="2011372" y="404740"/>
                    <a:pt x="2006963" y="415385"/>
                    <a:pt x="1999115" y="423233"/>
                  </a:cubicBezTo>
                  <a:cubicBezTo>
                    <a:pt x="1991266" y="431081"/>
                    <a:pt x="1980622" y="435490"/>
                    <a:pt x="1969523" y="435490"/>
                  </a:cubicBezTo>
                  <a:lnTo>
                    <a:pt x="41849" y="435490"/>
                  </a:lnTo>
                  <a:cubicBezTo>
                    <a:pt x="30750" y="435490"/>
                    <a:pt x="20106" y="431081"/>
                    <a:pt x="12257" y="423233"/>
                  </a:cubicBezTo>
                  <a:cubicBezTo>
                    <a:pt x="4409" y="415385"/>
                    <a:pt x="0" y="404740"/>
                    <a:pt x="0" y="393641"/>
                  </a:cubicBezTo>
                  <a:lnTo>
                    <a:pt x="0" y="41849"/>
                  </a:lnTo>
                  <a:cubicBezTo>
                    <a:pt x="0" y="30750"/>
                    <a:pt x="4409" y="20106"/>
                    <a:pt x="12257" y="12257"/>
                  </a:cubicBezTo>
                  <a:cubicBezTo>
                    <a:pt x="20106" y="4409"/>
                    <a:pt x="30750" y="0"/>
                    <a:pt x="4184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0" y="-47625"/>
              <a:ext cx="2011372" cy="483115"/>
            </a:xfrm>
            <a:prstGeom prst="rect">
              <a:avLst/>
            </a:prstGeom>
          </p:spPr>
          <p:txBody>
            <a:bodyPr lIns="31995" tIns="31995" rIns="31995" bIns="31995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13449585" y="8318753"/>
            <a:ext cx="3299203" cy="723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4"/>
              </a:lnSpc>
            </a:pPr>
            <a:r>
              <a:rPr lang="en-US" sz="5108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Туман</a:t>
            </a:r>
          </a:p>
        </p:txBody>
      </p:sp>
      <p:grpSp>
        <p:nvGrpSpPr>
          <p:cNvPr id="68" name="Group 68"/>
          <p:cNvGrpSpPr/>
          <p:nvPr/>
        </p:nvGrpSpPr>
        <p:grpSpPr>
          <a:xfrm>
            <a:off x="12707073" y="9258300"/>
            <a:ext cx="4754763" cy="737070"/>
            <a:chOff x="0" y="0"/>
            <a:chExt cx="6339684" cy="982760"/>
          </a:xfrm>
        </p:grpSpPr>
        <p:grpSp>
          <p:nvGrpSpPr>
            <p:cNvPr id="69" name="Group 69"/>
            <p:cNvGrpSpPr/>
            <p:nvPr/>
          </p:nvGrpSpPr>
          <p:grpSpPr>
            <a:xfrm>
              <a:off x="0" y="0"/>
              <a:ext cx="6339684" cy="982760"/>
              <a:chOff x="0" y="0"/>
              <a:chExt cx="1786634" cy="276959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1786634" cy="276959"/>
              </a:xfrm>
              <a:custGeom>
                <a:avLst/>
                <a:gdLst/>
                <a:ahLst/>
                <a:cxnLst/>
                <a:rect l="l" t="t" r="r" b="b"/>
                <a:pathLst>
                  <a:path w="1786634" h="276959">
                    <a:moveTo>
                      <a:pt x="29673" y="0"/>
                    </a:moveTo>
                    <a:lnTo>
                      <a:pt x="1756961" y="0"/>
                    </a:lnTo>
                    <a:cubicBezTo>
                      <a:pt x="1764831" y="0"/>
                      <a:pt x="1772378" y="3126"/>
                      <a:pt x="1777943" y="8691"/>
                    </a:cubicBezTo>
                    <a:cubicBezTo>
                      <a:pt x="1783508" y="14256"/>
                      <a:pt x="1786634" y="21803"/>
                      <a:pt x="1786634" y="29673"/>
                    </a:cubicBezTo>
                    <a:lnTo>
                      <a:pt x="1786634" y="247286"/>
                    </a:lnTo>
                    <a:cubicBezTo>
                      <a:pt x="1786634" y="255156"/>
                      <a:pt x="1783508" y="262703"/>
                      <a:pt x="1777943" y="268268"/>
                    </a:cubicBezTo>
                    <a:cubicBezTo>
                      <a:pt x="1772378" y="273833"/>
                      <a:pt x="1764831" y="276959"/>
                      <a:pt x="1756961" y="276959"/>
                    </a:cubicBezTo>
                    <a:lnTo>
                      <a:pt x="29673" y="276959"/>
                    </a:lnTo>
                    <a:cubicBezTo>
                      <a:pt x="21803" y="276959"/>
                      <a:pt x="14256" y="273833"/>
                      <a:pt x="8691" y="268268"/>
                    </a:cubicBezTo>
                    <a:cubicBezTo>
                      <a:pt x="3126" y="262703"/>
                      <a:pt x="0" y="255156"/>
                      <a:pt x="0" y="247286"/>
                    </a:cubicBezTo>
                    <a:lnTo>
                      <a:pt x="0" y="29673"/>
                    </a:lnTo>
                    <a:cubicBezTo>
                      <a:pt x="0" y="21803"/>
                      <a:pt x="3126" y="14256"/>
                      <a:pt x="8691" y="8691"/>
                    </a:cubicBezTo>
                    <a:cubicBezTo>
                      <a:pt x="14256" y="3126"/>
                      <a:pt x="21803" y="0"/>
                      <a:pt x="296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0" y="-47625"/>
                <a:ext cx="1786634" cy="324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2" name="TextBox 72"/>
            <p:cNvSpPr txBox="1"/>
            <p:nvPr/>
          </p:nvSpPr>
          <p:spPr>
            <a:xfrm>
              <a:off x="72616" y="188750"/>
              <a:ext cx="6194452" cy="624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7"/>
                </a:lnSpc>
              </a:pPr>
              <a:r>
                <a:rPr lang="en-US" sz="3197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Аерозолі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1271" y="841656"/>
            <a:ext cx="6952848" cy="1331274"/>
            <a:chOff x="0" y="0"/>
            <a:chExt cx="9270465" cy="177503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9270465" cy="1775032"/>
              <a:chOff x="0" y="0"/>
              <a:chExt cx="1446757" cy="27701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446757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446757" h="277013">
                    <a:moveTo>
                      <a:pt x="36644" y="0"/>
                    </a:moveTo>
                    <a:lnTo>
                      <a:pt x="1410113" y="0"/>
                    </a:lnTo>
                    <a:cubicBezTo>
                      <a:pt x="1419832" y="0"/>
                      <a:pt x="1429152" y="3861"/>
                      <a:pt x="1436024" y="10733"/>
                    </a:cubicBezTo>
                    <a:cubicBezTo>
                      <a:pt x="1442896" y="17605"/>
                      <a:pt x="1446757" y="26925"/>
                      <a:pt x="1446757" y="36644"/>
                    </a:cubicBezTo>
                    <a:lnTo>
                      <a:pt x="1446757" y="240369"/>
                    </a:lnTo>
                    <a:cubicBezTo>
                      <a:pt x="1446757" y="250088"/>
                      <a:pt x="1442896" y="259408"/>
                      <a:pt x="1436024" y="266280"/>
                    </a:cubicBezTo>
                    <a:cubicBezTo>
                      <a:pt x="1429152" y="273152"/>
                      <a:pt x="1419832" y="277013"/>
                      <a:pt x="1410113" y="277013"/>
                    </a:cubicBezTo>
                    <a:lnTo>
                      <a:pt x="36644" y="277013"/>
                    </a:lnTo>
                    <a:cubicBezTo>
                      <a:pt x="16406" y="277013"/>
                      <a:pt x="0" y="260607"/>
                      <a:pt x="0" y="240369"/>
                    </a:cubicBezTo>
                    <a:lnTo>
                      <a:pt x="0" y="36644"/>
                    </a:lnTo>
                    <a:cubicBezTo>
                      <a:pt x="0" y="16406"/>
                      <a:pt x="16406" y="0"/>
                      <a:pt x="36644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1446757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06185" y="363598"/>
              <a:ext cx="9058094" cy="1104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62"/>
                </a:lnSpc>
              </a:pPr>
              <a:r>
                <a:rPr lang="en-US" sz="5773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Смартфон і вода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675716" y="1985582"/>
            <a:ext cx="6991095" cy="8514064"/>
          </a:xfrm>
          <a:custGeom>
            <a:avLst/>
            <a:gdLst/>
            <a:ahLst/>
            <a:cxnLst/>
            <a:rect l="l" t="t" r="r" b="b"/>
            <a:pathLst>
              <a:path w="6991095" h="8514064">
                <a:moveTo>
                  <a:pt x="0" y="0"/>
                </a:moveTo>
                <a:lnTo>
                  <a:pt x="6991095" y="0"/>
                </a:lnTo>
                <a:lnTo>
                  <a:pt x="6991095" y="8514064"/>
                </a:lnTo>
                <a:lnTo>
                  <a:pt x="0" y="85140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197" b="-66842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491977" y="841656"/>
            <a:ext cx="9295311" cy="4289365"/>
            <a:chOff x="0" y="0"/>
            <a:chExt cx="12393748" cy="5719153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12393748" cy="5719153"/>
              <a:chOff x="0" y="0"/>
              <a:chExt cx="2685707" cy="123933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685707" cy="1239332"/>
              </a:xfrm>
              <a:custGeom>
                <a:avLst/>
                <a:gdLst/>
                <a:ahLst/>
                <a:cxnLst/>
                <a:rect l="l" t="t" r="r" b="b"/>
                <a:pathLst>
                  <a:path w="2685707" h="1239332">
                    <a:moveTo>
                      <a:pt x="19740" y="0"/>
                    </a:moveTo>
                    <a:lnTo>
                      <a:pt x="2665968" y="0"/>
                    </a:lnTo>
                    <a:cubicBezTo>
                      <a:pt x="2676870" y="0"/>
                      <a:pt x="2685707" y="8838"/>
                      <a:pt x="2685707" y="19740"/>
                    </a:cubicBezTo>
                    <a:lnTo>
                      <a:pt x="2685707" y="1219593"/>
                    </a:lnTo>
                    <a:cubicBezTo>
                      <a:pt x="2685707" y="1224828"/>
                      <a:pt x="2683627" y="1229849"/>
                      <a:pt x="2679926" y="1233550"/>
                    </a:cubicBezTo>
                    <a:cubicBezTo>
                      <a:pt x="2676224" y="1237252"/>
                      <a:pt x="2671203" y="1239332"/>
                      <a:pt x="2665968" y="1239332"/>
                    </a:cubicBezTo>
                    <a:lnTo>
                      <a:pt x="19740" y="1239332"/>
                    </a:lnTo>
                    <a:cubicBezTo>
                      <a:pt x="8838" y="1239332"/>
                      <a:pt x="0" y="1230494"/>
                      <a:pt x="0" y="1219593"/>
                    </a:cubicBezTo>
                    <a:lnTo>
                      <a:pt x="0" y="19740"/>
                    </a:lnTo>
                    <a:cubicBezTo>
                      <a:pt x="0" y="8838"/>
                      <a:pt x="8838" y="0"/>
                      <a:pt x="19740" y="0"/>
                    </a:cubicBezTo>
                    <a:close/>
                  </a:path>
                </a:pathLst>
              </a:custGeom>
              <a:solidFill>
                <a:srgbClr val="FFFFFF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2685707" cy="12869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41960" y="277846"/>
              <a:ext cx="12109828" cy="52206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66"/>
                </a:lnSpc>
              </a:pPr>
              <a:r>
                <a:rPr lang="en-US" sz="4158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Що відбувається, коли пам'ять у смартфоні заповнена на 100%, а ви намагаєтеся завантажити ще одне відео? Система відмовляє. Вода працює абсолютно так само! Вона має свій жорсткий ліміт на розчинення кожної речовини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048269" y="5779065"/>
            <a:ext cx="9865582" cy="3852094"/>
            <a:chOff x="0" y="0"/>
            <a:chExt cx="13154110" cy="5136126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3154110" cy="5136126"/>
              <a:chOff x="0" y="0"/>
              <a:chExt cx="2763981" cy="107921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763981" cy="1079218"/>
              </a:xfrm>
              <a:custGeom>
                <a:avLst/>
                <a:gdLst/>
                <a:ahLst/>
                <a:cxnLst/>
                <a:rect l="l" t="t" r="r" b="b"/>
                <a:pathLst>
                  <a:path w="2763981" h="1079218">
                    <a:moveTo>
                      <a:pt x="19181" y="0"/>
                    </a:moveTo>
                    <a:lnTo>
                      <a:pt x="2744801" y="0"/>
                    </a:lnTo>
                    <a:cubicBezTo>
                      <a:pt x="2755394" y="0"/>
                      <a:pt x="2763981" y="8587"/>
                      <a:pt x="2763981" y="19181"/>
                    </a:cubicBezTo>
                    <a:lnTo>
                      <a:pt x="2763981" y="1060038"/>
                    </a:lnTo>
                    <a:cubicBezTo>
                      <a:pt x="2763981" y="1070631"/>
                      <a:pt x="2755394" y="1079218"/>
                      <a:pt x="2744801" y="1079218"/>
                    </a:cubicBezTo>
                    <a:lnTo>
                      <a:pt x="19181" y="1079218"/>
                    </a:lnTo>
                    <a:cubicBezTo>
                      <a:pt x="8587" y="1079218"/>
                      <a:pt x="0" y="1070631"/>
                      <a:pt x="0" y="1060038"/>
                    </a:cubicBezTo>
                    <a:lnTo>
                      <a:pt x="0" y="19181"/>
                    </a:lnTo>
                    <a:cubicBezTo>
                      <a:pt x="0" y="8587"/>
                      <a:pt x="8587" y="0"/>
                      <a:pt x="19181" y="0"/>
                    </a:cubicBezTo>
                    <a:close/>
                  </a:path>
                </a:pathLst>
              </a:custGeom>
              <a:solidFill>
                <a:srgbClr val="5CE1E6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2763981" cy="11268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50669" y="284752"/>
              <a:ext cx="12852772" cy="46237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02"/>
                </a:lnSpc>
              </a:pPr>
              <a:r>
                <a:rPr lang="en-US" sz="4288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Коли цей ліміт вичерпано - розчин стає насиченим, і "завантажити" в нього ще бодай грам солі неможливо. Як обчислити цю "пам'ять" води для різних речовин - з'ясуємо сьогодні»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918699" y="703772"/>
            <a:ext cx="5317713" cy="1391798"/>
            <a:chOff x="0" y="0"/>
            <a:chExt cx="7090284" cy="185573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7090284" cy="1855730"/>
              <a:chOff x="0" y="0"/>
              <a:chExt cx="1058398" cy="27701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058398" cy="277013"/>
              </a:xfrm>
              <a:custGeom>
                <a:avLst/>
                <a:gdLst/>
                <a:ahLst/>
                <a:cxnLst/>
                <a:rect l="l" t="t" r="r" b="b"/>
                <a:pathLst>
                  <a:path w="1058398" h="277013">
                    <a:moveTo>
                      <a:pt x="50089" y="0"/>
                    </a:moveTo>
                    <a:lnTo>
                      <a:pt x="1008309" y="0"/>
                    </a:lnTo>
                    <a:cubicBezTo>
                      <a:pt x="1035972" y="0"/>
                      <a:pt x="1058398" y="22426"/>
                      <a:pt x="1058398" y="50089"/>
                    </a:cubicBezTo>
                    <a:lnTo>
                      <a:pt x="1058398" y="226924"/>
                    </a:lnTo>
                    <a:cubicBezTo>
                      <a:pt x="1058398" y="240208"/>
                      <a:pt x="1053121" y="252949"/>
                      <a:pt x="1043727" y="262342"/>
                    </a:cubicBezTo>
                    <a:cubicBezTo>
                      <a:pt x="1034334" y="271736"/>
                      <a:pt x="1021593" y="277013"/>
                      <a:pt x="1008309" y="277013"/>
                    </a:cubicBezTo>
                    <a:lnTo>
                      <a:pt x="50089" y="277013"/>
                    </a:lnTo>
                    <a:cubicBezTo>
                      <a:pt x="22426" y="277013"/>
                      <a:pt x="0" y="254587"/>
                      <a:pt x="0" y="226924"/>
                    </a:cubicBezTo>
                    <a:lnTo>
                      <a:pt x="0" y="50089"/>
                    </a:lnTo>
                    <a:cubicBezTo>
                      <a:pt x="0" y="22426"/>
                      <a:pt x="22426" y="0"/>
                      <a:pt x="50089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1058398" cy="3246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81213" y="377529"/>
              <a:ext cx="6927858" cy="11578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38"/>
                </a:lnSpc>
              </a:pPr>
              <a:r>
                <a:rPr lang="en-US" sz="6036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ТЕМА УРОКУ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03561" y="8824"/>
            <a:ext cx="6451368" cy="10278176"/>
          </a:xfrm>
          <a:custGeom>
            <a:avLst/>
            <a:gdLst/>
            <a:ahLst/>
            <a:cxnLst/>
            <a:rect l="l" t="t" r="r" b="b"/>
            <a:pathLst>
              <a:path w="6451368" h="10278176">
                <a:moveTo>
                  <a:pt x="0" y="0"/>
                </a:moveTo>
                <a:lnTo>
                  <a:pt x="6451369" y="0"/>
                </a:lnTo>
                <a:lnTo>
                  <a:pt x="6451369" y="10278176"/>
                </a:lnTo>
                <a:lnTo>
                  <a:pt x="0" y="102781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973" r="-9514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6291381" y="2571209"/>
            <a:ext cx="10335209" cy="7079618"/>
            <a:chOff x="0" y="0"/>
            <a:chExt cx="13780279" cy="943949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780279" cy="9439491"/>
            </a:xfrm>
            <a:custGeom>
              <a:avLst/>
              <a:gdLst/>
              <a:ahLst/>
              <a:cxnLst/>
              <a:rect l="l" t="t" r="r" b="b"/>
              <a:pathLst>
                <a:path w="13780279" h="9439491">
                  <a:moveTo>
                    <a:pt x="0" y="0"/>
                  </a:moveTo>
                  <a:lnTo>
                    <a:pt x="13780279" y="0"/>
                  </a:lnTo>
                  <a:lnTo>
                    <a:pt x="13780279" y="9439491"/>
                  </a:lnTo>
                  <a:lnTo>
                    <a:pt x="0" y="94394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957652" y="997600"/>
              <a:ext cx="12258681" cy="66254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31"/>
                </a:lnSpc>
                <a:spcBef>
                  <a:spcPct val="0"/>
                </a:spcBef>
              </a:pPr>
              <a:r>
                <a:rPr lang="en-US" sz="70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РОЗЧИННІСТЬ РЕЧОВИН (ХАРАКТЕРИСТИКИ РОЗЧИНІВ)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58349" y="466412"/>
            <a:ext cx="7502208" cy="3065491"/>
            <a:chOff x="0" y="0"/>
            <a:chExt cx="10002944" cy="408732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0002944" cy="4087322"/>
              <a:chOff x="0" y="0"/>
              <a:chExt cx="2231619" cy="91186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231619" cy="911866"/>
              </a:xfrm>
              <a:custGeom>
                <a:avLst/>
                <a:gdLst/>
                <a:ahLst/>
                <a:cxnLst/>
                <a:rect l="l" t="t" r="r" b="b"/>
                <a:pathLst>
                  <a:path w="2231619" h="911866">
                    <a:moveTo>
                      <a:pt x="23756" y="0"/>
                    </a:moveTo>
                    <a:lnTo>
                      <a:pt x="2207863" y="0"/>
                    </a:lnTo>
                    <a:cubicBezTo>
                      <a:pt x="2214164" y="0"/>
                      <a:pt x="2220206" y="2503"/>
                      <a:pt x="2224661" y="6958"/>
                    </a:cubicBezTo>
                    <a:cubicBezTo>
                      <a:pt x="2229116" y="11413"/>
                      <a:pt x="2231619" y="17456"/>
                      <a:pt x="2231619" y="23756"/>
                    </a:cubicBezTo>
                    <a:lnTo>
                      <a:pt x="2231619" y="888110"/>
                    </a:lnTo>
                    <a:cubicBezTo>
                      <a:pt x="2231619" y="901230"/>
                      <a:pt x="2220983" y="911866"/>
                      <a:pt x="2207863" y="911866"/>
                    </a:cubicBezTo>
                    <a:lnTo>
                      <a:pt x="23756" y="911866"/>
                    </a:lnTo>
                    <a:cubicBezTo>
                      <a:pt x="10636" y="911866"/>
                      <a:pt x="0" y="901230"/>
                      <a:pt x="0" y="888110"/>
                    </a:cubicBezTo>
                    <a:lnTo>
                      <a:pt x="0" y="23756"/>
                    </a:lnTo>
                    <a:cubicBezTo>
                      <a:pt x="0" y="10636"/>
                      <a:pt x="10636" y="0"/>
                      <a:pt x="23756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2231619" cy="9594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14575" y="252467"/>
              <a:ext cx="9773793" cy="3620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Розчинність - </a:t>
              </a:r>
              <a:r>
                <a:rPr lang="en-US" sz="4038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це здатність речовини за даних умов розчинятися у воді або іншому розчиннику з утворенням істинного розчину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4441681"/>
            <a:ext cx="7439835" cy="5879840"/>
          </a:xfrm>
          <a:custGeom>
            <a:avLst/>
            <a:gdLst/>
            <a:ahLst/>
            <a:cxnLst/>
            <a:rect l="l" t="t" r="r" b="b"/>
            <a:pathLst>
              <a:path w="7439835" h="5879840">
                <a:moveTo>
                  <a:pt x="0" y="0"/>
                </a:moveTo>
                <a:lnTo>
                  <a:pt x="7439835" y="0"/>
                </a:lnTo>
                <a:lnTo>
                  <a:pt x="7439835" y="5879839"/>
                </a:lnTo>
                <a:lnTo>
                  <a:pt x="0" y="58798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8885" b="-98228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580945" y="4330604"/>
            <a:ext cx="4842663" cy="3656210"/>
            <a:chOff x="0" y="0"/>
            <a:chExt cx="6456884" cy="487494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56884" cy="4874947"/>
            </a:xfrm>
            <a:custGeom>
              <a:avLst/>
              <a:gdLst/>
              <a:ahLst/>
              <a:cxnLst/>
              <a:rect l="l" t="t" r="r" b="b"/>
              <a:pathLst>
                <a:path w="6456884" h="4874947">
                  <a:moveTo>
                    <a:pt x="0" y="0"/>
                  </a:moveTo>
                  <a:lnTo>
                    <a:pt x="6456884" y="0"/>
                  </a:lnTo>
                  <a:lnTo>
                    <a:pt x="6456884" y="4874947"/>
                  </a:lnTo>
                  <a:lnTo>
                    <a:pt x="0" y="4874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773971" y="662487"/>
              <a:ext cx="5457459" cy="30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10"/>
                </a:lnSpc>
                <a:spcBef>
                  <a:spcPct val="0"/>
                </a:spcBef>
              </a:pPr>
              <a:r>
                <a:rPr lang="en-US" sz="2866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Вода - один із найкращих розчинників (універсальний). Вода здатна розчиняти речовини в різних агрегатних станах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31441" y="533866"/>
            <a:ext cx="7502208" cy="1465291"/>
            <a:chOff x="0" y="0"/>
            <a:chExt cx="10002944" cy="1953722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0002944" cy="1953722"/>
              <a:chOff x="0" y="0"/>
              <a:chExt cx="2231619" cy="43586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231619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2231619" h="435868">
                    <a:moveTo>
                      <a:pt x="23756" y="0"/>
                    </a:moveTo>
                    <a:lnTo>
                      <a:pt x="2207863" y="0"/>
                    </a:lnTo>
                    <a:cubicBezTo>
                      <a:pt x="2214164" y="0"/>
                      <a:pt x="2220206" y="2503"/>
                      <a:pt x="2224661" y="6958"/>
                    </a:cubicBezTo>
                    <a:cubicBezTo>
                      <a:pt x="2229116" y="11413"/>
                      <a:pt x="2231619" y="17456"/>
                      <a:pt x="2231619" y="23756"/>
                    </a:cubicBezTo>
                    <a:lnTo>
                      <a:pt x="2231619" y="412112"/>
                    </a:lnTo>
                    <a:cubicBezTo>
                      <a:pt x="2231619" y="425232"/>
                      <a:pt x="2220983" y="435868"/>
                      <a:pt x="2207863" y="435868"/>
                    </a:cubicBezTo>
                    <a:lnTo>
                      <a:pt x="23756" y="435868"/>
                    </a:lnTo>
                    <a:cubicBezTo>
                      <a:pt x="10636" y="435868"/>
                      <a:pt x="0" y="425232"/>
                      <a:pt x="0" y="412112"/>
                    </a:cubicBezTo>
                    <a:lnTo>
                      <a:pt x="0" y="23756"/>
                    </a:lnTo>
                    <a:cubicBezTo>
                      <a:pt x="0" y="10636"/>
                      <a:pt x="10636" y="0"/>
                      <a:pt x="23756" y="0"/>
                    </a:cubicBezTo>
                    <a:close/>
                  </a:path>
                </a:pathLst>
              </a:custGeom>
              <a:solidFill>
                <a:srgbClr val="5CE1E6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2231619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14575" y="252467"/>
              <a:ext cx="9773793" cy="14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РОЗЧИННІСТЬ РЕЧОВИН (НА 100 Г ВОДИ)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864289" y="2585893"/>
            <a:ext cx="5969359" cy="1465291"/>
            <a:chOff x="0" y="0"/>
            <a:chExt cx="7959146" cy="1953722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7959146" cy="1953722"/>
              <a:chOff x="0" y="0"/>
              <a:chExt cx="1775656" cy="43586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775656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1775656" h="435868">
                    <a:moveTo>
                      <a:pt x="29856" y="0"/>
                    </a:moveTo>
                    <a:lnTo>
                      <a:pt x="1745799" y="0"/>
                    </a:lnTo>
                    <a:cubicBezTo>
                      <a:pt x="1762288" y="0"/>
                      <a:pt x="1775656" y="13367"/>
                      <a:pt x="1775656" y="29856"/>
                    </a:cubicBezTo>
                    <a:lnTo>
                      <a:pt x="1775656" y="406012"/>
                    </a:lnTo>
                    <a:cubicBezTo>
                      <a:pt x="1775656" y="413930"/>
                      <a:pt x="1772510" y="421524"/>
                      <a:pt x="1766911" y="427123"/>
                    </a:cubicBezTo>
                    <a:cubicBezTo>
                      <a:pt x="1761312" y="432722"/>
                      <a:pt x="1753718" y="435868"/>
                      <a:pt x="1745799" y="435868"/>
                    </a:cubicBezTo>
                    <a:lnTo>
                      <a:pt x="29856" y="435868"/>
                    </a:lnTo>
                    <a:cubicBezTo>
                      <a:pt x="13367" y="435868"/>
                      <a:pt x="0" y="422501"/>
                      <a:pt x="0" y="406012"/>
                    </a:cubicBezTo>
                    <a:lnTo>
                      <a:pt x="0" y="29856"/>
                    </a:lnTo>
                    <a:cubicBezTo>
                      <a:pt x="0" y="13367"/>
                      <a:pt x="13367" y="0"/>
                      <a:pt x="29856" y="0"/>
                    </a:cubicBezTo>
                    <a:close/>
                  </a:path>
                </a:pathLst>
              </a:custGeom>
              <a:solidFill>
                <a:srgbClr val="FFFFFF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1775656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91165" y="271517"/>
              <a:ext cx="7776815" cy="14678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Розчинні (розчиняється більше 1 г)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864289" y="4541707"/>
            <a:ext cx="5969359" cy="1737903"/>
            <a:chOff x="0" y="0"/>
            <a:chExt cx="7959146" cy="2317205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7959146" cy="2317205"/>
              <a:chOff x="0" y="0"/>
              <a:chExt cx="2042108" cy="59453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042108" cy="594534"/>
              </a:xfrm>
              <a:custGeom>
                <a:avLst/>
                <a:gdLst/>
                <a:ahLst/>
                <a:cxnLst/>
                <a:rect l="l" t="t" r="r" b="b"/>
                <a:pathLst>
                  <a:path w="2042108" h="594534">
                    <a:moveTo>
                      <a:pt x="25961" y="0"/>
                    </a:moveTo>
                    <a:lnTo>
                      <a:pt x="2016147" y="0"/>
                    </a:lnTo>
                    <a:cubicBezTo>
                      <a:pt x="2023033" y="0"/>
                      <a:pt x="2029636" y="2735"/>
                      <a:pt x="2034504" y="7604"/>
                    </a:cubicBezTo>
                    <a:cubicBezTo>
                      <a:pt x="2039373" y="12472"/>
                      <a:pt x="2042108" y="19076"/>
                      <a:pt x="2042108" y="25961"/>
                    </a:cubicBezTo>
                    <a:lnTo>
                      <a:pt x="2042108" y="568573"/>
                    </a:lnTo>
                    <a:cubicBezTo>
                      <a:pt x="2042108" y="575458"/>
                      <a:pt x="2039373" y="582062"/>
                      <a:pt x="2034504" y="586930"/>
                    </a:cubicBezTo>
                    <a:cubicBezTo>
                      <a:pt x="2029636" y="591799"/>
                      <a:pt x="2023033" y="594534"/>
                      <a:pt x="2016147" y="594534"/>
                    </a:cubicBezTo>
                    <a:lnTo>
                      <a:pt x="25961" y="594534"/>
                    </a:lnTo>
                    <a:cubicBezTo>
                      <a:pt x="19076" y="594534"/>
                      <a:pt x="12472" y="591799"/>
                      <a:pt x="7604" y="586930"/>
                    </a:cubicBezTo>
                    <a:cubicBezTo>
                      <a:pt x="2735" y="582062"/>
                      <a:pt x="0" y="575458"/>
                      <a:pt x="0" y="568573"/>
                    </a:cubicBezTo>
                    <a:lnTo>
                      <a:pt x="0" y="25961"/>
                    </a:lnTo>
                    <a:cubicBezTo>
                      <a:pt x="0" y="19076"/>
                      <a:pt x="2735" y="12472"/>
                      <a:pt x="7604" y="7604"/>
                    </a:cubicBezTo>
                    <a:cubicBezTo>
                      <a:pt x="12472" y="2735"/>
                      <a:pt x="19076" y="0"/>
                      <a:pt x="25961" y="0"/>
                    </a:cubicBezTo>
                    <a:close/>
                  </a:path>
                </a:pathLst>
              </a:custGeom>
              <a:solidFill>
                <a:srgbClr val="FFFFFF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2042108" cy="6421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91165" y="243547"/>
              <a:ext cx="7776815" cy="1887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87"/>
                </a:lnSpc>
              </a:pPr>
              <a:r>
                <a:rPr lang="en-US" sz="3511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Малорозчинні (розчиняється від 0,01 г до 1 г)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864289" y="6770134"/>
            <a:ext cx="5969359" cy="1274101"/>
            <a:chOff x="0" y="0"/>
            <a:chExt cx="7959146" cy="1698801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7959146" cy="1698801"/>
              <a:chOff x="0" y="0"/>
              <a:chExt cx="2042108" cy="435868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042108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2042108" h="435868">
                    <a:moveTo>
                      <a:pt x="25961" y="0"/>
                    </a:moveTo>
                    <a:lnTo>
                      <a:pt x="2016147" y="0"/>
                    </a:lnTo>
                    <a:cubicBezTo>
                      <a:pt x="2023033" y="0"/>
                      <a:pt x="2029636" y="2735"/>
                      <a:pt x="2034504" y="7604"/>
                    </a:cubicBezTo>
                    <a:cubicBezTo>
                      <a:pt x="2039373" y="12472"/>
                      <a:pt x="2042108" y="19076"/>
                      <a:pt x="2042108" y="25961"/>
                    </a:cubicBezTo>
                    <a:lnTo>
                      <a:pt x="2042108" y="409907"/>
                    </a:lnTo>
                    <a:cubicBezTo>
                      <a:pt x="2042108" y="416792"/>
                      <a:pt x="2039373" y="423396"/>
                      <a:pt x="2034504" y="428264"/>
                    </a:cubicBezTo>
                    <a:cubicBezTo>
                      <a:pt x="2029636" y="433133"/>
                      <a:pt x="2023033" y="435868"/>
                      <a:pt x="2016147" y="435868"/>
                    </a:cubicBezTo>
                    <a:lnTo>
                      <a:pt x="25961" y="435868"/>
                    </a:lnTo>
                    <a:cubicBezTo>
                      <a:pt x="19076" y="435868"/>
                      <a:pt x="12472" y="433133"/>
                      <a:pt x="7604" y="428264"/>
                    </a:cubicBezTo>
                    <a:cubicBezTo>
                      <a:pt x="2735" y="423396"/>
                      <a:pt x="0" y="416792"/>
                      <a:pt x="0" y="409907"/>
                    </a:cubicBezTo>
                    <a:lnTo>
                      <a:pt x="0" y="25961"/>
                    </a:lnTo>
                    <a:cubicBezTo>
                      <a:pt x="0" y="19076"/>
                      <a:pt x="2735" y="12472"/>
                      <a:pt x="7604" y="7604"/>
                    </a:cubicBezTo>
                    <a:cubicBezTo>
                      <a:pt x="12472" y="2735"/>
                      <a:pt x="19076" y="0"/>
                      <a:pt x="25961" y="0"/>
                    </a:cubicBezTo>
                    <a:close/>
                  </a:path>
                </a:pathLst>
              </a:custGeom>
              <a:solidFill>
                <a:srgbClr val="FFFFFF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2042108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91165" y="243547"/>
              <a:ext cx="7776815" cy="1268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87"/>
                </a:lnSpc>
              </a:pPr>
              <a:r>
                <a:rPr lang="en-US" sz="3511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Нерозчинні (розчиняється менше 0,01 г)</a:t>
              </a:r>
            </a:p>
          </p:txBody>
        </p:sp>
      </p:grpSp>
      <p:cxnSp>
        <p:nvCxnSpPr>
          <p:cNvPr id="33" name="Пряма сполучна лінія 32"/>
          <p:cNvCxnSpPr/>
          <p:nvPr/>
        </p:nvCxnSpPr>
        <p:spPr>
          <a:xfrm>
            <a:off x="9601200" y="1257300"/>
            <a:ext cx="0" cy="632460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 сполучна лінія 33"/>
          <p:cNvCxnSpPr/>
          <p:nvPr/>
        </p:nvCxnSpPr>
        <p:spPr>
          <a:xfrm>
            <a:off x="9601200" y="1257300"/>
            <a:ext cx="730241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 сполучна лінія 36"/>
          <p:cNvCxnSpPr/>
          <p:nvPr/>
        </p:nvCxnSpPr>
        <p:spPr>
          <a:xfrm>
            <a:off x="9601200" y="3371127"/>
            <a:ext cx="226308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 сполучна лінія 38"/>
          <p:cNvCxnSpPr/>
          <p:nvPr/>
        </p:nvCxnSpPr>
        <p:spPr>
          <a:xfrm>
            <a:off x="9601200" y="5372100"/>
            <a:ext cx="226308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 сполучна лінія 39"/>
          <p:cNvCxnSpPr/>
          <p:nvPr/>
        </p:nvCxnSpPr>
        <p:spPr>
          <a:xfrm>
            <a:off x="9601200" y="7581900"/>
            <a:ext cx="2263089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606569" y="1876893"/>
            <a:ext cx="12716312" cy="8015335"/>
          </a:xfrm>
          <a:custGeom>
            <a:avLst/>
            <a:gdLst/>
            <a:ahLst/>
            <a:cxnLst/>
            <a:rect l="l" t="t" r="r" b="b"/>
            <a:pathLst>
              <a:path w="12716312" h="8015335">
                <a:moveTo>
                  <a:pt x="0" y="0"/>
                </a:moveTo>
                <a:lnTo>
                  <a:pt x="12716312" y="0"/>
                </a:lnTo>
                <a:lnTo>
                  <a:pt x="12716312" y="8015335"/>
                </a:lnTo>
                <a:lnTo>
                  <a:pt x="0" y="80153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52865" y="5855079"/>
            <a:ext cx="4594765" cy="4431921"/>
          </a:xfrm>
          <a:custGeom>
            <a:avLst/>
            <a:gdLst/>
            <a:ahLst/>
            <a:cxnLst/>
            <a:rect l="l" t="t" r="r" b="b"/>
            <a:pathLst>
              <a:path w="4594765" h="4431921">
                <a:moveTo>
                  <a:pt x="0" y="0"/>
                </a:moveTo>
                <a:lnTo>
                  <a:pt x="4594765" y="0"/>
                </a:lnTo>
                <a:lnTo>
                  <a:pt x="4594765" y="4431921"/>
                </a:lnTo>
                <a:lnTo>
                  <a:pt x="0" y="44319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441" r="-137496" b="-98228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4332736" y="5635111"/>
            <a:ext cx="4426375" cy="4685952"/>
          </a:xfrm>
          <a:custGeom>
            <a:avLst/>
            <a:gdLst/>
            <a:ahLst/>
            <a:cxnLst/>
            <a:rect l="l" t="t" r="r" b="b"/>
            <a:pathLst>
              <a:path w="4426375" h="4685952">
                <a:moveTo>
                  <a:pt x="4426375" y="0"/>
                </a:moveTo>
                <a:lnTo>
                  <a:pt x="0" y="0"/>
                </a:lnTo>
                <a:lnTo>
                  <a:pt x="0" y="4685952"/>
                </a:lnTo>
                <a:lnTo>
                  <a:pt x="4426375" y="4685952"/>
                </a:lnTo>
                <a:lnTo>
                  <a:pt x="4426375" y="0"/>
                </a:lnTo>
                <a:close/>
              </a:path>
            </a:pathLst>
          </a:custGeom>
          <a:blipFill>
            <a:blip r:embed="rId5"/>
            <a:stretch>
              <a:fillRect l="-23318" r="-158986" b="-10000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1728" y="462111"/>
            <a:ext cx="17145995" cy="1190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7"/>
              </a:lnSpc>
              <a:spcBef>
                <a:spcPct val="0"/>
              </a:spcBef>
            </a:pPr>
            <a:r>
              <a:rPr lang="en-US" sz="4436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Розчинність багатьох речовин у воді встановлена і зведена в спеціальні таблиці розчинності кислот, гідроксидів і солей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58349" y="415317"/>
            <a:ext cx="5628726" cy="1465291"/>
            <a:chOff x="0" y="0"/>
            <a:chExt cx="7504969" cy="195372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7504969" cy="1953722"/>
              <a:chOff x="0" y="0"/>
              <a:chExt cx="1674330" cy="43586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674330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1674330" h="435868">
                    <a:moveTo>
                      <a:pt x="31663" y="0"/>
                    </a:moveTo>
                    <a:lnTo>
                      <a:pt x="1642667" y="0"/>
                    </a:lnTo>
                    <a:cubicBezTo>
                      <a:pt x="1660154" y="0"/>
                      <a:pt x="1674330" y="14176"/>
                      <a:pt x="1674330" y="31663"/>
                    </a:cubicBezTo>
                    <a:lnTo>
                      <a:pt x="1674330" y="404205"/>
                    </a:lnTo>
                    <a:cubicBezTo>
                      <a:pt x="1674330" y="412602"/>
                      <a:pt x="1670995" y="420656"/>
                      <a:pt x="1665057" y="426594"/>
                    </a:cubicBezTo>
                    <a:cubicBezTo>
                      <a:pt x="1659118" y="432532"/>
                      <a:pt x="1651065" y="435868"/>
                      <a:pt x="1642667" y="435868"/>
                    </a:cubicBezTo>
                    <a:lnTo>
                      <a:pt x="31663" y="435868"/>
                    </a:lnTo>
                    <a:cubicBezTo>
                      <a:pt x="14176" y="435868"/>
                      <a:pt x="0" y="421692"/>
                      <a:pt x="0" y="404205"/>
                    </a:cubicBezTo>
                    <a:lnTo>
                      <a:pt x="0" y="31663"/>
                    </a:lnTo>
                    <a:cubicBezTo>
                      <a:pt x="0" y="14176"/>
                      <a:pt x="14176" y="0"/>
                      <a:pt x="31663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1674330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85963" y="252467"/>
              <a:ext cx="7333043" cy="14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Межі розчинності речовин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032" y="2651240"/>
            <a:ext cx="5969359" cy="4984520"/>
            <a:chOff x="0" y="0"/>
            <a:chExt cx="7959146" cy="6646027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959146" cy="6646027"/>
              <a:chOff x="0" y="0"/>
              <a:chExt cx="2042108" cy="170519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042108" cy="1705196"/>
              </a:xfrm>
              <a:custGeom>
                <a:avLst/>
                <a:gdLst/>
                <a:ahLst/>
                <a:cxnLst/>
                <a:rect l="l" t="t" r="r" b="b"/>
                <a:pathLst>
                  <a:path w="2042108" h="1705196">
                    <a:moveTo>
                      <a:pt x="25961" y="0"/>
                    </a:moveTo>
                    <a:lnTo>
                      <a:pt x="2016147" y="0"/>
                    </a:lnTo>
                    <a:cubicBezTo>
                      <a:pt x="2023033" y="0"/>
                      <a:pt x="2029636" y="2735"/>
                      <a:pt x="2034504" y="7604"/>
                    </a:cubicBezTo>
                    <a:cubicBezTo>
                      <a:pt x="2039373" y="12472"/>
                      <a:pt x="2042108" y="19076"/>
                      <a:pt x="2042108" y="25961"/>
                    </a:cubicBezTo>
                    <a:lnTo>
                      <a:pt x="2042108" y="1679235"/>
                    </a:lnTo>
                    <a:cubicBezTo>
                      <a:pt x="2042108" y="1686121"/>
                      <a:pt x="2039373" y="1692724"/>
                      <a:pt x="2034504" y="1697593"/>
                    </a:cubicBezTo>
                    <a:cubicBezTo>
                      <a:pt x="2029636" y="1702461"/>
                      <a:pt x="2023033" y="1705196"/>
                      <a:pt x="2016147" y="1705196"/>
                    </a:cubicBezTo>
                    <a:lnTo>
                      <a:pt x="25961" y="1705196"/>
                    </a:lnTo>
                    <a:cubicBezTo>
                      <a:pt x="19076" y="1705196"/>
                      <a:pt x="12472" y="1702461"/>
                      <a:pt x="7604" y="1697593"/>
                    </a:cubicBezTo>
                    <a:cubicBezTo>
                      <a:pt x="2735" y="1692724"/>
                      <a:pt x="0" y="1686121"/>
                      <a:pt x="0" y="1679235"/>
                    </a:cubicBezTo>
                    <a:lnTo>
                      <a:pt x="0" y="25961"/>
                    </a:lnTo>
                    <a:cubicBezTo>
                      <a:pt x="0" y="19076"/>
                      <a:pt x="2735" y="12472"/>
                      <a:pt x="7604" y="7604"/>
                    </a:cubicBezTo>
                    <a:cubicBezTo>
                      <a:pt x="12472" y="2735"/>
                      <a:pt x="19076" y="0"/>
                      <a:pt x="25961" y="0"/>
                    </a:cubicBezTo>
                    <a:close/>
                  </a:path>
                </a:pathLst>
              </a:custGeom>
              <a:solidFill>
                <a:srgbClr val="FFFFFF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042108" cy="175282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91165" y="243547"/>
              <a:ext cx="7776815" cy="62160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87"/>
                </a:lnSpc>
              </a:pPr>
              <a:r>
                <a:rPr lang="en-US" sz="3511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Більшість речовин обмежено розчинні в різних розчинниках. Кількісно розчинність виражають числом, яке показує найбільшу масу речовини, що може розчинитися в 100 г розчинника за певних умов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07661" y="8283267"/>
            <a:ext cx="6530102" cy="1739709"/>
            <a:chOff x="0" y="0"/>
            <a:chExt cx="8706803" cy="2319612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8706803" cy="2319612"/>
              <a:chOff x="0" y="0"/>
              <a:chExt cx="2231619" cy="59453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231619" cy="594534"/>
              </a:xfrm>
              <a:custGeom>
                <a:avLst/>
                <a:gdLst/>
                <a:ahLst/>
                <a:cxnLst/>
                <a:rect l="l" t="t" r="r" b="b"/>
                <a:pathLst>
                  <a:path w="2231619" h="594534">
                    <a:moveTo>
                      <a:pt x="23756" y="0"/>
                    </a:moveTo>
                    <a:lnTo>
                      <a:pt x="2207863" y="0"/>
                    </a:lnTo>
                    <a:cubicBezTo>
                      <a:pt x="2214164" y="0"/>
                      <a:pt x="2220206" y="2503"/>
                      <a:pt x="2224661" y="6958"/>
                    </a:cubicBezTo>
                    <a:cubicBezTo>
                      <a:pt x="2229116" y="11413"/>
                      <a:pt x="2231619" y="17456"/>
                      <a:pt x="2231619" y="23756"/>
                    </a:cubicBezTo>
                    <a:lnTo>
                      <a:pt x="2231619" y="570778"/>
                    </a:lnTo>
                    <a:cubicBezTo>
                      <a:pt x="2231619" y="583898"/>
                      <a:pt x="2220983" y="594534"/>
                      <a:pt x="2207863" y="594534"/>
                    </a:cubicBezTo>
                    <a:lnTo>
                      <a:pt x="23756" y="594534"/>
                    </a:lnTo>
                    <a:cubicBezTo>
                      <a:pt x="10636" y="594534"/>
                      <a:pt x="0" y="583898"/>
                      <a:pt x="0" y="570778"/>
                    </a:cubicBezTo>
                    <a:lnTo>
                      <a:pt x="0" y="23756"/>
                    </a:lnTo>
                    <a:cubicBezTo>
                      <a:pt x="0" y="10636"/>
                      <a:pt x="10636" y="0"/>
                      <a:pt x="23756" y="0"/>
                    </a:cubicBezTo>
                    <a:close/>
                  </a:path>
                </a:pathLst>
              </a:custGeom>
              <a:solidFill>
                <a:srgbClr val="5CE1E6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2231619" cy="6421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99729" y="215165"/>
              <a:ext cx="8507345" cy="1917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91"/>
                </a:lnSpc>
              </a:pPr>
              <a:r>
                <a:rPr lang="en-US" sz="3515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Цю величину називають коефіцієнтом розчинності, або просто розчинністю</a:t>
              </a:r>
            </a:p>
          </p:txBody>
        </p:sp>
      </p:grpSp>
      <p:sp>
        <p:nvSpPr>
          <p:cNvPr id="18" name="Freeform 18"/>
          <p:cNvSpPr/>
          <p:nvPr/>
        </p:nvSpPr>
        <p:spPr>
          <a:xfrm flipH="1">
            <a:off x="11257920" y="4407160"/>
            <a:ext cx="7439835" cy="5879840"/>
          </a:xfrm>
          <a:custGeom>
            <a:avLst/>
            <a:gdLst/>
            <a:ahLst/>
            <a:cxnLst/>
            <a:rect l="l" t="t" r="r" b="b"/>
            <a:pathLst>
              <a:path w="7439835" h="5879840">
                <a:moveTo>
                  <a:pt x="7439836" y="0"/>
                </a:moveTo>
                <a:lnTo>
                  <a:pt x="0" y="0"/>
                </a:lnTo>
                <a:lnTo>
                  <a:pt x="0" y="5879840"/>
                </a:lnTo>
                <a:lnTo>
                  <a:pt x="7439836" y="5879840"/>
                </a:lnTo>
                <a:lnTo>
                  <a:pt x="7439836" y="0"/>
                </a:lnTo>
                <a:close/>
              </a:path>
            </a:pathLst>
          </a:custGeom>
          <a:blipFill>
            <a:blip r:embed="rId3"/>
            <a:stretch>
              <a:fillRect l="-108885" b="-98228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0252484" y="4304850"/>
            <a:ext cx="4842663" cy="3656210"/>
            <a:chOff x="0" y="0"/>
            <a:chExt cx="6456884" cy="4874947"/>
          </a:xfrm>
        </p:grpSpPr>
        <p:sp>
          <p:nvSpPr>
            <p:cNvPr id="20" name="Freeform 20"/>
            <p:cNvSpPr/>
            <p:nvPr/>
          </p:nvSpPr>
          <p:spPr>
            <a:xfrm flipH="1">
              <a:off x="0" y="0"/>
              <a:ext cx="6456884" cy="4874947"/>
            </a:xfrm>
            <a:custGeom>
              <a:avLst/>
              <a:gdLst/>
              <a:ahLst/>
              <a:cxnLst/>
              <a:rect l="l" t="t" r="r" b="b"/>
              <a:pathLst>
                <a:path w="6456884" h="4874947">
                  <a:moveTo>
                    <a:pt x="6456884" y="0"/>
                  </a:moveTo>
                  <a:lnTo>
                    <a:pt x="0" y="0"/>
                  </a:lnTo>
                  <a:lnTo>
                    <a:pt x="0" y="4874947"/>
                  </a:lnTo>
                  <a:lnTo>
                    <a:pt x="6456884" y="4874947"/>
                  </a:lnTo>
                  <a:lnTo>
                    <a:pt x="6456884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342502" y="672012"/>
              <a:ext cx="5524354" cy="3071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6"/>
                </a:lnSpc>
                <a:spcBef>
                  <a:spcPct val="0"/>
                </a:spcBef>
              </a:pPr>
              <a:r>
                <a:rPr lang="en-US" sz="2472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Зверніть увагу: абсолютно нерозчинних речовин не існує. Приміром, кальцій карбонат, який уважають практично нерозчинним, насправді незначною мірою переходить у розчин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891932" y="415317"/>
            <a:ext cx="10874136" cy="1493837"/>
            <a:chOff x="0" y="0"/>
            <a:chExt cx="14498848" cy="1991782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14498848" cy="1991782"/>
              <a:chOff x="0" y="0"/>
              <a:chExt cx="5482794" cy="7532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5482794" cy="753200"/>
              </a:xfrm>
              <a:custGeom>
                <a:avLst/>
                <a:gdLst/>
                <a:ahLst/>
                <a:cxnLst/>
                <a:rect l="l" t="t" r="r" b="b"/>
                <a:pathLst>
                  <a:path w="5482794" h="753200">
                    <a:moveTo>
                      <a:pt x="9669" y="0"/>
                    </a:moveTo>
                    <a:lnTo>
                      <a:pt x="5473124" y="0"/>
                    </a:lnTo>
                    <a:cubicBezTo>
                      <a:pt x="5475689" y="0"/>
                      <a:pt x="5478148" y="1019"/>
                      <a:pt x="5479962" y="2832"/>
                    </a:cubicBezTo>
                    <a:cubicBezTo>
                      <a:pt x="5481775" y="4645"/>
                      <a:pt x="5482794" y="7105"/>
                      <a:pt x="5482794" y="9669"/>
                    </a:cubicBezTo>
                    <a:lnTo>
                      <a:pt x="5482794" y="743531"/>
                    </a:lnTo>
                    <a:cubicBezTo>
                      <a:pt x="5482794" y="746095"/>
                      <a:pt x="5481775" y="748555"/>
                      <a:pt x="5479962" y="750368"/>
                    </a:cubicBezTo>
                    <a:cubicBezTo>
                      <a:pt x="5478148" y="752181"/>
                      <a:pt x="5475689" y="753200"/>
                      <a:pt x="5473124" y="753200"/>
                    </a:cubicBezTo>
                    <a:lnTo>
                      <a:pt x="9669" y="753200"/>
                    </a:lnTo>
                    <a:cubicBezTo>
                      <a:pt x="7105" y="753200"/>
                      <a:pt x="4645" y="752181"/>
                      <a:pt x="2832" y="750368"/>
                    </a:cubicBezTo>
                    <a:cubicBezTo>
                      <a:pt x="1019" y="748555"/>
                      <a:pt x="0" y="746095"/>
                      <a:pt x="0" y="743531"/>
                    </a:cubicBezTo>
                    <a:lnTo>
                      <a:pt x="0" y="9669"/>
                    </a:lnTo>
                    <a:cubicBezTo>
                      <a:pt x="0" y="7105"/>
                      <a:pt x="1019" y="4645"/>
                      <a:pt x="2832" y="2832"/>
                    </a:cubicBezTo>
                    <a:cubicBezTo>
                      <a:pt x="4645" y="1019"/>
                      <a:pt x="7105" y="0"/>
                      <a:pt x="9669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5482794" cy="800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66072" y="145518"/>
              <a:ext cx="14166704" cy="17197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01"/>
                </a:lnSpc>
              </a:pPr>
              <a:r>
                <a:rPr lang="en-US" sz="2382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А чи знаєте ви... </a:t>
              </a:r>
              <a:r>
                <a:rPr lang="en-US" sz="2382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Є речовини, які змішуються з іншими речовинами в будь-яких пропорціях. Про них кажуть, що вони мають необмежену розчинність у даному розчиннику. Так, у воді може розчинитися будь-яка кількість етанолу, оцтової (етанової), сульфатної, нітратної кислот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908625" y="2174285"/>
            <a:ext cx="10857443" cy="1737903"/>
            <a:chOff x="0" y="0"/>
            <a:chExt cx="14476591" cy="2317205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14476591" cy="2317205"/>
              <a:chOff x="0" y="0"/>
              <a:chExt cx="3714314" cy="59453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3714314" cy="594534"/>
              </a:xfrm>
              <a:custGeom>
                <a:avLst/>
                <a:gdLst/>
                <a:ahLst/>
                <a:cxnLst/>
                <a:rect l="l" t="t" r="r" b="b"/>
                <a:pathLst>
                  <a:path w="3714314" h="594534">
                    <a:moveTo>
                      <a:pt x="14273" y="0"/>
                    </a:moveTo>
                    <a:lnTo>
                      <a:pt x="3700040" y="0"/>
                    </a:lnTo>
                    <a:cubicBezTo>
                      <a:pt x="3707923" y="0"/>
                      <a:pt x="3714314" y="6390"/>
                      <a:pt x="3714314" y="14273"/>
                    </a:cubicBezTo>
                    <a:lnTo>
                      <a:pt x="3714314" y="580261"/>
                    </a:lnTo>
                    <a:cubicBezTo>
                      <a:pt x="3714314" y="588144"/>
                      <a:pt x="3707923" y="594534"/>
                      <a:pt x="3700040" y="594534"/>
                    </a:cubicBezTo>
                    <a:lnTo>
                      <a:pt x="14273" y="594534"/>
                    </a:lnTo>
                    <a:cubicBezTo>
                      <a:pt x="6390" y="594534"/>
                      <a:pt x="0" y="588144"/>
                      <a:pt x="0" y="580261"/>
                    </a:cubicBezTo>
                    <a:lnTo>
                      <a:pt x="0" y="14273"/>
                    </a:lnTo>
                    <a:cubicBezTo>
                      <a:pt x="0" y="6390"/>
                      <a:pt x="6390" y="0"/>
                      <a:pt x="14273" y="0"/>
                    </a:cubicBezTo>
                    <a:close/>
                  </a:path>
                </a:pathLst>
              </a:custGeom>
              <a:solidFill>
                <a:srgbClr val="FFFFFF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3714314" cy="6421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165817" y="243547"/>
              <a:ext cx="14144956" cy="1887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87"/>
                </a:lnSpc>
              </a:pPr>
              <a:r>
                <a:rPr lang="en-US" sz="3511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Бензин, гас, олія, хлороформ і багато інших рідин розчинні у воді незначною мірою, тому їх уважають практично нерозчинними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7437158" y="7961061"/>
            <a:ext cx="5630651" cy="1897046"/>
          </a:xfrm>
          <a:custGeom>
            <a:avLst/>
            <a:gdLst/>
            <a:ahLst/>
            <a:cxnLst/>
            <a:rect l="l" t="t" r="r" b="b"/>
            <a:pathLst>
              <a:path w="5630651" h="1897046">
                <a:moveTo>
                  <a:pt x="0" y="0"/>
                </a:moveTo>
                <a:lnTo>
                  <a:pt x="5630652" y="0"/>
                </a:lnTo>
                <a:lnTo>
                  <a:pt x="5630652" y="1897045"/>
                </a:lnTo>
                <a:lnTo>
                  <a:pt x="0" y="18970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6559582" y="4426210"/>
            <a:ext cx="3797496" cy="2975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7"/>
              </a:lnSpc>
              <a:spcBef>
                <a:spcPct val="0"/>
              </a:spcBef>
            </a:pP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Емульсія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олії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у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воді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не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стійка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: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після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струшування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через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певний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час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рідини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197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розшаровуються</a:t>
            </a:r>
            <a:r>
              <a:rPr lang="en-US" sz="3197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58349" y="415317"/>
            <a:ext cx="6974227" cy="1465291"/>
            <a:chOff x="0" y="0"/>
            <a:chExt cx="9298969" cy="195372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9298969" cy="1953722"/>
              <a:chOff x="0" y="0"/>
              <a:chExt cx="2074565" cy="43586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074565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2074565" h="435868">
                    <a:moveTo>
                      <a:pt x="25555" y="0"/>
                    </a:moveTo>
                    <a:lnTo>
                      <a:pt x="2049010" y="0"/>
                    </a:lnTo>
                    <a:cubicBezTo>
                      <a:pt x="2055788" y="0"/>
                      <a:pt x="2062288" y="2692"/>
                      <a:pt x="2067080" y="7485"/>
                    </a:cubicBezTo>
                    <a:cubicBezTo>
                      <a:pt x="2071873" y="12277"/>
                      <a:pt x="2074565" y="18777"/>
                      <a:pt x="2074565" y="25555"/>
                    </a:cubicBezTo>
                    <a:lnTo>
                      <a:pt x="2074565" y="410313"/>
                    </a:lnTo>
                    <a:cubicBezTo>
                      <a:pt x="2074565" y="417091"/>
                      <a:pt x="2071873" y="423591"/>
                      <a:pt x="2067080" y="428383"/>
                    </a:cubicBezTo>
                    <a:cubicBezTo>
                      <a:pt x="2062288" y="433176"/>
                      <a:pt x="2055788" y="435868"/>
                      <a:pt x="2049010" y="435868"/>
                    </a:cubicBezTo>
                    <a:lnTo>
                      <a:pt x="25555" y="435868"/>
                    </a:lnTo>
                    <a:cubicBezTo>
                      <a:pt x="18777" y="435868"/>
                      <a:pt x="12277" y="433176"/>
                      <a:pt x="7485" y="428383"/>
                    </a:cubicBezTo>
                    <a:cubicBezTo>
                      <a:pt x="2692" y="423591"/>
                      <a:pt x="0" y="417091"/>
                      <a:pt x="0" y="410313"/>
                    </a:cubicBezTo>
                    <a:lnTo>
                      <a:pt x="0" y="25555"/>
                    </a:lnTo>
                    <a:cubicBezTo>
                      <a:pt x="0" y="18777"/>
                      <a:pt x="2692" y="12277"/>
                      <a:pt x="7485" y="7485"/>
                    </a:cubicBezTo>
                    <a:cubicBezTo>
                      <a:pt x="12277" y="2692"/>
                      <a:pt x="18777" y="0"/>
                      <a:pt x="25555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2074565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06512" y="252467"/>
              <a:ext cx="9085945" cy="14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Залежність розчинності речовин від температури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218643" y="2142484"/>
            <a:ext cx="5002982" cy="6325013"/>
          </a:xfrm>
          <a:custGeom>
            <a:avLst/>
            <a:gdLst/>
            <a:ahLst/>
            <a:cxnLst/>
            <a:rect l="l" t="t" r="r" b="b"/>
            <a:pathLst>
              <a:path w="5002982" h="6325013">
                <a:moveTo>
                  <a:pt x="0" y="0"/>
                </a:moveTo>
                <a:lnTo>
                  <a:pt x="5002982" y="0"/>
                </a:lnTo>
                <a:lnTo>
                  <a:pt x="5002982" y="6325013"/>
                </a:lnTo>
                <a:lnTo>
                  <a:pt x="0" y="63250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id="9" name="Group 9"/>
          <p:cNvGrpSpPr/>
          <p:nvPr/>
        </p:nvGrpSpPr>
        <p:grpSpPr>
          <a:xfrm>
            <a:off x="312317" y="8862297"/>
            <a:ext cx="4815633" cy="924929"/>
            <a:chOff x="0" y="0"/>
            <a:chExt cx="6420845" cy="1233239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420845" cy="1233239"/>
              <a:chOff x="0" y="0"/>
              <a:chExt cx="2269342" cy="43586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269342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2269342" h="435868">
                    <a:moveTo>
                      <a:pt x="23361" y="0"/>
                    </a:moveTo>
                    <a:lnTo>
                      <a:pt x="2245981" y="0"/>
                    </a:lnTo>
                    <a:cubicBezTo>
                      <a:pt x="2258882" y="0"/>
                      <a:pt x="2269342" y="10459"/>
                      <a:pt x="2269342" y="23361"/>
                    </a:cubicBezTo>
                    <a:lnTo>
                      <a:pt x="2269342" y="412507"/>
                    </a:lnTo>
                    <a:cubicBezTo>
                      <a:pt x="2269342" y="425409"/>
                      <a:pt x="2258882" y="435868"/>
                      <a:pt x="2245981" y="435868"/>
                    </a:cubicBezTo>
                    <a:lnTo>
                      <a:pt x="23361" y="435868"/>
                    </a:lnTo>
                    <a:cubicBezTo>
                      <a:pt x="10459" y="435868"/>
                      <a:pt x="0" y="425409"/>
                      <a:pt x="0" y="412507"/>
                    </a:cubicBezTo>
                    <a:lnTo>
                      <a:pt x="0" y="23361"/>
                    </a:lnTo>
                    <a:cubicBezTo>
                      <a:pt x="0" y="10459"/>
                      <a:pt x="10459" y="0"/>
                      <a:pt x="233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2269342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73545" y="182939"/>
              <a:ext cx="6273754" cy="9149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76"/>
                </a:lnSpc>
              </a:pPr>
              <a:r>
                <a:rPr lang="en-US" sz="2549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У більшості твердих речовин розчинність збільшується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5472196" y="3059749"/>
            <a:ext cx="6129057" cy="5048367"/>
          </a:xfrm>
          <a:custGeom>
            <a:avLst/>
            <a:gdLst/>
            <a:ahLst/>
            <a:cxnLst/>
            <a:rect l="l" t="t" r="r" b="b"/>
            <a:pathLst>
              <a:path w="6129057" h="5048367">
                <a:moveTo>
                  <a:pt x="0" y="0"/>
                </a:moveTo>
                <a:lnTo>
                  <a:pt x="6129057" y="0"/>
                </a:lnTo>
                <a:lnTo>
                  <a:pt x="6129057" y="5048367"/>
                </a:lnTo>
                <a:lnTo>
                  <a:pt x="0" y="50483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id="15" name="Group 15"/>
          <p:cNvGrpSpPr/>
          <p:nvPr/>
        </p:nvGrpSpPr>
        <p:grpSpPr>
          <a:xfrm>
            <a:off x="5782876" y="8729374"/>
            <a:ext cx="5507697" cy="672769"/>
            <a:chOff x="0" y="0"/>
            <a:chExt cx="7343596" cy="897026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343596" cy="897026"/>
              <a:chOff x="0" y="0"/>
              <a:chExt cx="2269342" cy="27720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269342" cy="277202"/>
              </a:xfrm>
              <a:custGeom>
                <a:avLst/>
                <a:gdLst/>
                <a:ahLst/>
                <a:cxnLst/>
                <a:rect l="l" t="t" r="r" b="b"/>
                <a:pathLst>
                  <a:path w="2269342" h="277202">
                    <a:moveTo>
                      <a:pt x="23361" y="0"/>
                    </a:moveTo>
                    <a:lnTo>
                      <a:pt x="2245981" y="0"/>
                    </a:lnTo>
                    <a:cubicBezTo>
                      <a:pt x="2258882" y="0"/>
                      <a:pt x="2269342" y="10459"/>
                      <a:pt x="2269342" y="23361"/>
                    </a:cubicBezTo>
                    <a:lnTo>
                      <a:pt x="2269342" y="253841"/>
                    </a:lnTo>
                    <a:cubicBezTo>
                      <a:pt x="2269342" y="266743"/>
                      <a:pt x="2258882" y="277202"/>
                      <a:pt x="2245981" y="277202"/>
                    </a:cubicBezTo>
                    <a:lnTo>
                      <a:pt x="23361" y="277202"/>
                    </a:lnTo>
                    <a:cubicBezTo>
                      <a:pt x="10459" y="277202"/>
                      <a:pt x="0" y="266743"/>
                      <a:pt x="0" y="253841"/>
                    </a:cubicBezTo>
                    <a:lnTo>
                      <a:pt x="0" y="23361"/>
                    </a:lnTo>
                    <a:cubicBezTo>
                      <a:pt x="0" y="10459"/>
                      <a:pt x="10459" y="0"/>
                      <a:pt x="233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2269342" cy="3248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84115" y="202385"/>
              <a:ext cx="7175366" cy="5398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1"/>
                </a:lnSpc>
              </a:pPr>
              <a:r>
                <a:rPr lang="en-US" sz="2915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У деяких залежність складна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11848903" y="3680025"/>
            <a:ext cx="6206250" cy="3807814"/>
          </a:xfrm>
          <a:custGeom>
            <a:avLst/>
            <a:gdLst/>
            <a:ahLst/>
            <a:cxnLst/>
            <a:rect l="l" t="t" r="r" b="b"/>
            <a:pathLst>
              <a:path w="6206250" h="3807814">
                <a:moveTo>
                  <a:pt x="0" y="0"/>
                </a:moveTo>
                <a:lnTo>
                  <a:pt x="6206251" y="0"/>
                </a:lnTo>
                <a:lnTo>
                  <a:pt x="6206251" y="3807815"/>
                </a:lnTo>
                <a:lnTo>
                  <a:pt x="0" y="38078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07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id="21" name="Group 21"/>
          <p:cNvGrpSpPr/>
          <p:nvPr/>
        </p:nvGrpSpPr>
        <p:grpSpPr>
          <a:xfrm>
            <a:off x="12198180" y="8536832"/>
            <a:ext cx="5507697" cy="1442935"/>
            <a:chOff x="0" y="0"/>
            <a:chExt cx="7343596" cy="1923913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7343596" cy="1923913"/>
              <a:chOff x="0" y="0"/>
              <a:chExt cx="2269342" cy="59453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2269342" cy="594534"/>
              </a:xfrm>
              <a:custGeom>
                <a:avLst/>
                <a:gdLst/>
                <a:ahLst/>
                <a:cxnLst/>
                <a:rect l="l" t="t" r="r" b="b"/>
                <a:pathLst>
                  <a:path w="2269342" h="594534">
                    <a:moveTo>
                      <a:pt x="23361" y="0"/>
                    </a:moveTo>
                    <a:lnTo>
                      <a:pt x="2245981" y="0"/>
                    </a:lnTo>
                    <a:cubicBezTo>
                      <a:pt x="2258882" y="0"/>
                      <a:pt x="2269342" y="10459"/>
                      <a:pt x="2269342" y="23361"/>
                    </a:cubicBezTo>
                    <a:lnTo>
                      <a:pt x="2269342" y="571173"/>
                    </a:lnTo>
                    <a:cubicBezTo>
                      <a:pt x="2269342" y="584075"/>
                      <a:pt x="2258882" y="594534"/>
                      <a:pt x="2245981" y="594534"/>
                    </a:cubicBezTo>
                    <a:lnTo>
                      <a:pt x="23361" y="594534"/>
                    </a:lnTo>
                    <a:cubicBezTo>
                      <a:pt x="10459" y="594534"/>
                      <a:pt x="0" y="584075"/>
                      <a:pt x="0" y="571173"/>
                    </a:cubicBezTo>
                    <a:lnTo>
                      <a:pt x="0" y="23361"/>
                    </a:lnTo>
                    <a:cubicBezTo>
                      <a:pt x="0" y="10459"/>
                      <a:pt x="10459" y="0"/>
                      <a:pt x="233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2269342" cy="6421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84115" y="202385"/>
              <a:ext cx="7175366" cy="1566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1"/>
                </a:lnSpc>
              </a:pPr>
              <a:r>
                <a:rPr lang="en-US" sz="2915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Залежність розчинності деяких газів від температури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110346" y="431676"/>
            <a:ext cx="9595531" cy="2213756"/>
            <a:chOff x="0" y="0"/>
            <a:chExt cx="12794041" cy="2951675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12794041" cy="2951675"/>
              <a:chOff x="0" y="0"/>
              <a:chExt cx="3279209" cy="756537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3279209" cy="756537"/>
              </a:xfrm>
              <a:custGeom>
                <a:avLst/>
                <a:gdLst/>
                <a:ahLst/>
                <a:cxnLst/>
                <a:rect l="l" t="t" r="r" b="b"/>
                <a:pathLst>
                  <a:path w="3279209" h="756537">
                    <a:moveTo>
                      <a:pt x="16167" y="0"/>
                    </a:moveTo>
                    <a:lnTo>
                      <a:pt x="3263042" y="0"/>
                    </a:lnTo>
                    <a:cubicBezTo>
                      <a:pt x="3267330" y="0"/>
                      <a:pt x="3271442" y="1703"/>
                      <a:pt x="3274474" y="4735"/>
                    </a:cubicBezTo>
                    <a:cubicBezTo>
                      <a:pt x="3277506" y="7767"/>
                      <a:pt x="3279209" y="11879"/>
                      <a:pt x="3279209" y="16167"/>
                    </a:cubicBezTo>
                    <a:lnTo>
                      <a:pt x="3279209" y="740370"/>
                    </a:lnTo>
                    <a:cubicBezTo>
                      <a:pt x="3279209" y="749298"/>
                      <a:pt x="3271971" y="756537"/>
                      <a:pt x="3263042" y="756537"/>
                    </a:cubicBezTo>
                    <a:lnTo>
                      <a:pt x="16167" y="756537"/>
                    </a:lnTo>
                    <a:cubicBezTo>
                      <a:pt x="7238" y="756537"/>
                      <a:pt x="0" y="749298"/>
                      <a:pt x="0" y="740370"/>
                    </a:cubicBezTo>
                    <a:lnTo>
                      <a:pt x="0" y="16167"/>
                    </a:lnTo>
                    <a:cubicBezTo>
                      <a:pt x="0" y="7238"/>
                      <a:pt x="7238" y="0"/>
                      <a:pt x="16167" y="0"/>
                    </a:cubicBezTo>
                    <a:close/>
                  </a:path>
                </a:pathLst>
              </a:custGeom>
              <a:solidFill>
                <a:srgbClr val="5CE1E6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3279209" cy="8041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146545" y="215165"/>
              <a:ext cx="12500951" cy="2549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91"/>
                </a:lnSpc>
              </a:pPr>
              <a:r>
                <a:rPr lang="en-US" sz="3515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За підвищення температури розчинність: </a:t>
              </a:r>
            </a:p>
            <a:p>
              <a:pPr marL="759004" lvl="1" indent="-379502" algn="l">
                <a:lnSpc>
                  <a:spcPts val="3691"/>
                </a:lnSpc>
                <a:buFont typeface="Arial"/>
                <a:buChar char="•"/>
              </a:pPr>
              <a:r>
                <a:rPr lang="en-US" sz="3515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твердих і рідких речовин збільшується; </a:t>
              </a:r>
            </a:p>
            <a:p>
              <a:pPr marL="759004" lvl="1" indent="-379502" algn="l">
                <a:lnSpc>
                  <a:spcPts val="3691"/>
                </a:lnSpc>
                <a:buFont typeface="Arial"/>
                <a:buChar char="•"/>
              </a:pPr>
              <a:r>
                <a:rPr lang="en-US" sz="3515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газуватих речовин зменшується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58349" y="415317"/>
            <a:ext cx="6974227" cy="1465291"/>
            <a:chOff x="0" y="0"/>
            <a:chExt cx="9298969" cy="195372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9298969" cy="1953722"/>
              <a:chOff x="0" y="0"/>
              <a:chExt cx="2074565" cy="43586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074565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2074565" h="435868">
                    <a:moveTo>
                      <a:pt x="25555" y="0"/>
                    </a:moveTo>
                    <a:lnTo>
                      <a:pt x="2049010" y="0"/>
                    </a:lnTo>
                    <a:cubicBezTo>
                      <a:pt x="2055788" y="0"/>
                      <a:pt x="2062288" y="2692"/>
                      <a:pt x="2067080" y="7485"/>
                    </a:cubicBezTo>
                    <a:cubicBezTo>
                      <a:pt x="2071873" y="12277"/>
                      <a:pt x="2074565" y="18777"/>
                      <a:pt x="2074565" y="25555"/>
                    </a:cubicBezTo>
                    <a:lnTo>
                      <a:pt x="2074565" y="410313"/>
                    </a:lnTo>
                    <a:cubicBezTo>
                      <a:pt x="2074565" y="417091"/>
                      <a:pt x="2071873" y="423591"/>
                      <a:pt x="2067080" y="428383"/>
                    </a:cubicBezTo>
                    <a:cubicBezTo>
                      <a:pt x="2062288" y="433176"/>
                      <a:pt x="2055788" y="435868"/>
                      <a:pt x="2049010" y="435868"/>
                    </a:cubicBezTo>
                    <a:lnTo>
                      <a:pt x="25555" y="435868"/>
                    </a:lnTo>
                    <a:cubicBezTo>
                      <a:pt x="18777" y="435868"/>
                      <a:pt x="12277" y="433176"/>
                      <a:pt x="7485" y="428383"/>
                    </a:cubicBezTo>
                    <a:cubicBezTo>
                      <a:pt x="2692" y="423591"/>
                      <a:pt x="0" y="417091"/>
                      <a:pt x="0" y="410313"/>
                    </a:cubicBezTo>
                    <a:lnTo>
                      <a:pt x="0" y="25555"/>
                    </a:lnTo>
                    <a:cubicBezTo>
                      <a:pt x="0" y="18777"/>
                      <a:pt x="2692" y="12277"/>
                      <a:pt x="7485" y="7485"/>
                    </a:cubicBezTo>
                    <a:cubicBezTo>
                      <a:pt x="12277" y="2692"/>
                      <a:pt x="18777" y="0"/>
                      <a:pt x="25555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2074565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06512" y="252467"/>
              <a:ext cx="9085945" cy="14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Залежність розчинності речовин від тиску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37802" y="2320280"/>
            <a:ext cx="6215321" cy="2931996"/>
            <a:chOff x="0" y="0"/>
            <a:chExt cx="8287094" cy="3909328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8287094" cy="3909328"/>
              <a:chOff x="0" y="0"/>
              <a:chExt cx="2269342" cy="107053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269342" cy="1070532"/>
              </a:xfrm>
              <a:custGeom>
                <a:avLst/>
                <a:gdLst/>
                <a:ahLst/>
                <a:cxnLst/>
                <a:rect l="l" t="t" r="r" b="b"/>
                <a:pathLst>
                  <a:path w="2269342" h="1070532">
                    <a:moveTo>
                      <a:pt x="23361" y="0"/>
                    </a:moveTo>
                    <a:lnTo>
                      <a:pt x="2245981" y="0"/>
                    </a:lnTo>
                    <a:cubicBezTo>
                      <a:pt x="2258882" y="0"/>
                      <a:pt x="2269342" y="10459"/>
                      <a:pt x="2269342" y="23361"/>
                    </a:cubicBezTo>
                    <a:lnTo>
                      <a:pt x="2269342" y="1047171"/>
                    </a:lnTo>
                    <a:cubicBezTo>
                      <a:pt x="2269342" y="1060073"/>
                      <a:pt x="2258882" y="1070532"/>
                      <a:pt x="2245981" y="1070532"/>
                    </a:cubicBezTo>
                    <a:lnTo>
                      <a:pt x="23361" y="1070532"/>
                    </a:lnTo>
                    <a:cubicBezTo>
                      <a:pt x="10459" y="1070532"/>
                      <a:pt x="0" y="1060073"/>
                      <a:pt x="0" y="1047171"/>
                    </a:cubicBezTo>
                    <a:lnTo>
                      <a:pt x="0" y="23361"/>
                    </a:lnTo>
                    <a:cubicBezTo>
                      <a:pt x="0" y="10459"/>
                      <a:pt x="10459" y="0"/>
                      <a:pt x="233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269342" cy="1118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94922" y="222269"/>
              <a:ext cx="8097251" cy="3512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54"/>
                </a:lnSpc>
              </a:pPr>
              <a:r>
                <a:rPr lang="en-US" sz="329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На відміну від рідин і твердих речовин, розчинність газів залежить також від тиску: гази значно краще розчиняються за підвищення тиск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120740" y="415317"/>
            <a:ext cx="9680518" cy="6437544"/>
          </a:xfrm>
          <a:custGeom>
            <a:avLst/>
            <a:gdLst/>
            <a:ahLst/>
            <a:cxnLst/>
            <a:rect l="l" t="t" r="r" b="b"/>
            <a:pathLst>
              <a:path w="9680518" h="6437544">
                <a:moveTo>
                  <a:pt x="0" y="0"/>
                </a:moveTo>
                <a:lnTo>
                  <a:pt x="9680518" y="0"/>
                </a:lnTo>
                <a:lnTo>
                  <a:pt x="9680518" y="6437544"/>
                </a:lnTo>
                <a:lnTo>
                  <a:pt x="0" y="6437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497333" y="6111094"/>
            <a:ext cx="7296258" cy="3147206"/>
            <a:chOff x="0" y="0"/>
            <a:chExt cx="9728344" cy="4196275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9728344" cy="4196275"/>
              <a:chOff x="0" y="0"/>
              <a:chExt cx="2493448" cy="1075537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493448" cy="1075537"/>
              </a:xfrm>
              <a:custGeom>
                <a:avLst/>
                <a:gdLst/>
                <a:ahLst/>
                <a:cxnLst/>
                <a:rect l="l" t="t" r="r" b="b"/>
                <a:pathLst>
                  <a:path w="2493448" h="1075537">
                    <a:moveTo>
                      <a:pt x="21262" y="0"/>
                    </a:moveTo>
                    <a:lnTo>
                      <a:pt x="2472186" y="0"/>
                    </a:lnTo>
                    <a:cubicBezTo>
                      <a:pt x="2477825" y="0"/>
                      <a:pt x="2483233" y="2240"/>
                      <a:pt x="2487220" y="6227"/>
                    </a:cubicBezTo>
                    <a:cubicBezTo>
                      <a:pt x="2491208" y="10215"/>
                      <a:pt x="2493448" y="15623"/>
                      <a:pt x="2493448" y="21262"/>
                    </a:cubicBezTo>
                    <a:lnTo>
                      <a:pt x="2493448" y="1054275"/>
                    </a:lnTo>
                    <a:cubicBezTo>
                      <a:pt x="2493448" y="1059914"/>
                      <a:pt x="2491208" y="1065322"/>
                      <a:pt x="2487220" y="1069310"/>
                    </a:cubicBezTo>
                    <a:cubicBezTo>
                      <a:pt x="2483233" y="1073297"/>
                      <a:pt x="2477825" y="1075537"/>
                      <a:pt x="2472186" y="1075537"/>
                    </a:cubicBezTo>
                    <a:lnTo>
                      <a:pt x="21262" y="1075537"/>
                    </a:lnTo>
                    <a:cubicBezTo>
                      <a:pt x="15623" y="1075537"/>
                      <a:pt x="10215" y="1073297"/>
                      <a:pt x="6227" y="1069310"/>
                    </a:cubicBezTo>
                    <a:cubicBezTo>
                      <a:pt x="2240" y="1065322"/>
                      <a:pt x="0" y="1059914"/>
                      <a:pt x="0" y="1054275"/>
                    </a:cubicBezTo>
                    <a:lnTo>
                      <a:pt x="0" y="21262"/>
                    </a:lnTo>
                    <a:cubicBezTo>
                      <a:pt x="0" y="15623"/>
                      <a:pt x="2240" y="10215"/>
                      <a:pt x="6227" y="6227"/>
                    </a:cubicBezTo>
                    <a:cubicBezTo>
                      <a:pt x="10215" y="2240"/>
                      <a:pt x="15623" y="0"/>
                      <a:pt x="21262" y="0"/>
                    </a:cubicBezTo>
                    <a:close/>
                  </a:path>
                </a:pathLst>
              </a:custGeom>
              <a:solidFill>
                <a:srgbClr val="5CE1E6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2493448" cy="11231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11430" y="215165"/>
              <a:ext cx="9505484" cy="3794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1"/>
                </a:lnSpc>
              </a:pPr>
              <a:r>
                <a:rPr lang="en-US" sz="3515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За підвищення тиску розчинність:</a:t>
              </a:r>
            </a:p>
            <a:p>
              <a:pPr marL="759004" lvl="1" indent="-379502" algn="l">
                <a:lnSpc>
                  <a:spcPts val="3691"/>
                </a:lnSpc>
                <a:buFont typeface="Arial"/>
                <a:buChar char="•"/>
              </a:pPr>
              <a:r>
                <a:rPr lang="en-US" sz="3515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твердих і рідких речовин практично не змінюється;</a:t>
              </a:r>
            </a:p>
            <a:p>
              <a:pPr marL="759004" lvl="1" indent="-379502" algn="l">
                <a:lnSpc>
                  <a:spcPts val="3691"/>
                </a:lnSpc>
                <a:buFont typeface="Arial"/>
                <a:buChar char="•"/>
              </a:pPr>
              <a:r>
                <a:rPr lang="en-US" sz="3515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газуватих речовин збільшується.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414165" y="7156384"/>
            <a:ext cx="9093670" cy="2497438"/>
            <a:chOff x="0" y="0"/>
            <a:chExt cx="12124893" cy="3329917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2124893" cy="3329917"/>
              <a:chOff x="0" y="0"/>
              <a:chExt cx="3320286" cy="91186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3320286" cy="911866"/>
              </a:xfrm>
              <a:custGeom>
                <a:avLst/>
                <a:gdLst/>
                <a:ahLst/>
                <a:cxnLst/>
                <a:rect l="l" t="t" r="r" b="b"/>
                <a:pathLst>
                  <a:path w="3320286" h="911866">
                    <a:moveTo>
                      <a:pt x="15967" y="0"/>
                    </a:moveTo>
                    <a:lnTo>
                      <a:pt x="3304319" y="0"/>
                    </a:lnTo>
                    <a:cubicBezTo>
                      <a:pt x="3313137" y="0"/>
                      <a:pt x="3320286" y="7149"/>
                      <a:pt x="3320286" y="15967"/>
                    </a:cubicBezTo>
                    <a:lnTo>
                      <a:pt x="3320286" y="895899"/>
                    </a:lnTo>
                    <a:cubicBezTo>
                      <a:pt x="3320286" y="900134"/>
                      <a:pt x="3318604" y="904195"/>
                      <a:pt x="3315610" y="907189"/>
                    </a:cubicBezTo>
                    <a:cubicBezTo>
                      <a:pt x="3312615" y="910184"/>
                      <a:pt x="3308554" y="911866"/>
                      <a:pt x="3304319" y="911866"/>
                    </a:cubicBezTo>
                    <a:lnTo>
                      <a:pt x="15967" y="911866"/>
                    </a:lnTo>
                    <a:cubicBezTo>
                      <a:pt x="11732" y="911866"/>
                      <a:pt x="7671" y="910184"/>
                      <a:pt x="4677" y="907189"/>
                    </a:cubicBezTo>
                    <a:cubicBezTo>
                      <a:pt x="1682" y="904195"/>
                      <a:pt x="0" y="900134"/>
                      <a:pt x="0" y="895899"/>
                    </a:cubicBezTo>
                    <a:lnTo>
                      <a:pt x="0" y="15967"/>
                    </a:lnTo>
                    <a:cubicBezTo>
                      <a:pt x="0" y="11732"/>
                      <a:pt x="1682" y="7671"/>
                      <a:pt x="4677" y="4677"/>
                    </a:cubicBezTo>
                    <a:cubicBezTo>
                      <a:pt x="7671" y="1682"/>
                      <a:pt x="11732" y="0"/>
                      <a:pt x="159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3320286" cy="9594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38880" y="222269"/>
              <a:ext cx="11847132" cy="2933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54"/>
                </a:lnSpc>
              </a:pPr>
              <a:r>
                <a:rPr lang="en-US" sz="329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Якщо пляшку відкрити, тиск у ній знижується до атмосферного, розчинність вуглекислого газу різко зменшується, і надлишковий вуглекислий газ починає бурхливо виділятися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58349" y="415317"/>
            <a:ext cx="6974227" cy="1465291"/>
            <a:chOff x="0" y="0"/>
            <a:chExt cx="9298969" cy="195372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9298969" cy="1953722"/>
              <a:chOff x="0" y="0"/>
              <a:chExt cx="2074565" cy="43586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074565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2074565" h="435868">
                    <a:moveTo>
                      <a:pt x="25555" y="0"/>
                    </a:moveTo>
                    <a:lnTo>
                      <a:pt x="2049010" y="0"/>
                    </a:lnTo>
                    <a:cubicBezTo>
                      <a:pt x="2055788" y="0"/>
                      <a:pt x="2062288" y="2692"/>
                      <a:pt x="2067080" y="7485"/>
                    </a:cubicBezTo>
                    <a:cubicBezTo>
                      <a:pt x="2071873" y="12277"/>
                      <a:pt x="2074565" y="18777"/>
                      <a:pt x="2074565" y="25555"/>
                    </a:cubicBezTo>
                    <a:lnTo>
                      <a:pt x="2074565" y="410313"/>
                    </a:lnTo>
                    <a:cubicBezTo>
                      <a:pt x="2074565" y="417091"/>
                      <a:pt x="2071873" y="423591"/>
                      <a:pt x="2067080" y="428383"/>
                    </a:cubicBezTo>
                    <a:cubicBezTo>
                      <a:pt x="2062288" y="433176"/>
                      <a:pt x="2055788" y="435868"/>
                      <a:pt x="2049010" y="435868"/>
                    </a:cubicBezTo>
                    <a:lnTo>
                      <a:pt x="25555" y="435868"/>
                    </a:lnTo>
                    <a:cubicBezTo>
                      <a:pt x="18777" y="435868"/>
                      <a:pt x="12277" y="433176"/>
                      <a:pt x="7485" y="428383"/>
                    </a:cubicBezTo>
                    <a:cubicBezTo>
                      <a:pt x="2692" y="423591"/>
                      <a:pt x="0" y="417091"/>
                      <a:pt x="0" y="410313"/>
                    </a:cubicBezTo>
                    <a:lnTo>
                      <a:pt x="0" y="25555"/>
                    </a:lnTo>
                    <a:cubicBezTo>
                      <a:pt x="0" y="18777"/>
                      <a:pt x="2692" y="12277"/>
                      <a:pt x="7485" y="7485"/>
                    </a:cubicBezTo>
                    <a:cubicBezTo>
                      <a:pt x="12277" y="2692"/>
                      <a:pt x="18777" y="0"/>
                      <a:pt x="25555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2074565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06512" y="252467"/>
              <a:ext cx="9085945" cy="14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Концентровані й розбавлені розчини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859545" y="2225281"/>
            <a:ext cx="3807669" cy="4757367"/>
          </a:xfrm>
          <a:custGeom>
            <a:avLst/>
            <a:gdLst/>
            <a:ahLst/>
            <a:cxnLst/>
            <a:rect l="l" t="t" r="r" b="b"/>
            <a:pathLst>
              <a:path w="3807669" h="4757367">
                <a:moveTo>
                  <a:pt x="0" y="0"/>
                </a:moveTo>
                <a:lnTo>
                  <a:pt x="3807669" y="0"/>
                </a:lnTo>
                <a:lnTo>
                  <a:pt x="3807669" y="4757367"/>
                </a:lnTo>
                <a:lnTo>
                  <a:pt x="0" y="47573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0000"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5330474" y="2350203"/>
            <a:ext cx="3799512" cy="4632445"/>
          </a:xfrm>
          <a:custGeom>
            <a:avLst/>
            <a:gdLst/>
            <a:ahLst/>
            <a:cxnLst/>
            <a:rect l="l" t="t" r="r" b="b"/>
            <a:pathLst>
              <a:path w="3799512" h="4632445">
                <a:moveTo>
                  <a:pt x="3799513" y="0"/>
                </a:moveTo>
                <a:lnTo>
                  <a:pt x="0" y="0"/>
                </a:lnTo>
                <a:lnTo>
                  <a:pt x="0" y="4632445"/>
                </a:lnTo>
                <a:lnTo>
                  <a:pt x="3799513" y="4632445"/>
                </a:lnTo>
                <a:lnTo>
                  <a:pt x="3799513" y="0"/>
                </a:lnTo>
                <a:close/>
              </a:path>
            </a:pathLst>
          </a:custGeom>
          <a:blipFill>
            <a:blip r:embed="rId3"/>
            <a:stretch>
              <a:fillRect t="-76" r="-95465" b="-76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028700" y="2576014"/>
            <a:ext cx="4384013" cy="2725634"/>
            <a:chOff x="0" y="0"/>
            <a:chExt cx="5845350" cy="3634179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5845350" cy="3634179"/>
              <a:chOff x="0" y="0"/>
              <a:chExt cx="1734542" cy="107840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734542" cy="1078401"/>
              </a:xfrm>
              <a:custGeom>
                <a:avLst/>
                <a:gdLst/>
                <a:ahLst/>
                <a:cxnLst/>
                <a:rect l="l" t="t" r="r" b="b"/>
                <a:pathLst>
                  <a:path w="1734542" h="1078401">
                    <a:moveTo>
                      <a:pt x="30564" y="0"/>
                    </a:moveTo>
                    <a:lnTo>
                      <a:pt x="1703978" y="0"/>
                    </a:lnTo>
                    <a:cubicBezTo>
                      <a:pt x="1720858" y="0"/>
                      <a:pt x="1734542" y="13684"/>
                      <a:pt x="1734542" y="30564"/>
                    </a:cubicBezTo>
                    <a:lnTo>
                      <a:pt x="1734542" y="1047837"/>
                    </a:lnTo>
                    <a:cubicBezTo>
                      <a:pt x="1734542" y="1064717"/>
                      <a:pt x="1720858" y="1078401"/>
                      <a:pt x="1703978" y="1078401"/>
                    </a:cubicBezTo>
                    <a:lnTo>
                      <a:pt x="30564" y="1078401"/>
                    </a:lnTo>
                    <a:cubicBezTo>
                      <a:pt x="13684" y="1078401"/>
                      <a:pt x="0" y="1064717"/>
                      <a:pt x="0" y="1047837"/>
                    </a:cubicBezTo>
                    <a:lnTo>
                      <a:pt x="0" y="30564"/>
                    </a:lnTo>
                    <a:cubicBezTo>
                      <a:pt x="0" y="13684"/>
                      <a:pt x="13684" y="0"/>
                      <a:pt x="305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734542" cy="112602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66954" y="208792"/>
              <a:ext cx="5711443" cy="3264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88"/>
                </a:lnSpc>
              </a:pPr>
              <a:r>
                <a:rPr lang="en-US" sz="3036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Розчин, у якому міститься багато розчиненої речовини і, відповідно, мало розчинника, називають</a:t>
              </a:r>
              <a:r>
                <a:rPr lang="en-US" sz="3036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 концентрованим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572909" y="2685525"/>
            <a:ext cx="4417206" cy="2506611"/>
            <a:chOff x="0" y="0"/>
            <a:chExt cx="5889608" cy="3342148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5889608" cy="3342148"/>
              <a:chOff x="0" y="0"/>
              <a:chExt cx="1336551" cy="75844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336551" cy="758446"/>
              </a:xfrm>
              <a:custGeom>
                <a:avLst/>
                <a:gdLst/>
                <a:ahLst/>
                <a:cxnLst/>
                <a:rect l="l" t="t" r="r" b="b"/>
                <a:pathLst>
                  <a:path w="1336551" h="758446">
                    <a:moveTo>
                      <a:pt x="39665" y="0"/>
                    </a:moveTo>
                    <a:lnTo>
                      <a:pt x="1296886" y="0"/>
                    </a:lnTo>
                    <a:cubicBezTo>
                      <a:pt x="1307405" y="0"/>
                      <a:pt x="1317494" y="4179"/>
                      <a:pt x="1324933" y="11618"/>
                    </a:cubicBezTo>
                    <a:cubicBezTo>
                      <a:pt x="1332372" y="19056"/>
                      <a:pt x="1336551" y="29145"/>
                      <a:pt x="1336551" y="39665"/>
                    </a:cubicBezTo>
                    <a:lnTo>
                      <a:pt x="1336551" y="718781"/>
                    </a:lnTo>
                    <a:cubicBezTo>
                      <a:pt x="1336551" y="729301"/>
                      <a:pt x="1332372" y="739390"/>
                      <a:pt x="1324933" y="746829"/>
                    </a:cubicBezTo>
                    <a:cubicBezTo>
                      <a:pt x="1317494" y="754267"/>
                      <a:pt x="1307405" y="758446"/>
                      <a:pt x="1296886" y="758446"/>
                    </a:cubicBezTo>
                    <a:lnTo>
                      <a:pt x="39665" y="758446"/>
                    </a:lnTo>
                    <a:cubicBezTo>
                      <a:pt x="29145" y="758446"/>
                      <a:pt x="19056" y="754267"/>
                      <a:pt x="11618" y="746829"/>
                    </a:cubicBezTo>
                    <a:cubicBezTo>
                      <a:pt x="4179" y="739390"/>
                      <a:pt x="0" y="729301"/>
                      <a:pt x="0" y="718781"/>
                    </a:cubicBezTo>
                    <a:lnTo>
                      <a:pt x="0" y="39665"/>
                    </a:lnTo>
                    <a:cubicBezTo>
                      <a:pt x="0" y="29145"/>
                      <a:pt x="4179" y="19056"/>
                      <a:pt x="11618" y="11618"/>
                    </a:cubicBezTo>
                    <a:cubicBezTo>
                      <a:pt x="19056" y="4179"/>
                      <a:pt x="29145" y="0"/>
                      <a:pt x="396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1336551" cy="8060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67460" y="267892"/>
              <a:ext cx="5754687" cy="2863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69"/>
                </a:lnSpc>
              </a:pPr>
              <a:r>
                <a:rPr lang="en-US" sz="3970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У </a:t>
              </a:r>
              <a:r>
                <a:rPr lang="en-US" sz="397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розбавленому</a:t>
              </a:r>
              <a:r>
                <a:rPr lang="en-US" sz="3970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 розчині міститься мало розчиненої речовини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89431" y="5593910"/>
            <a:ext cx="2831275" cy="3958688"/>
            <a:chOff x="0" y="0"/>
            <a:chExt cx="3775033" cy="5278251"/>
          </a:xfrm>
        </p:grpSpPr>
        <p:sp>
          <p:nvSpPr>
            <p:cNvPr id="21" name="Freeform 21"/>
            <p:cNvSpPr/>
            <p:nvPr/>
          </p:nvSpPr>
          <p:spPr>
            <a:xfrm>
              <a:off x="0" y="469291"/>
              <a:ext cx="3775033" cy="4808960"/>
            </a:xfrm>
            <a:custGeom>
              <a:avLst/>
              <a:gdLst/>
              <a:ahLst/>
              <a:cxnLst/>
              <a:rect l="l" t="t" r="r" b="b"/>
              <a:pathLst>
                <a:path w="3775033" h="4808960">
                  <a:moveTo>
                    <a:pt x="0" y="0"/>
                  </a:moveTo>
                  <a:lnTo>
                    <a:pt x="3775033" y="0"/>
                  </a:lnTo>
                  <a:lnTo>
                    <a:pt x="3775033" y="4808960"/>
                  </a:lnTo>
                  <a:lnTo>
                    <a:pt x="0" y="4808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22" name="Group 22"/>
            <p:cNvGrpSpPr/>
            <p:nvPr/>
          </p:nvGrpSpPr>
          <p:grpSpPr>
            <a:xfrm>
              <a:off x="452272" y="0"/>
              <a:ext cx="2870489" cy="938581"/>
              <a:chOff x="0" y="0"/>
              <a:chExt cx="851785" cy="278513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51785" cy="278513"/>
              </a:xfrm>
              <a:custGeom>
                <a:avLst/>
                <a:gdLst/>
                <a:ahLst/>
                <a:cxnLst/>
                <a:rect l="l" t="t" r="r" b="b"/>
                <a:pathLst>
                  <a:path w="851785" h="278513">
                    <a:moveTo>
                      <a:pt x="93499" y="0"/>
                    </a:moveTo>
                    <a:lnTo>
                      <a:pt x="758286" y="0"/>
                    </a:lnTo>
                    <a:cubicBezTo>
                      <a:pt x="809924" y="0"/>
                      <a:pt x="851785" y="41861"/>
                      <a:pt x="851785" y="93499"/>
                    </a:cubicBezTo>
                    <a:lnTo>
                      <a:pt x="851785" y="185015"/>
                    </a:lnTo>
                    <a:cubicBezTo>
                      <a:pt x="851785" y="236653"/>
                      <a:pt x="809924" y="278513"/>
                      <a:pt x="758286" y="278513"/>
                    </a:cubicBezTo>
                    <a:lnTo>
                      <a:pt x="93499" y="278513"/>
                    </a:lnTo>
                    <a:cubicBezTo>
                      <a:pt x="41861" y="278513"/>
                      <a:pt x="0" y="236653"/>
                      <a:pt x="0" y="185015"/>
                    </a:cubicBezTo>
                    <a:lnTo>
                      <a:pt x="0" y="93499"/>
                    </a:lnTo>
                    <a:cubicBezTo>
                      <a:pt x="0" y="41861"/>
                      <a:pt x="41861" y="0"/>
                      <a:pt x="934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851785" cy="326138"/>
              </a:xfrm>
              <a:prstGeom prst="rect">
                <a:avLst/>
              </a:prstGeom>
            </p:spPr>
            <p:txBody>
              <a:bodyPr lIns="33816" tIns="33816" rIns="33816" bIns="33816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485151" y="208792"/>
              <a:ext cx="2804731" cy="568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88"/>
                </a:lnSpc>
              </a:pPr>
              <a:r>
                <a:rPr lang="en-US" sz="3036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Розсіл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41447" y="8875611"/>
            <a:ext cx="4489027" cy="1130763"/>
            <a:chOff x="0" y="0"/>
            <a:chExt cx="5985370" cy="1507684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5985370" cy="1507684"/>
              <a:chOff x="0" y="0"/>
              <a:chExt cx="1730356" cy="435868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730356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1730356" h="435868">
                    <a:moveTo>
                      <a:pt x="30638" y="0"/>
                    </a:moveTo>
                    <a:lnTo>
                      <a:pt x="1699718" y="0"/>
                    </a:lnTo>
                    <a:cubicBezTo>
                      <a:pt x="1707844" y="0"/>
                      <a:pt x="1715637" y="3228"/>
                      <a:pt x="1721383" y="8974"/>
                    </a:cubicBezTo>
                    <a:cubicBezTo>
                      <a:pt x="1727128" y="14719"/>
                      <a:pt x="1730356" y="22512"/>
                      <a:pt x="1730356" y="30638"/>
                    </a:cubicBezTo>
                    <a:lnTo>
                      <a:pt x="1730356" y="405230"/>
                    </a:lnTo>
                    <a:cubicBezTo>
                      <a:pt x="1730356" y="422151"/>
                      <a:pt x="1716639" y="435868"/>
                      <a:pt x="1699718" y="435868"/>
                    </a:cubicBezTo>
                    <a:lnTo>
                      <a:pt x="30638" y="435868"/>
                    </a:lnTo>
                    <a:cubicBezTo>
                      <a:pt x="13717" y="435868"/>
                      <a:pt x="0" y="422151"/>
                      <a:pt x="0" y="405230"/>
                    </a:cubicBezTo>
                    <a:lnTo>
                      <a:pt x="0" y="30638"/>
                    </a:lnTo>
                    <a:cubicBezTo>
                      <a:pt x="0" y="13717"/>
                      <a:pt x="13717" y="0"/>
                      <a:pt x="30638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1730356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68557" y="194002"/>
              <a:ext cx="5848255" cy="1148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72"/>
                </a:lnSpc>
              </a:pPr>
              <a:r>
                <a:rPr lang="en-US" sz="3116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це концентрований розчин кухонної солі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929701" y="7131185"/>
            <a:ext cx="3552869" cy="2875190"/>
            <a:chOff x="0" y="0"/>
            <a:chExt cx="4737158" cy="3833586"/>
          </a:xfrm>
        </p:grpSpPr>
        <p:sp>
          <p:nvSpPr>
            <p:cNvPr id="32" name="Freeform 32"/>
            <p:cNvSpPr/>
            <p:nvPr/>
          </p:nvSpPr>
          <p:spPr>
            <a:xfrm>
              <a:off x="2226159" y="0"/>
              <a:ext cx="2510999" cy="3833586"/>
            </a:xfrm>
            <a:custGeom>
              <a:avLst/>
              <a:gdLst/>
              <a:ahLst/>
              <a:cxnLst/>
              <a:rect l="l" t="t" r="r" b="b"/>
              <a:pathLst>
                <a:path w="2510999" h="3833586">
                  <a:moveTo>
                    <a:pt x="0" y="0"/>
                  </a:moveTo>
                  <a:lnTo>
                    <a:pt x="2510999" y="0"/>
                  </a:lnTo>
                  <a:lnTo>
                    <a:pt x="2510999" y="3833586"/>
                  </a:lnTo>
                  <a:lnTo>
                    <a:pt x="0" y="38335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33" name="Group 33"/>
            <p:cNvGrpSpPr/>
            <p:nvPr/>
          </p:nvGrpSpPr>
          <p:grpSpPr>
            <a:xfrm>
              <a:off x="0" y="0"/>
              <a:ext cx="3029451" cy="1379347"/>
              <a:chOff x="0" y="0"/>
              <a:chExt cx="898955" cy="409306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98955" cy="409306"/>
              </a:xfrm>
              <a:custGeom>
                <a:avLst/>
                <a:gdLst/>
                <a:ahLst/>
                <a:cxnLst/>
                <a:rect l="l" t="t" r="r" b="b"/>
                <a:pathLst>
                  <a:path w="898955" h="409306">
                    <a:moveTo>
                      <a:pt x="57926" y="0"/>
                    </a:moveTo>
                    <a:lnTo>
                      <a:pt x="841029" y="0"/>
                    </a:lnTo>
                    <a:cubicBezTo>
                      <a:pt x="856392" y="0"/>
                      <a:pt x="871126" y="6103"/>
                      <a:pt x="881989" y="16966"/>
                    </a:cubicBezTo>
                    <a:cubicBezTo>
                      <a:pt x="892852" y="27829"/>
                      <a:pt x="898955" y="42563"/>
                      <a:pt x="898955" y="57926"/>
                    </a:cubicBezTo>
                    <a:lnTo>
                      <a:pt x="898955" y="351380"/>
                    </a:lnTo>
                    <a:cubicBezTo>
                      <a:pt x="898955" y="366743"/>
                      <a:pt x="892852" y="381476"/>
                      <a:pt x="881989" y="392339"/>
                    </a:cubicBezTo>
                    <a:cubicBezTo>
                      <a:pt x="871126" y="403203"/>
                      <a:pt x="856392" y="409306"/>
                      <a:pt x="841029" y="409306"/>
                    </a:cubicBezTo>
                    <a:lnTo>
                      <a:pt x="57926" y="409306"/>
                    </a:lnTo>
                    <a:cubicBezTo>
                      <a:pt x="42563" y="409306"/>
                      <a:pt x="27829" y="403203"/>
                      <a:pt x="16966" y="392339"/>
                    </a:cubicBezTo>
                    <a:cubicBezTo>
                      <a:pt x="6103" y="381476"/>
                      <a:pt x="0" y="366743"/>
                      <a:pt x="0" y="351380"/>
                    </a:cubicBezTo>
                    <a:lnTo>
                      <a:pt x="0" y="57926"/>
                    </a:lnTo>
                    <a:cubicBezTo>
                      <a:pt x="0" y="42563"/>
                      <a:pt x="6103" y="27829"/>
                      <a:pt x="16966" y="16966"/>
                    </a:cubicBezTo>
                    <a:cubicBezTo>
                      <a:pt x="27829" y="6103"/>
                      <a:pt x="42563" y="0"/>
                      <a:pt x="579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47625"/>
                <a:ext cx="898955" cy="456931"/>
              </a:xfrm>
              <a:prstGeom prst="rect">
                <a:avLst/>
              </a:prstGeom>
            </p:spPr>
            <p:txBody>
              <a:bodyPr lIns="33816" tIns="33816" rIns="33816" bIns="33816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112360" y="159615"/>
              <a:ext cx="2804731" cy="1107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88"/>
                </a:lnSpc>
              </a:pPr>
              <a:r>
                <a:rPr lang="en-US" sz="3036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Цукровий сироп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706135" y="9258300"/>
            <a:ext cx="3108191" cy="782938"/>
            <a:chOff x="0" y="0"/>
            <a:chExt cx="4144255" cy="1043917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4144255" cy="1043917"/>
              <a:chOff x="0" y="0"/>
              <a:chExt cx="1730356" cy="435868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730356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1730356" h="435868">
                    <a:moveTo>
                      <a:pt x="30638" y="0"/>
                    </a:moveTo>
                    <a:lnTo>
                      <a:pt x="1699718" y="0"/>
                    </a:lnTo>
                    <a:cubicBezTo>
                      <a:pt x="1707844" y="0"/>
                      <a:pt x="1715637" y="3228"/>
                      <a:pt x="1721383" y="8974"/>
                    </a:cubicBezTo>
                    <a:cubicBezTo>
                      <a:pt x="1727128" y="14719"/>
                      <a:pt x="1730356" y="22512"/>
                      <a:pt x="1730356" y="30638"/>
                    </a:cubicBezTo>
                    <a:lnTo>
                      <a:pt x="1730356" y="405230"/>
                    </a:lnTo>
                    <a:cubicBezTo>
                      <a:pt x="1730356" y="422151"/>
                      <a:pt x="1716639" y="435868"/>
                      <a:pt x="1699718" y="435868"/>
                    </a:cubicBezTo>
                    <a:lnTo>
                      <a:pt x="30638" y="435868"/>
                    </a:lnTo>
                    <a:cubicBezTo>
                      <a:pt x="13717" y="435868"/>
                      <a:pt x="0" y="422151"/>
                      <a:pt x="0" y="405230"/>
                    </a:cubicBezTo>
                    <a:lnTo>
                      <a:pt x="0" y="30638"/>
                    </a:lnTo>
                    <a:cubicBezTo>
                      <a:pt x="0" y="13717"/>
                      <a:pt x="13717" y="0"/>
                      <a:pt x="30638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47625"/>
                <a:ext cx="1730356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47469" y="133591"/>
              <a:ext cx="4049317" cy="795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65"/>
                </a:lnSpc>
              </a:pPr>
              <a:r>
                <a:rPr lang="en-US" sz="215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це концентрований розчин цукру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859545" y="6039399"/>
            <a:ext cx="3083124" cy="3067709"/>
            <a:chOff x="0" y="0"/>
            <a:chExt cx="4110832" cy="4090278"/>
          </a:xfrm>
        </p:grpSpPr>
        <p:sp>
          <p:nvSpPr>
            <p:cNvPr id="43" name="Freeform 43"/>
            <p:cNvSpPr/>
            <p:nvPr/>
          </p:nvSpPr>
          <p:spPr>
            <a:xfrm flipH="1">
              <a:off x="0" y="0"/>
              <a:ext cx="4110832" cy="4090278"/>
            </a:xfrm>
            <a:custGeom>
              <a:avLst/>
              <a:gdLst/>
              <a:ahLst/>
              <a:cxnLst/>
              <a:rect l="l" t="t" r="r" b="b"/>
              <a:pathLst>
                <a:path w="4110832" h="4090278">
                  <a:moveTo>
                    <a:pt x="4110832" y="0"/>
                  </a:moveTo>
                  <a:lnTo>
                    <a:pt x="0" y="0"/>
                  </a:lnTo>
                  <a:lnTo>
                    <a:pt x="0" y="4090278"/>
                  </a:lnTo>
                  <a:lnTo>
                    <a:pt x="4110832" y="4090278"/>
                  </a:lnTo>
                  <a:lnTo>
                    <a:pt x="4110832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grpSp>
          <p:nvGrpSpPr>
            <p:cNvPr id="44" name="Group 44"/>
            <p:cNvGrpSpPr/>
            <p:nvPr/>
          </p:nvGrpSpPr>
          <p:grpSpPr>
            <a:xfrm>
              <a:off x="1131121" y="2903216"/>
              <a:ext cx="1848590" cy="938581"/>
              <a:chOff x="0" y="0"/>
              <a:chExt cx="548548" cy="278513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548548" cy="278513"/>
              </a:xfrm>
              <a:custGeom>
                <a:avLst/>
                <a:gdLst/>
                <a:ahLst/>
                <a:cxnLst/>
                <a:rect l="l" t="t" r="r" b="b"/>
                <a:pathLst>
                  <a:path w="548548" h="278513">
                    <a:moveTo>
                      <a:pt x="139257" y="0"/>
                    </a:moveTo>
                    <a:lnTo>
                      <a:pt x="409291" y="0"/>
                    </a:lnTo>
                    <a:cubicBezTo>
                      <a:pt x="446225" y="0"/>
                      <a:pt x="481645" y="14672"/>
                      <a:pt x="507761" y="40787"/>
                    </a:cubicBezTo>
                    <a:cubicBezTo>
                      <a:pt x="533876" y="66903"/>
                      <a:pt x="548548" y="102324"/>
                      <a:pt x="548548" y="139257"/>
                    </a:cubicBezTo>
                    <a:lnTo>
                      <a:pt x="548548" y="139257"/>
                    </a:lnTo>
                    <a:cubicBezTo>
                      <a:pt x="548548" y="176190"/>
                      <a:pt x="533876" y="211610"/>
                      <a:pt x="507761" y="237726"/>
                    </a:cubicBezTo>
                    <a:cubicBezTo>
                      <a:pt x="481645" y="263842"/>
                      <a:pt x="446225" y="278513"/>
                      <a:pt x="409291" y="278513"/>
                    </a:cubicBezTo>
                    <a:lnTo>
                      <a:pt x="139257" y="278513"/>
                    </a:lnTo>
                    <a:cubicBezTo>
                      <a:pt x="102324" y="278513"/>
                      <a:pt x="66903" y="263842"/>
                      <a:pt x="40787" y="237726"/>
                    </a:cubicBezTo>
                    <a:cubicBezTo>
                      <a:pt x="14672" y="211610"/>
                      <a:pt x="0" y="176190"/>
                      <a:pt x="0" y="139257"/>
                    </a:cubicBezTo>
                    <a:lnTo>
                      <a:pt x="0" y="139257"/>
                    </a:lnTo>
                    <a:cubicBezTo>
                      <a:pt x="0" y="102324"/>
                      <a:pt x="14672" y="66903"/>
                      <a:pt x="40787" y="40787"/>
                    </a:cubicBezTo>
                    <a:cubicBezTo>
                      <a:pt x="66903" y="14672"/>
                      <a:pt x="102324" y="0"/>
                      <a:pt x="1392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47625"/>
                <a:ext cx="548548" cy="326138"/>
              </a:xfrm>
              <a:prstGeom prst="rect">
                <a:avLst/>
              </a:prstGeom>
            </p:spPr>
            <p:txBody>
              <a:bodyPr lIns="33816" tIns="33816" rIns="33816" bIns="33816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1173469" y="3112008"/>
              <a:ext cx="1806242" cy="568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88"/>
                </a:lnSpc>
              </a:pPr>
              <a:r>
                <a:rPr lang="en-US" sz="3036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Суп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9185801" y="8991360"/>
            <a:ext cx="3254378" cy="1049878"/>
            <a:chOff x="0" y="0"/>
            <a:chExt cx="4339171" cy="1399837"/>
          </a:xfrm>
        </p:grpSpPr>
        <p:grpSp>
          <p:nvGrpSpPr>
            <p:cNvPr id="49" name="Group 49"/>
            <p:cNvGrpSpPr/>
            <p:nvPr/>
          </p:nvGrpSpPr>
          <p:grpSpPr>
            <a:xfrm>
              <a:off x="0" y="0"/>
              <a:ext cx="4339171" cy="1399837"/>
              <a:chOff x="0" y="0"/>
              <a:chExt cx="1351090" cy="435868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1351090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1351090" h="435868">
                    <a:moveTo>
                      <a:pt x="39238" y="0"/>
                    </a:moveTo>
                    <a:lnTo>
                      <a:pt x="1311851" y="0"/>
                    </a:lnTo>
                    <a:cubicBezTo>
                      <a:pt x="1333522" y="0"/>
                      <a:pt x="1351090" y="17568"/>
                      <a:pt x="1351090" y="39238"/>
                    </a:cubicBezTo>
                    <a:lnTo>
                      <a:pt x="1351090" y="396629"/>
                    </a:lnTo>
                    <a:cubicBezTo>
                      <a:pt x="1351090" y="407036"/>
                      <a:pt x="1346956" y="417017"/>
                      <a:pt x="1339597" y="424375"/>
                    </a:cubicBezTo>
                    <a:cubicBezTo>
                      <a:pt x="1332239" y="431734"/>
                      <a:pt x="1322258" y="435868"/>
                      <a:pt x="1311851" y="435868"/>
                    </a:cubicBezTo>
                    <a:lnTo>
                      <a:pt x="39238" y="435868"/>
                    </a:lnTo>
                    <a:cubicBezTo>
                      <a:pt x="28832" y="435868"/>
                      <a:pt x="18851" y="431734"/>
                      <a:pt x="11493" y="424375"/>
                    </a:cubicBezTo>
                    <a:cubicBezTo>
                      <a:pt x="4134" y="417017"/>
                      <a:pt x="0" y="407036"/>
                      <a:pt x="0" y="396629"/>
                    </a:cubicBezTo>
                    <a:lnTo>
                      <a:pt x="0" y="39238"/>
                    </a:lnTo>
                    <a:cubicBezTo>
                      <a:pt x="0" y="28832"/>
                      <a:pt x="4134" y="18851"/>
                      <a:pt x="11493" y="11493"/>
                    </a:cubicBezTo>
                    <a:cubicBezTo>
                      <a:pt x="18851" y="4134"/>
                      <a:pt x="28832" y="0"/>
                      <a:pt x="39238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47625"/>
                <a:ext cx="1351090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49702" y="182168"/>
              <a:ext cx="4239768" cy="1064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38"/>
                </a:lnSpc>
              </a:pPr>
              <a:r>
                <a:rPr lang="en-US" sz="2893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розбавлений розчин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3447221" y="5488996"/>
            <a:ext cx="3711405" cy="3544392"/>
            <a:chOff x="0" y="0"/>
            <a:chExt cx="4948540" cy="4725855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948540" cy="4725855"/>
            </a:xfrm>
            <a:custGeom>
              <a:avLst/>
              <a:gdLst/>
              <a:ahLst/>
              <a:cxnLst/>
              <a:rect l="l" t="t" r="r" b="b"/>
              <a:pathLst>
                <a:path w="4948540" h="4725855">
                  <a:moveTo>
                    <a:pt x="0" y="0"/>
                  </a:moveTo>
                  <a:lnTo>
                    <a:pt x="4948540" y="0"/>
                  </a:lnTo>
                  <a:lnTo>
                    <a:pt x="4948540" y="4725855"/>
                  </a:lnTo>
                  <a:lnTo>
                    <a:pt x="0" y="4725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grpSp>
          <p:nvGrpSpPr>
            <p:cNvPr id="55" name="Group 55"/>
            <p:cNvGrpSpPr/>
            <p:nvPr/>
          </p:nvGrpSpPr>
          <p:grpSpPr>
            <a:xfrm>
              <a:off x="1039026" y="2014244"/>
              <a:ext cx="2870489" cy="938581"/>
              <a:chOff x="0" y="0"/>
              <a:chExt cx="851785" cy="278513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851785" cy="278513"/>
              </a:xfrm>
              <a:custGeom>
                <a:avLst/>
                <a:gdLst/>
                <a:ahLst/>
                <a:cxnLst/>
                <a:rect l="l" t="t" r="r" b="b"/>
                <a:pathLst>
                  <a:path w="851785" h="278513">
                    <a:moveTo>
                      <a:pt x="93499" y="0"/>
                    </a:moveTo>
                    <a:lnTo>
                      <a:pt x="758286" y="0"/>
                    </a:lnTo>
                    <a:cubicBezTo>
                      <a:pt x="809924" y="0"/>
                      <a:pt x="851785" y="41861"/>
                      <a:pt x="851785" y="93499"/>
                    </a:cubicBezTo>
                    <a:lnTo>
                      <a:pt x="851785" y="185015"/>
                    </a:lnTo>
                    <a:cubicBezTo>
                      <a:pt x="851785" y="236653"/>
                      <a:pt x="809924" y="278513"/>
                      <a:pt x="758286" y="278513"/>
                    </a:cubicBezTo>
                    <a:lnTo>
                      <a:pt x="93499" y="278513"/>
                    </a:lnTo>
                    <a:cubicBezTo>
                      <a:pt x="41861" y="278513"/>
                      <a:pt x="0" y="236653"/>
                      <a:pt x="0" y="185015"/>
                    </a:cubicBezTo>
                    <a:lnTo>
                      <a:pt x="0" y="93499"/>
                    </a:lnTo>
                    <a:cubicBezTo>
                      <a:pt x="0" y="41861"/>
                      <a:pt x="41861" y="0"/>
                      <a:pt x="934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7" name="TextBox 57"/>
              <p:cNvSpPr txBox="1"/>
              <p:nvPr/>
            </p:nvSpPr>
            <p:spPr>
              <a:xfrm>
                <a:off x="0" y="-47625"/>
                <a:ext cx="851785" cy="326138"/>
              </a:xfrm>
              <a:prstGeom prst="rect">
                <a:avLst/>
              </a:prstGeom>
            </p:spPr>
            <p:txBody>
              <a:bodyPr lIns="33816" tIns="33816" rIns="33816" bIns="33816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8" name="TextBox 58"/>
            <p:cNvSpPr txBox="1"/>
            <p:nvPr/>
          </p:nvSpPr>
          <p:spPr>
            <a:xfrm>
              <a:off x="1071905" y="2223036"/>
              <a:ext cx="2804731" cy="568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88"/>
                </a:lnSpc>
              </a:pPr>
              <a:r>
                <a:rPr lang="en-US" sz="3036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Чай</a:t>
              </a:r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8091647" y="617803"/>
            <a:ext cx="9862793" cy="1006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  <a:spcBef>
                <a:spcPct val="0"/>
              </a:spcBef>
            </a:pPr>
            <a:r>
              <a:rPr lang="en-US" sz="287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Концентрований і розбавлений розчини відрізняються числом частинок розчиненої речовини в розчиннику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13678294" y="8935815"/>
            <a:ext cx="3131871" cy="1010356"/>
            <a:chOff x="0" y="0"/>
            <a:chExt cx="4175827" cy="1347142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4175827" cy="1347142"/>
              <a:chOff x="0" y="0"/>
              <a:chExt cx="1351090" cy="435868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1351090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1351090" h="435868">
                    <a:moveTo>
                      <a:pt x="39238" y="0"/>
                    </a:moveTo>
                    <a:lnTo>
                      <a:pt x="1311851" y="0"/>
                    </a:lnTo>
                    <a:cubicBezTo>
                      <a:pt x="1333522" y="0"/>
                      <a:pt x="1351090" y="17568"/>
                      <a:pt x="1351090" y="39238"/>
                    </a:cubicBezTo>
                    <a:lnTo>
                      <a:pt x="1351090" y="396629"/>
                    </a:lnTo>
                    <a:cubicBezTo>
                      <a:pt x="1351090" y="407036"/>
                      <a:pt x="1346956" y="417017"/>
                      <a:pt x="1339597" y="424375"/>
                    </a:cubicBezTo>
                    <a:cubicBezTo>
                      <a:pt x="1332239" y="431734"/>
                      <a:pt x="1322258" y="435868"/>
                      <a:pt x="1311851" y="435868"/>
                    </a:cubicBezTo>
                    <a:lnTo>
                      <a:pt x="39238" y="435868"/>
                    </a:lnTo>
                    <a:cubicBezTo>
                      <a:pt x="28832" y="435868"/>
                      <a:pt x="18851" y="431734"/>
                      <a:pt x="11493" y="424375"/>
                    </a:cubicBezTo>
                    <a:cubicBezTo>
                      <a:pt x="4134" y="417017"/>
                      <a:pt x="0" y="407036"/>
                      <a:pt x="0" y="396629"/>
                    </a:cubicBezTo>
                    <a:lnTo>
                      <a:pt x="0" y="39238"/>
                    </a:lnTo>
                    <a:cubicBezTo>
                      <a:pt x="0" y="28832"/>
                      <a:pt x="4134" y="18851"/>
                      <a:pt x="11493" y="11493"/>
                    </a:cubicBezTo>
                    <a:cubicBezTo>
                      <a:pt x="18851" y="4134"/>
                      <a:pt x="28832" y="0"/>
                      <a:pt x="39238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0" y="-47625"/>
                <a:ext cx="1351090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47831" y="166862"/>
              <a:ext cx="4080166" cy="10324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24"/>
                </a:lnSpc>
              </a:pPr>
              <a:r>
                <a:rPr lang="en-US" sz="278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розбавлений розчин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24285" y="704855"/>
            <a:ext cx="6974227" cy="1465291"/>
            <a:chOff x="0" y="0"/>
            <a:chExt cx="9298969" cy="195372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9298969" cy="1953722"/>
              <a:chOff x="0" y="0"/>
              <a:chExt cx="2074565" cy="43586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074565" cy="435868"/>
              </a:xfrm>
              <a:custGeom>
                <a:avLst/>
                <a:gdLst/>
                <a:ahLst/>
                <a:cxnLst/>
                <a:rect l="l" t="t" r="r" b="b"/>
                <a:pathLst>
                  <a:path w="2074565" h="435868">
                    <a:moveTo>
                      <a:pt x="25555" y="0"/>
                    </a:moveTo>
                    <a:lnTo>
                      <a:pt x="2049010" y="0"/>
                    </a:lnTo>
                    <a:cubicBezTo>
                      <a:pt x="2055788" y="0"/>
                      <a:pt x="2062288" y="2692"/>
                      <a:pt x="2067080" y="7485"/>
                    </a:cubicBezTo>
                    <a:cubicBezTo>
                      <a:pt x="2071873" y="12277"/>
                      <a:pt x="2074565" y="18777"/>
                      <a:pt x="2074565" y="25555"/>
                    </a:cubicBezTo>
                    <a:lnTo>
                      <a:pt x="2074565" y="410313"/>
                    </a:lnTo>
                    <a:cubicBezTo>
                      <a:pt x="2074565" y="417091"/>
                      <a:pt x="2071873" y="423591"/>
                      <a:pt x="2067080" y="428383"/>
                    </a:cubicBezTo>
                    <a:cubicBezTo>
                      <a:pt x="2062288" y="433176"/>
                      <a:pt x="2055788" y="435868"/>
                      <a:pt x="2049010" y="435868"/>
                    </a:cubicBezTo>
                    <a:lnTo>
                      <a:pt x="25555" y="435868"/>
                    </a:lnTo>
                    <a:cubicBezTo>
                      <a:pt x="18777" y="435868"/>
                      <a:pt x="12277" y="433176"/>
                      <a:pt x="7485" y="428383"/>
                    </a:cubicBezTo>
                    <a:cubicBezTo>
                      <a:pt x="2692" y="423591"/>
                      <a:pt x="0" y="417091"/>
                      <a:pt x="0" y="410313"/>
                    </a:cubicBezTo>
                    <a:lnTo>
                      <a:pt x="0" y="25555"/>
                    </a:lnTo>
                    <a:cubicBezTo>
                      <a:pt x="0" y="18777"/>
                      <a:pt x="2692" y="12277"/>
                      <a:pt x="7485" y="7485"/>
                    </a:cubicBezTo>
                    <a:cubicBezTo>
                      <a:pt x="12277" y="2692"/>
                      <a:pt x="18777" y="0"/>
                      <a:pt x="25555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2074565" cy="483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06512" y="252467"/>
              <a:ext cx="9085945" cy="1486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Насичені й ненасичені розчини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63270" y="3028365"/>
            <a:ext cx="7296258" cy="1747031"/>
            <a:chOff x="0" y="0"/>
            <a:chExt cx="9728344" cy="2329375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9728344" cy="2329375"/>
              <a:chOff x="0" y="0"/>
              <a:chExt cx="2493448" cy="59703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493448" cy="597036"/>
              </a:xfrm>
              <a:custGeom>
                <a:avLst/>
                <a:gdLst/>
                <a:ahLst/>
                <a:cxnLst/>
                <a:rect l="l" t="t" r="r" b="b"/>
                <a:pathLst>
                  <a:path w="2493448" h="597036">
                    <a:moveTo>
                      <a:pt x="21262" y="0"/>
                    </a:moveTo>
                    <a:lnTo>
                      <a:pt x="2472186" y="0"/>
                    </a:lnTo>
                    <a:cubicBezTo>
                      <a:pt x="2477825" y="0"/>
                      <a:pt x="2483233" y="2240"/>
                      <a:pt x="2487220" y="6227"/>
                    </a:cubicBezTo>
                    <a:cubicBezTo>
                      <a:pt x="2491208" y="10215"/>
                      <a:pt x="2493448" y="15623"/>
                      <a:pt x="2493448" y="21262"/>
                    </a:cubicBezTo>
                    <a:lnTo>
                      <a:pt x="2493448" y="575775"/>
                    </a:lnTo>
                    <a:cubicBezTo>
                      <a:pt x="2493448" y="581414"/>
                      <a:pt x="2491208" y="586822"/>
                      <a:pt x="2487220" y="590809"/>
                    </a:cubicBezTo>
                    <a:cubicBezTo>
                      <a:pt x="2483233" y="594796"/>
                      <a:pt x="2477825" y="597036"/>
                      <a:pt x="2472186" y="597036"/>
                    </a:cubicBezTo>
                    <a:lnTo>
                      <a:pt x="21262" y="597036"/>
                    </a:lnTo>
                    <a:cubicBezTo>
                      <a:pt x="15623" y="597036"/>
                      <a:pt x="10215" y="594796"/>
                      <a:pt x="6227" y="590809"/>
                    </a:cubicBezTo>
                    <a:cubicBezTo>
                      <a:pt x="2240" y="586822"/>
                      <a:pt x="0" y="581414"/>
                      <a:pt x="0" y="575775"/>
                    </a:cubicBezTo>
                    <a:lnTo>
                      <a:pt x="0" y="21262"/>
                    </a:lnTo>
                    <a:cubicBezTo>
                      <a:pt x="0" y="15623"/>
                      <a:pt x="2240" y="10215"/>
                      <a:pt x="6227" y="6227"/>
                    </a:cubicBezTo>
                    <a:cubicBezTo>
                      <a:pt x="10215" y="2240"/>
                      <a:pt x="15623" y="0"/>
                      <a:pt x="21262" y="0"/>
                    </a:cubicBezTo>
                    <a:close/>
                  </a:path>
                </a:pathLst>
              </a:custGeom>
              <a:solidFill>
                <a:srgbClr val="5CE1E6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493448" cy="6446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11430" y="215165"/>
              <a:ext cx="9505484" cy="1927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1"/>
                </a:lnSpc>
              </a:pPr>
              <a:r>
                <a:rPr lang="en-US" sz="3515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Насичений розчин — це розчин, у якому речовина за даних умов більше не розчиняється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403571" y="3028365"/>
            <a:ext cx="9305992" cy="1747031"/>
            <a:chOff x="0" y="0"/>
            <a:chExt cx="12407990" cy="2329375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2407990" cy="2329375"/>
              <a:chOff x="0" y="0"/>
              <a:chExt cx="3180261" cy="59703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180261" cy="597036"/>
              </a:xfrm>
              <a:custGeom>
                <a:avLst/>
                <a:gdLst/>
                <a:ahLst/>
                <a:cxnLst/>
                <a:rect l="l" t="t" r="r" b="b"/>
                <a:pathLst>
                  <a:path w="3180261" h="597036">
                    <a:moveTo>
                      <a:pt x="16670" y="0"/>
                    </a:moveTo>
                    <a:lnTo>
                      <a:pt x="3163591" y="0"/>
                    </a:lnTo>
                    <a:cubicBezTo>
                      <a:pt x="3172798" y="0"/>
                      <a:pt x="3180261" y="7463"/>
                      <a:pt x="3180261" y="16670"/>
                    </a:cubicBezTo>
                    <a:lnTo>
                      <a:pt x="3180261" y="580366"/>
                    </a:lnTo>
                    <a:cubicBezTo>
                      <a:pt x="3180261" y="589573"/>
                      <a:pt x="3172798" y="597036"/>
                      <a:pt x="3163591" y="597036"/>
                    </a:cubicBezTo>
                    <a:lnTo>
                      <a:pt x="16670" y="597036"/>
                    </a:lnTo>
                    <a:cubicBezTo>
                      <a:pt x="12249" y="597036"/>
                      <a:pt x="8009" y="595280"/>
                      <a:pt x="4882" y="592154"/>
                    </a:cubicBezTo>
                    <a:cubicBezTo>
                      <a:pt x="1756" y="589028"/>
                      <a:pt x="0" y="584788"/>
                      <a:pt x="0" y="580366"/>
                    </a:cubicBezTo>
                    <a:lnTo>
                      <a:pt x="0" y="16670"/>
                    </a:lnTo>
                    <a:cubicBezTo>
                      <a:pt x="0" y="7463"/>
                      <a:pt x="7463" y="0"/>
                      <a:pt x="16670" y="0"/>
                    </a:cubicBezTo>
                    <a:close/>
                  </a:path>
                </a:pathLst>
              </a:custGeom>
              <a:solidFill>
                <a:srgbClr val="5CE1E6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3180261" cy="6446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142123" y="215165"/>
              <a:ext cx="12123744" cy="1927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91"/>
                </a:lnSpc>
              </a:pPr>
              <a:r>
                <a:rPr lang="en-US" sz="3515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Ненасичений розчин — розчин, у якому за даних умов можна розчинити ще певну кількість речовини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13866" y="451596"/>
            <a:ext cx="9595697" cy="2321294"/>
            <a:chOff x="0" y="0"/>
            <a:chExt cx="12794263" cy="3095059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12794263" cy="3095059"/>
              <a:chOff x="0" y="0"/>
              <a:chExt cx="3796553" cy="918424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3796553" cy="918424"/>
              </a:xfrm>
              <a:custGeom>
                <a:avLst/>
                <a:gdLst/>
                <a:ahLst/>
                <a:cxnLst/>
                <a:rect l="l" t="t" r="r" b="b"/>
                <a:pathLst>
                  <a:path w="3796553" h="918424">
                    <a:moveTo>
                      <a:pt x="13964" y="0"/>
                    </a:moveTo>
                    <a:lnTo>
                      <a:pt x="3782589" y="0"/>
                    </a:lnTo>
                    <a:cubicBezTo>
                      <a:pt x="3786293" y="0"/>
                      <a:pt x="3789845" y="1471"/>
                      <a:pt x="3792463" y="4090"/>
                    </a:cubicBezTo>
                    <a:cubicBezTo>
                      <a:pt x="3795082" y="6709"/>
                      <a:pt x="3796553" y="10260"/>
                      <a:pt x="3796553" y="13964"/>
                    </a:cubicBezTo>
                    <a:lnTo>
                      <a:pt x="3796553" y="904460"/>
                    </a:lnTo>
                    <a:cubicBezTo>
                      <a:pt x="3796553" y="912172"/>
                      <a:pt x="3790301" y="918424"/>
                      <a:pt x="3782589" y="918424"/>
                    </a:cubicBezTo>
                    <a:lnTo>
                      <a:pt x="13964" y="918424"/>
                    </a:lnTo>
                    <a:cubicBezTo>
                      <a:pt x="6252" y="918424"/>
                      <a:pt x="0" y="912172"/>
                      <a:pt x="0" y="904460"/>
                    </a:cubicBezTo>
                    <a:lnTo>
                      <a:pt x="0" y="13964"/>
                    </a:lnTo>
                    <a:cubicBezTo>
                      <a:pt x="0" y="6252"/>
                      <a:pt x="6252" y="0"/>
                      <a:pt x="139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3796553" cy="9660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146547" y="208792"/>
              <a:ext cx="12501168" cy="2725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88"/>
                </a:lnSpc>
              </a:pPr>
              <a:r>
                <a:rPr lang="en-US" sz="3036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Уміст речовини в розчині може дорівнювати його максимальній розчинності за певної температури, </a:t>
              </a:r>
            </a:p>
            <a:p>
              <a:pPr algn="ctr">
                <a:lnSpc>
                  <a:spcPts val="3188"/>
                </a:lnSpc>
              </a:pPr>
              <a:r>
                <a:rPr lang="en-US" sz="3036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 а може й бути меншим. </a:t>
              </a:r>
            </a:p>
            <a:p>
              <a:pPr algn="ctr">
                <a:lnSpc>
                  <a:spcPts val="3188"/>
                </a:lnSpc>
              </a:pPr>
              <a:r>
                <a:rPr lang="en-US" sz="3036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 Залежно від цього, розрізняють насичені й ненасичені розчини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1581280" y="4736905"/>
            <a:ext cx="14698460" cy="4786410"/>
          </a:xfrm>
          <a:custGeom>
            <a:avLst/>
            <a:gdLst/>
            <a:ahLst/>
            <a:cxnLst/>
            <a:rect l="l" t="t" r="r" b="b"/>
            <a:pathLst>
              <a:path w="14698460" h="4786410">
                <a:moveTo>
                  <a:pt x="0" y="0"/>
                </a:moveTo>
                <a:lnTo>
                  <a:pt x="14698460" y="0"/>
                </a:lnTo>
                <a:lnTo>
                  <a:pt x="14698460" y="4786410"/>
                </a:lnTo>
                <a:lnTo>
                  <a:pt x="0" y="47864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760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964556" y="9258300"/>
            <a:ext cx="4582264" cy="799629"/>
            <a:chOff x="0" y="0"/>
            <a:chExt cx="6109686" cy="1066172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6109686" cy="1066172"/>
              <a:chOff x="0" y="0"/>
              <a:chExt cx="1586292" cy="276816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586292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1586292" h="276816">
                    <a:moveTo>
                      <a:pt x="33420" y="0"/>
                    </a:moveTo>
                    <a:lnTo>
                      <a:pt x="1552872" y="0"/>
                    </a:lnTo>
                    <a:cubicBezTo>
                      <a:pt x="1561736" y="0"/>
                      <a:pt x="1570236" y="3521"/>
                      <a:pt x="1576504" y="9789"/>
                    </a:cubicBezTo>
                    <a:cubicBezTo>
                      <a:pt x="1582771" y="16056"/>
                      <a:pt x="1586292" y="24557"/>
                      <a:pt x="1586292" y="33420"/>
                    </a:cubicBezTo>
                    <a:lnTo>
                      <a:pt x="1586292" y="243396"/>
                    </a:lnTo>
                    <a:cubicBezTo>
                      <a:pt x="1586292" y="261853"/>
                      <a:pt x="1571330" y="276816"/>
                      <a:pt x="1552872" y="276816"/>
                    </a:cubicBezTo>
                    <a:lnTo>
                      <a:pt x="33420" y="276816"/>
                    </a:lnTo>
                    <a:cubicBezTo>
                      <a:pt x="24557" y="276816"/>
                      <a:pt x="16056" y="273295"/>
                      <a:pt x="9789" y="267028"/>
                    </a:cubicBezTo>
                    <a:cubicBezTo>
                      <a:pt x="3521" y="260760"/>
                      <a:pt x="0" y="252259"/>
                      <a:pt x="0" y="243396"/>
                    </a:cubicBezTo>
                    <a:lnTo>
                      <a:pt x="0" y="33420"/>
                    </a:lnTo>
                    <a:cubicBezTo>
                      <a:pt x="0" y="24557"/>
                      <a:pt x="3521" y="16056"/>
                      <a:pt x="9789" y="9789"/>
                    </a:cubicBezTo>
                    <a:cubicBezTo>
                      <a:pt x="16056" y="3521"/>
                      <a:pt x="24557" y="0"/>
                      <a:pt x="334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1586292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9981" y="241348"/>
              <a:ext cx="5969723" cy="640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3"/>
                </a:lnSpc>
              </a:pPr>
              <a:r>
                <a:rPr lang="en-US" sz="347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ненасичений розчин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852868" y="9258300"/>
            <a:ext cx="4582264" cy="799629"/>
            <a:chOff x="0" y="0"/>
            <a:chExt cx="6109686" cy="1066172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6109686" cy="1066172"/>
              <a:chOff x="0" y="0"/>
              <a:chExt cx="1586292" cy="276816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586292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1586292" h="276816">
                    <a:moveTo>
                      <a:pt x="33420" y="0"/>
                    </a:moveTo>
                    <a:lnTo>
                      <a:pt x="1552872" y="0"/>
                    </a:lnTo>
                    <a:cubicBezTo>
                      <a:pt x="1561736" y="0"/>
                      <a:pt x="1570236" y="3521"/>
                      <a:pt x="1576504" y="9789"/>
                    </a:cubicBezTo>
                    <a:cubicBezTo>
                      <a:pt x="1582771" y="16056"/>
                      <a:pt x="1586292" y="24557"/>
                      <a:pt x="1586292" y="33420"/>
                    </a:cubicBezTo>
                    <a:lnTo>
                      <a:pt x="1586292" y="243396"/>
                    </a:lnTo>
                    <a:cubicBezTo>
                      <a:pt x="1586292" y="261853"/>
                      <a:pt x="1571330" y="276816"/>
                      <a:pt x="1552872" y="276816"/>
                    </a:cubicBezTo>
                    <a:lnTo>
                      <a:pt x="33420" y="276816"/>
                    </a:lnTo>
                    <a:cubicBezTo>
                      <a:pt x="24557" y="276816"/>
                      <a:pt x="16056" y="273295"/>
                      <a:pt x="9789" y="267028"/>
                    </a:cubicBezTo>
                    <a:cubicBezTo>
                      <a:pt x="3521" y="260760"/>
                      <a:pt x="0" y="252259"/>
                      <a:pt x="0" y="243396"/>
                    </a:cubicBezTo>
                    <a:lnTo>
                      <a:pt x="0" y="33420"/>
                    </a:lnTo>
                    <a:cubicBezTo>
                      <a:pt x="0" y="24557"/>
                      <a:pt x="3521" y="16056"/>
                      <a:pt x="9789" y="9789"/>
                    </a:cubicBezTo>
                    <a:cubicBezTo>
                      <a:pt x="16056" y="3521"/>
                      <a:pt x="24557" y="0"/>
                      <a:pt x="334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1586292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69981" y="241348"/>
              <a:ext cx="5969723" cy="640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3"/>
                </a:lnSpc>
              </a:pPr>
              <a:r>
                <a:rPr lang="en-US" sz="347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насичений розчин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97475" y="9258300"/>
            <a:ext cx="4582264" cy="799629"/>
            <a:chOff x="0" y="0"/>
            <a:chExt cx="6109686" cy="1066172"/>
          </a:xfrm>
        </p:grpSpPr>
        <p:grpSp>
          <p:nvGrpSpPr>
            <p:cNvPr id="36" name="Group 36"/>
            <p:cNvGrpSpPr/>
            <p:nvPr/>
          </p:nvGrpSpPr>
          <p:grpSpPr>
            <a:xfrm>
              <a:off x="0" y="0"/>
              <a:ext cx="6109686" cy="1066172"/>
              <a:chOff x="0" y="0"/>
              <a:chExt cx="1586292" cy="276816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586292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1586292" h="276816">
                    <a:moveTo>
                      <a:pt x="33420" y="0"/>
                    </a:moveTo>
                    <a:lnTo>
                      <a:pt x="1552872" y="0"/>
                    </a:lnTo>
                    <a:cubicBezTo>
                      <a:pt x="1561736" y="0"/>
                      <a:pt x="1570236" y="3521"/>
                      <a:pt x="1576504" y="9789"/>
                    </a:cubicBezTo>
                    <a:cubicBezTo>
                      <a:pt x="1582771" y="16056"/>
                      <a:pt x="1586292" y="24557"/>
                      <a:pt x="1586292" y="33420"/>
                    </a:cubicBezTo>
                    <a:lnTo>
                      <a:pt x="1586292" y="243396"/>
                    </a:lnTo>
                    <a:cubicBezTo>
                      <a:pt x="1586292" y="261853"/>
                      <a:pt x="1571330" y="276816"/>
                      <a:pt x="1552872" y="276816"/>
                    </a:cubicBezTo>
                    <a:lnTo>
                      <a:pt x="33420" y="276816"/>
                    </a:lnTo>
                    <a:cubicBezTo>
                      <a:pt x="24557" y="276816"/>
                      <a:pt x="16056" y="273295"/>
                      <a:pt x="9789" y="267028"/>
                    </a:cubicBezTo>
                    <a:cubicBezTo>
                      <a:pt x="3521" y="260760"/>
                      <a:pt x="0" y="252259"/>
                      <a:pt x="0" y="243396"/>
                    </a:cubicBezTo>
                    <a:lnTo>
                      <a:pt x="0" y="33420"/>
                    </a:lnTo>
                    <a:cubicBezTo>
                      <a:pt x="0" y="24557"/>
                      <a:pt x="3521" y="16056"/>
                      <a:pt x="9789" y="9789"/>
                    </a:cubicBezTo>
                    <a:cubicBezTo>
                      <a:pt x="16056" y="3521"/>
                      <a:pt x="24557" y="0"/>
                      <a:pt x="334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0" y="-47625"/>
                <a:ext cx="1586292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69981" y="241348"/>
              <a:ext cx="5969723" cy="640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3"/>
                </a:lnSpc>
              </a:pPr>
              <a:r>
                <a:rPr lang="en-US" sz="347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пересичений розчин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45630" y="4752218"/>
            <a:ext cx="4134943" cy="1016173"/>
            <a:chOff x="0" y="0"/>
            <a:chExt cx="5513257" cy="135489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513257" cy="1354898"/>
              <a:chOff x="0" y="0"/>
              <a:chExt cx="1126402" cy="2768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126402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1126402" h="276816">
                    <a:moveTo>
                      <a:pt x="47065" y="0"/>
                    </a:moveTo>
                    <a:lnTo>
                      <a:pt x="1079336" y="0"/>
                    </a:lnTo>
                    <a:cubicBezTo>
                      <a:pt x="1091819" y="0"/>
                      <a:pt x="1103790" y="4959"/>
                      <a:pt x="1112617" y="13785"/>
                    </a:cubicBezTo>
                    <a:cubicBezTo>
                      <a:pt x="1121443" y="22612"/>
                      <a:pt x="1126402" y="34583"/>
                      <a:pt x="1126402" y="47065"/>
                    </a:cubicBezTo>
                    <a:lnTo>
                      <a:pt x="1126402" y="229751"/>
                    </a:lnTo>
                    <a:cubicBezTo>
                      <a:pt x="1126402" y="255744"/>
                      <a:pt x="1105330" y="276816"/>
                      <a:pt x="1079336" y="276816"/>
                    </a:cubicBezTo>
                    <a:lnTo>
                      <a:pt x="47065" y="276816"/>
                    </a:lnTo>
                    <a:cubicBezTo>
                      <a:pt x="34583" y="276816"/>
                      <a:pt x="22612" y="271858"/>
                      <a:pt x="13785" y="263031"/>
                    </a:cubicBezTo>
                    <a:cubicBezTo>
                      <a:pt x="4959" y="254205"/>
                      <a:pt x="0" y="242233"/>
                      <a:pt x="0" y="229751"/>
                    </a:cubicBezTo>
                    <a:lnTo>
                      <a:pt x="0" y="47065"/>
                    </a:lnTo>
                    <a:cubicBezTo>
                      <a:pt x="0" y="34583"/>
                      <a:pt x="4959" y="22612"/>
                      <a:pt x="13785" y="13785"/>
                    </a:cubicBezTo>
                    <a:cubicBezTo>
                      <a:pt x="22612" y="4959"/>
                      <a:pt x="34583" y="0"/>
                      <a:pt x="470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1126402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63150" y="291230"/>
              <a:ext cx="5386957" cy="82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цукор-пісок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5630" y="6206767"/>
            <a:ext cx="4134943" cy="1016173"/>
            <a:chOff x="0" y="0"/>
            <a:chExt cx="5513257" cy="1354898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5513257" cy="1354898"/>
              <a:chOff x="0" y="0"/>
              <a:chExt cx="1126402" cy="27681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126402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1126402" h="276816">
                    <a:moveTo>
                      <a:pt x="47065" y="0"/>
                    </a:moveTo>
                    <a:lnTo>
                      <a:pt x="1079336" y="0"/>
                    </a:lnTo>
                    <a:cubicBezTo>
                      <a:pt x="1091819" y="0"/>
                      <a:pt x="1103790" y="4959"/>
                      <a:pt x="1112617" y="13785"/>
                    </a:cubicBezTo>
                    <a:cubicBezTo>
                      <a:pt x="1121443" y="22612"/>
                      <a:pt x="1126402" y="34583"/>
                      <a:pt x="1126402" y="47065"/>
                    </a:cubicBezTo>
                    <a:lnTo>
                      <a:pt x="1126402" y="229751"/>
                    </a:lnTo>
                    <a:cubicBezTo>
                      <a:pt x="1126402" y="255744"/>
                      <a:pt x="1105330" y="276816"/>
                      <a:pt x="1079336" y="276816"/>
                    </a:cubicBezTo>
                    <a:lnTo>
                      <a:pt x="47065" y="276816"/>
                    </a:lnTo>
                    <a:cubicBezTo>
                      <a:pt x="34583" y="276816"/>
                      <a:pt x="22612" y="271858"/>
                      <a:pt x="13785" y="263031"/>
                    </a:cubicBezTo>
                    <a:cubicBezTo>
                      <a:pt x="4959" y="254205"/>
                      <a:pt x="0" y="242233"/>
                      <a:pt x="0" y="229751"/>
                    </a:cubicBezTo>
                    <a:lnTo>
                      <a:pt x="0" y="47065"/>
                    </a:lnTo>
                    <a:cubicBezTo>
                      <a:pt x="0" y="34583"/>
                      <a:pt x="4959" y="22612"/>
                      <a:pt x="13785" y="13785"/>
                    </a:cubicBezTo>
                    <a:cubicBezTo>
                      <a:pt x="22612" y="4959"/>
                      <a:pt x="34583" y="0"/>
                      <a:pt x="470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1126402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63150" y="291230"/>
              <a:ext cx="5386957" cy="82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цукрова пудра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45630" y="7661091"/>
            <a:ext cx="4134943" cy="1597209"/>
            <a:chOff x="0" y="0"/>
            <a:chExt cx="5513257" cy="2129613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5513257" cy="2129613"/>
              <a:chOff x="0" y="0"/>
              <a:chExt cx="1126402" cy="435097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26402" cy="435097"/>
              </a:xfrm>
              <a:custGeom>
                <a:avLst/>
                <a:gdLst/>
                <a:ahLst/>
                <a:cxnLst/>
                <a:rect l="l" t="t" r="r" b="b"/>
                <a:pathLst>
                  <a:path w="1126402" h="435097">
                    <a:moveTo>
                      <a:pt x="47065" y="0"/>
                    </a:moveTo>
                    <a:lnTo>
                      <a:pt x="1079336" y="0"/>
                    </a:lnTo>
                    <a:cubicBezTo>
                      <a:pt x="1091819" y="0"/>
                      <a:pt x="1103790" y="4959"/>
                      <a:pt x="1112617" y="13785"/>
                    </a:cubicBezTo>
                    <a:cubicBezTo>
                      <a:pt x="1121443" y="22612"/>
                      <a:pt x="1126402" y="34583"/>
                      <a:pt x="1126402" y="47065"/>
                    </a:cubicBezTo>
                    <a:lnTo>
                      <a:pt x="1126402" y="388031"/>
                    </a:lnTo>
                    <a:cubicBezTo>
                      <a:pt x="1126402" y="414025"/>
                      <a:pt x="1105330" y="435097"/>
                      <a:pt x="1079336" y="435097"/>
                    </a:cubicBezTo>
                    <a:lnTo>
                      <a:pt x="47065" y="435097"/>
                    </a:lnTo>
                    <a:cubicBezTo>
                      <a:pt x="21072" y="435097"/>
                      <a:pt x="0" y="414025"/>
                      <a:pt x="0" y="388031"/>
                    </a:cubicBezTo>
                    <a:lnTo>
                      <a:pt x="0" y="47065"/>
                    </a:lnTo>
                    <a:cubicBezTo>
                      <a:pt x="0" y="34583"/>
                      <a:pt x="4959" y="22612"/>
                      <a:pt x="13785" y="13785"/>
                    </a:cubicBezTo>
                    <a:cubicBezTo>
                      <a:pt x="22612" y="4959"/>
                      <a:pt x="34583" y="0"/>
                      <a:pt x="470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126402" cy="4827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63150" y="291230"/>
              <a:ext cx="5386957" cy="16043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цукор-рафінад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0855" y="790013"/>
            <a:ext cx="4964492" cy="3065491"/>
            <a:chOff x="0" y="0"/>
            <a:chExt cx="6619323" cy="4087322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6619323" cy="4087322"/>
              <a:chOff x="0" y="0"/>
              <a:chExt cx="1476746" cy="911866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476746" cy="911866"/>
              </a:xfrm>
              <a:custGeom>
                <a:avLst/>
                <a:gdLst/>
                <a:ahLst/>
                <a:cxnLst/>
                <a:rect l="l" t="t" r="r" b="b"/>
                <a:pathLst>
                  <a:path w="1476746" h="911866">
                    <a:moveTo>
                      <a:pt x="35900" y="0"/>
                    </a:moveTo>
                    <a:lnTo>
                      <a:pt x="1440846" y="0"/>
                    </a:lnTo>
                    <a:cubicBezTo>
                      <a:pt x="1460673" y="0"/>
                      <a:pt x="1476746" y="16073"/>
                      <a:pt x="1476746" y="35900"/>
                    </a:cubicBezTo>
                    <a:lnTo>
                      <a:pt x="1476746" y="875966"/>
                    </a:lnTo>
                    <a:cubicBezTo>
                      <a:pt x="1476746" y="895793"/>
                      <a:pt x="1460673" y="911866"/>
                      <a:pt x="1440846" y="911866"/>
                    </a:cubicBezTo>
                    <a:lnTo>
                      <a:pt x="35900" y="911866"/>
                    </a:lnTo>
                    <a:cubicBezTo>
                      <a:pt x="16073" y="911866"/>
                      <a:pt x="0" y="895793"/>
                      <a:pt x="0" y="875966"/>
                    </a:cubicBezTo>
                    <a:lnTo>
                      <a:pt x="0" y="35900"/>
                    </a:lnTo>
                    <a:cubicBezTo>
                      <a:pt x="0" y="16073"/>
                      <a:pt x="16073" y="0"/>
                      <a:pt x="35900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1476746" cy="9594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75819" y="252467"/>
              <a:ext cx="6467685" cy="3620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Розташуйте види цукру в порядку зменшення швидкості їх розчинення у воді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50857" y="790013"/>
            <a:ext cx="4964492" cy="3598891"/>
            <a:chOff x="0" y="0"/>
            <a:chExt cx="6619323" cy="4798522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6619323" cy="4798522"/>
              <a:chOff x="0" y="0"/>
              <a:chExt cx="1476746" cy="107053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476746" cy="1070532"/>
              </a:xfrm>
              <a:custGeom>
                <a:avLst/>
                <a:gdLst/>
                <a:ahLst/>
                <a:cxnLst/>
                <a:rect l="l" t="t" r="r" b="b"/>
                <a:pathLst>
                  <a:path w="1476746" h="1070532">
                    <a:moveTo>
                      <a:pt x="35900" y="0"/>
                    </a:moveTo>
                    <a:lnTo>
                      <a:pt x="1440846" y="0"/>
                    </a:lnTo>
                    <a:cubicBezTo>
                      <a:pt x="1460673" y="0"/>
                      <a:pt x="1476746" y="16073"/>
                      <a:pt x="1476746" y="35900"/>
                    </a:cubicBezTo>
                    <a:lnTo>
                      <a:pt x="1476746" y="1034632"/>
                    </a:lnTo>
                    <a:cubicBezTo>
                      <a:pt x="1476746" y="1044154"/>
                      <a:pt x="1472964" y="1053285"/>
                      <a:pt x="1466231" y="1060017"/>
                    </a:cubicBezTo>
                    <a:cubicBezTo>
                      <a:pt x="1459499" y="1066750"/>
                      <a:pt x="1450368" y="1070532"/>
                      <a:pt x="1440846" y="1070532"/>
                    </a:cubicBezTo>
                    <a:lnTo>
                      <a:pt x="35900" y="1070532"/>
                    </a:lnTo>
                    <a:cubicBezTo>
                      <a:pt x="16073" y="1070532"/>
                      <a:pt x="0" y="1054459"/>
                      <a:pt x="0" y="1034632"/>
                    </a:cubicBezTo>
                    <a:lnTo>
                      <a:pt x="0" y="35900"/>
                    </a:lnTo>
                    <a:cubicBezTo>
                      <a:pt x="0" y="16073"/>
                      <a:pt x="16073" y="0"/>
                      <a:pt x="35900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1476746" cy="1118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75819" y="252467"/>
              <a:ext cx="6467685" cy="4331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Укажіть вид розчину, у якому розчинена речовина за даних умов більше не розчиняється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170859" y="790013"/>
            <a:ext cx="5526537" cy="5732491"/>
            <a:chOff x="0" y="0"/>
            <a:chExt cx="7368715" cy="7643322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7368715" cy="7643322"/>
              <a:chOff x="0" y="0"/>
              <a:chExt cx="1643933" cy="170519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643933" cy="1705196"/>
              </a:xfrm>
              <a:custGeom>
                <a:avLst/>
                <a:gdLst/>
                <a:ahLst/>
                <a:cxnLst/>
                <a:rect l="l" t="t" r="r" b="b"/>
                <a:pathLst>
                  <a:path w="1643933" h="1705196">
                    <a:moveTo>
                      <a:pt x="32249" y="0"/>
                    </a:moveTo>
                    <a:lnTo>
                      <a:pt x="1611684" y="0"/>
                    </a:lnTo>
                    <a:cubicBezTo>
                      <a:pt x="1629495" y="0"/>
                      <a:pt x="1643933" y="14438"/>
                      <a:pt x="1643933" y="32249"/>
                    </a:cubicBezTo>
                    <a:lnTo>
                      <a:pt x="1643933" y="1672948"/>
                    </a:lnTo>
                    <a:cubicBezTo>
                      <a:pt x="1643933" y="1690758"/>
                      <a:pt x="1629495" y="1705196"/>
                      <a:pt x="1611684" y="1705196"/>
                    </a:cubicBezTo>
                    <a:lnTo>
                      <a:pt x="32249" y="1705196"/>
                    </a:lnTo>
                    <a:cubicBezTo>
                      <a:pt x="14438" y="1705196"/>
                      <a:pt x="0" y="1690758"/>
                      <a:pt x="0" y="1672948"/>
                    </a:cubicBezTo>
                    <a:lnTo>
                      <a:pt x="0" y="32249"/>
                    </a:lnTo>
                    <a:cubicBezTo>
                      <a:pt x="0" y="14438"/>
                      <a:pt x="14438" y="0"/>
                      <a:pt x="32249" y="0"/>
                    </a:cubicBezTo>
                    <a:close/>
                  </a:path>
                </a:pathLst>
              </a:custGeom>
              <a:solidFill>
                <a:srgbClr val="FFBD59">
                  <a:alpha val="62745"/>
                </a:srgbClr>
              </a:solidFill>
              <a:ln w="38100" cap="rnd">
                <a:solidFill>
                  <a:srgbClr val="000000">
                    <a:alpha val="62745"/>
                  </a:srgbClr>
                </a:solidFill>
                <a:prstDash val="solid"/>
                <a:round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1643933" cy="175282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84402" y="252467"/>
              <a:ext cx="7199911" cy="7176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Укажіть чинники, які пришвидшують процес розчинення твердої речовини у воді </a:t>
              </a:r>
            </a:p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 зниження температури </a:t>
              </a:r>
            </a:p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 подрібнення </a:t>
              </a:r>
            </a:p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3 перемішування </a:t>
              </a:r>
            </a:p>
            <a:p>
              <a:pPr algn="ctr">
                <a:lnSpc>
                  <a:spcPts val="4240"/>
                </a:lnSpc>
              </a:pPr>
              <a:r>
                <a:rPr lang="en-US" sz="4038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4 зниження тиску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076529" y="4752218"/>
            <a:ext cx="4134943" cy="1016173"/>
            <a:chOff x="0" y="0"/>
            <a:chExt cx="5513257" cy="1354898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5513257" cy="1354898"/>
              <a:chOff x="0" y="0"/>
              <a:chExt cx="1126402" cy="27681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126402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1126402" h="276816">
                    <a:moveTo>
                      <a:pt x="47065" y="0"/>
                    </a:moveTo>
                    <a:lnTo>
                      <a:pt x="1079336" y="0"/>
                    </a:lnTo>
                    <a:cubicBezTo>
                      <a:pt x="1091819" y="0"/>
                      <a:pt x="1103790" y="4959"/>
                      <a:pt x="1112617" y="13785"/>
                    </a:cubicBezTo>
                    <a:cubicBezTo>
                      <a:pt x="1121443" y="22612"/>
                      <a:pt x="1126402" y="34583"/>
                      <a:pt x="1126402" y="47065"/>
                    </a:cubicBezTo>
                    <a:lnTo>
                      <a:pt x="1126402" y="229751"/>
                    </a:lnTo>
                    <a:cubicBezTo>
                      <a:pt x="1126402" y="255744"/>
                      <a:pt x="1105330" y="276816"/>
                      <a:pt x="1079336" y="276816"/>
                    </a:cubicBezTo>
                    <a:lnTo>
                      <a:pt x="47065" y="276816"/>
                    </a:lnTo>
                    <a:cubicBezTo>
                      <a:pt x="34583" y="276816"/>
                      <a:pt x="22612" y="271858"/>
                      <a:pt x="13785" y="263031"/>
                    </a:cubicBezTo>
                    <a:cubicBezTo>
                      <a:pt x="4959" y="254205"/>
                      <a:pt x="0" y="242233"/>
                      <a:pt x="0" y="229751"/>
                    </a:cubicBezTo>
                    <a:lnTo>
                      <a:pt x="0" y="47065"/>
                    </a:lnTo>
                    <a:cubicBezTo>
                      <a:pt x="0" y="34583"/>
                      <a:pt x="4959" y="22612"/>
                      <a:pt x="13785" y="13785"/>
                    </a:cubicBezTo>
                    <a:cubicBezTo>
                      <a:pt x="22612" y="4959"/>
                      <a:pt x="34583" y="0"/>
                      <a:pt x="470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1126402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63150" y="291230"/>
              <a:ext cx="5386957" cy="82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насичений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076529" y="6181216"/>
            <a:ext cx="4134943" cy="1016173"/>
            <a:chOff x="0" y="0"/>
            <a:chExt cx="5513257" cy="1354898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0"/>
              <a:ext cx="5513257" cy="1354898"/>
              <a:chOff x="0" y="0"/>
              <a:chExt cx="1126402" cy="276816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126402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1126402" h="276816">
                    <a:moveTo>
                      <a:pt x="47065" y="0"/>
                    </a:moveTo>
                    <a:lnTo>
                      <a:pt x="1079336" y="0"/>
                    </a:lnTo>
                    <a:cubicBezTo>
                      <a:pt x="1091819" y="0"/>
                      <a:pt x="1103790" y="4959"/>
                      <a:pt x="1112617" y="13785"/>
                    </a:cubicBezTo>
                    <a:cubicBezTo>
                      <a:pt x="1121443" y="22612"/>
                      <a:pt x="1126402" y="34583"/>
                      <a:pt x="1126402" y="47065"/>
                    </a:cubicBezTo>
                    <a:lnTo>
                      <a:pt x="1126402" y="229751"/>
                    </a:lnTo>
                    <a:cubicBezTo>
                      <a:pt x="1126402" y="255744"/>
                      <a:pt x="1105330" y="276816"/>
                      <a:pt x="1079336" y="276816"/>
                    </a:cubicBezTo>
                    <a:lnTo>
                      <a:pt x="47065" y="276816"/>
                    </a:lnTo>
                    <a:cubicBezTo>
                      <a:pt x="34583" y="276816"/>
                      <a:pt x="22612" y="271858"/>
                      <a:pt x="13785" y="263031"/>
                    </a:cubicBezTo>
                    <a:cubicBezTo>
                      <a:pt x="4959" y="254205"/>
                      <a:pt x="0" y="242233"/>
                      <a:pt x="0" y="229751"/>
                    </a:cubicBezTo>
                    <a:lnTo>
                      <a:pt x="0" y="47065"/>
                    </a:lnTo>
                    <a:cubicBezTo>
                      <a:pt x="0" y="34583"/>
                      <a:pt x="4959" y="22612"/>
                      <a:pt x="13785" y="13785"/>
                    </a:cubicBezTo>
                    <a:cubicBezTo>
                      <a:pt x="22612" y="4959"/>
                      <a:pt x="34583" y="0"/>
                      <a:pt x="470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0" y="-47625"/>
                <a:ext cx="1126402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63150" y="291230"/>
              <a:ext cx="5386957" cy="82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 ненасичений 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076529" y="7610215"/>
            <a:ext cx="4134943" cy="1016173"/>
            <a:chOff x="0" y="0"/>
            <a:chExt cx="5513257" cy="1354898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5513257" cy="1354898"/>
              <a:chOff x="0" y="0"/>
              <a:chExt cx="1126402" cy="276816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126402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1126402" h="276816">
                    <a:moveTo>
                      <a:pt x="47065" y="0"/>
                    </a:moveTo>
                    <a:lnTo>
                      <a:pt x="1079336" y="0"/>
                    </a:lnTo>
                    <a:cubicBezTo>
                      <a:pt x="1091819" y="0"/>
                      <a:pt x="1103790" y="4959"/>
                      <a:pt x="1112617" y="13785"/>
                    </a:cubicBezTo>
                    <a:cubicBezTo>
                      <a:pt x="1121443" y="22612"/>
                      <a:pt x="1126402" y="34583"/>
                      <a:pt x="1126402" y="47065"/>
                    </a:cubicBezTo>
                    <a:lnTo>
                      <a:pt x="1126402" y="229751"/>
                    </a:lnTo>
                    <a:cubicBezTo>
                      <a:pt x="1126402" y="255744"/>
                      <a:pt x="1105330" y="276816"/>
                      <a:pt x="1079336" y="276816"/>
                    </a:cubicBezTo>
                    <a:lnTo>
                      <a:pt x="47065" y="276816"/>
                    </a:lnTo>
                    <a:cubicBezTo>
                      <a:pt x="34583" y="276816"/>
                      <a:pt x="22612" y="271858"/>
                      <a:pt x="13785" y="263031"/>
                    </a:cubicBezTo>
                    <a:cubicBezTo>
                      <a:pt x="4959" y="254205"/>
                      <a:pt x="0" y="242233"/>
                      <a:pt x="0" y="229751"/>
                    </a:cubicBezTo>
                    <a:lnTo>
                      <a:pt x="0" y="47065"/>
                    </a:lnTo>
                    <a:cubicBezTo>
                      <a:pt x="0" y="34583"/>
                      <a:pt x="4959" y="22612"/>
                      <a:pt x="13785" y="13785"/>
                    </a:cubicBezTo>
                    <a:cubicBezTo>
                      <a:pt x="22612" y="4959"/>
                      <a:pt x="34583" y="0"/>
                      <a:pt x="470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47625"/>
                <a:ext cx="1126402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63150" y="291230"/>
              <a:ext cx="5386957" cy="82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розведений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769959" y="9039214"/>
            <a:ext cx="4765114" cy="1016173"/>
            <a:chOff x="0" y="0"/>
            <a:chExt cx="6353485" cy="1354898"/>
          </a:xfrm>
        </p:grpSpPr>
        <p:grpSp>
          <p:nvGrpSpPr>
            <p:cNvPr id="49" name="Group 49"/>
            <p:cNvGrpSpPr/>
            <p:nvPr/>
          </p:nvGrpSpPr>
          <p:grpSpPr>
            <a:xfrm>
              <a:off x="0" y="0"/>
              <a:ext cx="6353485" cy="1354898"/>
              <a:chOff x="0" y="0"/>
              <a:chExt cx="1298067" cy="27681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1298067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1298067" h="276816">
                    <a:moveTo>
                      <a:pt x="40841" y="0"/>
                    </a:moveTo>
                    <a:lnTo>
                      <a:pt x="1257226" y="0"/>
                    </a:lnTo>
                    <a:cubicBezTo>
                      <a:pt x="1279782" y="0"/>
                      <a:pt x="1298067" y="18285"/>
                      <a:pt x="1298067" y="40841"/>
                    </a:cubicBezTo>
                    <a:lnTo>
                      <a:pt x="1298067" y="235975"/>
                    </a:lnTo>
                    <a:cubicBezTo>
                      <a:pt x="1298067" y="258531"/>
                      <a:pt x="1279782" y="276816"/>
                      <a:pt x="1257226" y="276816"/>
                    </a:cubicBezTo>
                    <a:lnTo>
                      <a:pt x="40841" y="276816"/>
                    </a:lnTo>
                    <a:cubicBezTo>
                      <a:pt x="18285" y="276816"/>
                      <a:pt x="0" y="258531"/>
                      <a:pt x="0" y="235975"/>
                    </a:cubicBezTo>
                    <a:lnTo>
                      <a:pt x="0" y="40841"/>
                    </a:lnTo>
                    <a:cubicBezTo>
                      <a:pt x="0" y="18285"/>
                      <a:pt x="18285" y="0"/>
                      <a:pt x="408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47625"/>
                <a:ext cx="1298067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72774" y="291230"/>
              <a:ext cx="6207937" cy="82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концентрований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065917" y="6999511"/>
            <a:ext cx="2465841" cy="1016173"/>
            <a:chOff x="0" y="0"/>
            <a:chExt cx="3287788" cy="1354898"/>
          </a:xfrm>
        </p:grpSpPr>
        <p:grpSp>
          <p:nvGrpSpPr>
            <p:cNvPr id="54" name="Group 54"/>
            <p:cNvGrpSpPr/>
            <p:nvPr/>
          </p:nvGrpSpPr>
          <p:grpSpPr>
            <a:xfrm>
              <a:off x="0" y="0"/>
              <a:ext cx="3287788" cy="1354898"/>
              <a:chOff x="0" y="0"/>
              <a:chExt cx="671721" cy="276816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671721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671721" h="276816">
                    <a:moveTo>
                      <a:pt x="78924" y="0"/>
                    </a:moveTo>
                    <a:lnTo>
                      <a:pt x="592797" y="0"/>
                    </a:lnTo>
                    <a:cubicBezTo>
                      <a:pt x="636386" y="0"/>
                      <a:pt x="671721" y="35335"/>
                      <a:pt x="671721" y="78924"/>
                    </a:cubicBezTo>
                    <a:lnTo>
                      <a:pt x="671721" y="197893"/>
                    </a:lnTo>
                    <a:cubicBezTo>
                      <a:pt x="671721" y="241481"/>
                      <a:pt x="636386" y="276816"/>
                      <a:pt x="592797" y="276816"/>
                    </a:cubicBezTo>
                    <a:lnTo>
                      <a:pt x="78924" y="276816"/>
                    </a:lnTo>
                    <a:cubicBezTo>
                      <a:pt x="57992" y="276816"/>
                      <a:pt x="37917" y="268501"/>
                      <a:pt x="23116" y="253700"/>
                    </a:cubicBezTo>
                    <a:cubicBezTo>
                      <a:pt x="8315" y="238899"/>
                      <a:pt x="0" y="218825"/>
                      <a:pt x="0" y="197893"/>
                    </a:cubicBezTo>
                    <a:lnTo>
                      <a:pt x="0" y="78924"/>
                    </a:lnTo>
                    <a:cubicBezTo>
                      <a:pt x="0" y="57992"/>
                      <a:pt x="8315" y="37917"/>
                      <a:pt x="23116" y="23116"/>
                    </a:cubicBezTo>
                    <a:cubicBezTo>
                      <a:pt x="37917" y="8315"/>
                      <a:pt x="57992" y="0"/>
                      <a:pt x="789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0" y="-47625"/>
                <a:ext cx="671721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37659" y="291230"/>
              <a:ext cx="3212470" cy="82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1, 3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5389008" y="6999511"/>
            <a:ext cx="2465841" cy="1016173"/>
            <a:chOff x="0" y="0"/>
            <a:chExt cx="3287788" cy="1354898"/>
          </a:xfrm>
        </p:grpSpPr>
        <p:grpSp>
          <p:nvGrpSpPr>
            <p:cNvPr id="59" name="Group 59"/>
            <p:cNvGrpSpPr/>
            <p:nvPr/>
          </p:nvGrpSpPr>
          <p:grpSpPr>
            <a:xfrm>
              <a:off x="0" y="0"/>
              <a:ext cx="3287788" cy="1354898"/>
              <a:chOff x="0" y="0"/>
              <a:chExt cx="671721" cy="276816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671721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671721" h="276816">
                    <a:moveTo>
                      <a:pt x="78924" y="0"/>
                    </a:moveTo>
                    <a:lnTo>
                      <a:pt x="592797" y="0"/>
                    </a:lnTo>
                    <a:cubicBezTo>
                      <a:pt x="636386" y="0"/>
                      <a:pt x="671721" y="35335"/>
                      <a:pt x="671721" y="78924"/>
                    </a:cubicBezTo>
                    <a:lnTo>
                      <a:pt x="671721" y="197893"/>
                    </a:lnTo>
                    <a:cubicBezTo>
                      <a:pt x="671721" y="241481"/>
                      <a:pt x="636386" y="276816"/>
                      <a:pt x="592797" y="276816"/>
                    </a:cubicBezTo>
                    <a:lnTo>
                      <a:pt x="78924" y="276816"/>
                    </a:lnTo>
                    <a:cubicBezTo>
                      <a:pt x="57992" y="276816"/>
                      <a:pt x="37917" y="268501"/>
                      <a:pt x="23116" y="253700"/>
                    </a:cubicBezTo>
                    <a:cubicBezTo>
                      <a:pt x="8315" y="238899"/>
                      <a:pt x="0" y="218825"/>
                      <a:pt x="0" y="197893"/>
                    </a:cubicBezTo>
                    <a:lnTo>
                      <a:pt x="0" y="78924"/>
                    </a:lnTo>
                    <a:cubicBezTo>
                      <a:pt x="0" y="57992"/>
                      <a:pt x="8315" y="37917"/>
                      <a:pt x="23116" y="23116"/>
                    </a:cubicBezTo>
                    <a:cubicBezTo>
                      <a:pt x="37917" y="8315"/>
                      <a:pt x="57992" y="0"/>
                      <a:pt x="789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0" y="-47625"/>
                <a:ext cx="671721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2" name="TextBox 62"/>
            <p:cNvSpPr txBox="1"/>
            <p:nvPr/>
          </p:nvSpPr>
          <p:spPr>
            <a:xfrm>
              <a:off x="37659" y="291230"/>
              <a:ext cx="3212470" cy="82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2, 3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2065917" y="8531127"/>
            <a:ext cx="2465841" cy="1016173"/>
            <a:chOff x="0" y="0"/>
            <a:chExt cx="3287788" cy="1354898"/>
          </a:xfrm>
        </p:grpSpPr>
        <p:grpSp>
          <p:nvGrpSpPr>
            <p:cNvPr id="64" name="Group 64"/>
            <p:cNvGrpSpPr/>
            <p:nvPr/>
          </p:nvGrpSpPr>
          <p:grpSpPr>
            <a:xfrm>
              <a:off x="0" y="0"/>
              <a:ext cx="3287788" cy="1354898"/>
              <a:chOff x="0" y="0"/>
              <a:chExt cx="671721" cy="276816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671721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671721" h="276816">
                    <a:moveTo>
                      <a:pt x="78924" y="0"/>
                    </a:moveTo>
                    <a:lnTo>
                      <a:pt x="592797" y="0"/>
                    </a:lnTo>
                    <a:cubicBezTo>
                      <a:pt x="636386" y="0"/>
                      <a:pt x="671721" y="35335"/>
                      <a:pt x="671721" y="78924"/>
                    </a:cubicBezTo>
                    <a:lnTo>
                      <a:pt x="671721" y="197893"/>
                    </a:lnTo>
                    <a:cubicBezTo>
                      <a:pt x="671721" y="241481"/>
                      <a:pt x="636386" y="276816"/>
                      <a:pt x="592797" y="276816"/>
                    </a:cubicBezTo>
                    <a:lnTo>
                      <a:pt x="78924" y="276816"/>
                    </a:lnTo>
                    <a:cubicBezTo>
                      <a:pt x="57992" y="276816"/>
                      <a:pt x="37917" y="268501"/>
                      <a:pt x="23116" y="253700"/>
                    </a:cubicBezTo>
                    <a:cubicBezTo>
                      <a:pt x="8315" y="238899"/>
                      <a:pt x="0" y="218825"/>
                      <a:pt x="0" y="197893"/>
                    </a:cubicBezTo>
                    <a:lnTo>
                      <a:pt x="0" y="78924"/>
                    </a:lnTo>
                    <a:cubicBezTo>
                      <a:pt x="0" y="57992"/>
                      <a:pt x="8315" y="37917"/>
                      <a:pt x="23116" y="23116"/>
                    </a:cubicBezTo>
                    <a:cubicBezTo>
                      <a:pt x="37917" y="8315"/>
                      <a:pt x="57992" y="0"/>
                      <a:pt x="789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0" y="-47625"/>
                <a:ext cx="671721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7" name="TextBox 67"/>
            <p:cNvSpPr txBox="1"/>
            <p:nvPr/>
          </p:nvSpPr>
          <p:spPr>
            <a:xfrm>
              <a:off x="37659" y="291230"/>
              <a:ext cx="3212470" cy="82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1,4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5389008" y="8531127"/>
            <a:ext cx="2465841" cy="1016173"/>
            <a:chOff x="0" y="0"/>
            <a:chExt cx="3287788" cy="1354898"/>
          </a:xfrm>
        </p:grpSpPr>
        <p:grpSp>
          <p:nvGrpSpPr>
            <p:cNvPr id="69" name="Group 69"/>
            <p:cNvGrpSpPr/>
            <p:nvPr/>
          </p:nvGrpSpPr>
          <p:grpSpPr>
            <a:xfrm>
              <a:off x="0" y="0"/>
              <a:ext cx="3287788" cy="1354898"/>
              <a:chOff x="0" y="0"/>
              <a:chExt cx="671721" cy="276816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671721" cy="276816"/>
              </a:xfrm>
              <a:custGeom>
                <a:avLst/>
                <a:gdLst/>
                <a:ahLst/>
                <a:cxnLst/>
                <a:rect l="l" t="t" r="r" b="b"/>
                <a:pathLst>
                  <a:path w="671721" h="276816">
                    <a:moveTo>
                      <a:pt x="78924" y="0"/>
                    </a:moveTo>
                    <a:lnTo>
                      <a:pt x="592797" y="0"/>
                    </a:lnTo>
                    <a:cubicBezTo>
                      <a:pt x="636386" y="0"/>
                      <a:pt x="671721" y="35335"/>
                      <a:pt x="671721" y="78924"/>
                    </a:cubicBezTo>
                    <a:lnTo>
                      <a:pt x="671721" y="197893"/>
                    </a:lnTo>
                    <a:cubicBezTo>
                      <a:pt x="671721" y="241481"/>
                      <a:pt x="636386" y="276816"/>
                      <a:pt x="592797" y="276816"/>
                    </a:cubicBezTo>
                    <a:lnTo>
                      <a:pt x="78924" y="276816"/>
                    </a:lnTo>
                    <a:cubicBezTo>
                      <a:pt x="57992" y="276816"/>
                      <a:pt x="37917" y="268501"/>
                      <a:pt x="23116" y="253700"/>
                    </a:cubicBezTo>
                    <a:cubicBezTo>
                      <a:pt x="8315" y="238899"/>
                      <a:pt x="0" y="218825"/>
                      <a:pt x="0" y="197893"/>
                    </a:cubicBezTo>
                    <a:lnTo>
                      <a:pt x="0" y="78924"/>
                    </a:lnTo>
                    <a:cubicBezTo>
                      <a:pt x="0" y="57992"/>
                      <a:pt x="8315" y="37917"/>
                      <a:pt x="23116" y="23116"/>
                    </a:cubicBezTo>
                    <a:cubicBezTo>
                      <a:pt x="37917" y="8315"/>
                      <a:pt x="57992" y="0"/>
                      <a:pt x="789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0" y="-47625"/>
                <a:ext cx="671721" cy="32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2" name="TextBox 72"/>
            <p:cNvSpPr txBox="1"/>
            <p:nvPr/>
          </p:nvSpPr>
          <p:spPr>
            <a:xfrm>
              <a:off x="37659" y="291230"/>
              <a:ext cx="3212470" cy="82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0"/>
                </a:lnSpc>
              </a:pPr>
              <a:r>
                <a:rPr lang="en-US" sz="4410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2, 4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720</Words>
  <Application>Microsoft Office PowerPoint</Application>
  <PresentationFormat>Довільний</PresentationFormat>
  <Paragraphs>102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9" baseType="lpstr">
      <vt:lpstr>Calibri</vt:lpstr>
      <vt:lpstr>Arimo</vt:lpstr>
      <vt:lpstr>Arimo Bold</vt:lpstr>
      <vt:lpstr>Comic Sans</vt:lpstr>
      <vt:lpstr>Comic Sans Bold</vt:lpstr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РОЗЧИННІСТЬ РЕЧОВИН (ХАРАКТЕРИСТИКИ РОЗЧИНІВ)</dc:title>
  <dc:creator>Administrator</dc:creator>
  <cp:lastModifiedBy>Administrator</cp:lastModifiedBy>
  <cp:revision>2</cp:revision>
  <dcterms:created xsi:type="dcterms:W3CDTF">2006-08-16T00:00:00Z</dcterms:created>
  <dcterms:modified xsi:type="dcterms:W3CDTF">2026-09-16T19:08:20Z</dcterms:modified>
  <dc:identifier>DAHVYAN_qEU</dc:identifier>
</cp:coreProperties>
</file>