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  <p:sldMasterId id="2147483686" r:id="rId4"/>
    <p:sldMasterId id="2147483699" r:id="rId5"/>
    <p:sldMasterId id="2147483712" r:id="rId6"/>
  </p:sldMasterIdLst>
  <p:sldIdLst>
    <p:sldId id="256" r:id="rId7"/>
    <p:sldId id="258" r:id="rId8"/>
    <p:sldId id="257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78" r:id="rId18"/>
    <p:sldId id="282" r:id="rId19"/>
    <p:sldId id="283" r:id="rId20"/>
    <p:sldId id="284" r:id="rId21"/>
    <p:sldId id="285" r:id="rId22"/>
    <p:sldId id="286" r:id="rId23"/>
    <p:sldId id="293" r:id="rId24"/>
    <p:sldId id="294" r:id="rId25"/>
    <p:sldId id="295" r:id="rId26"/>
    <p:sldId id="296" r:id="rId27"/>
    <p:sldId id="297" r:id="rId28"/>
    <p:sldId id="298" r:id="rId29"/>
    <p:sldId id="303" r:id="rId30"/>
    <p:sldId id="304" r:id="rId31"/>
    <p:sldId id="305" r:id="rId32"/>
    <p:sldId id="306" r:id="rId33"/>
    <p:sldId id="322" r:id="rId34"/>
    <p:sldId id="323" r:id="rId35"/>
    <p:sldId id="326" r:id="rId36"/>
    <p:sldId id="328" r:id="rId37"/>
    <p:sldId id="329" r:id="rId38"/>
    <p:sldId id="332" r:id="rId39"/>
    <p:sldId id="268" r:id="rId40"/>
    <p:sldId id="269" r:id="rId41"/>
    <p:sldId id="267" r:id="rId42"/>
    <p:sldId id="270" r:id="rId43"/>
    <p:sldId id="271" r:id="rId44"/>
    <p:sldId id="279" r:id="rId45"/>
    <p:sldId id="280" r:id="rId46"/>
    <p:sldId id="281" r:id="rId47"/>
    <p:sldId id="276" r:id="rId48"/>
    <p:sldId id="277" r:id="rId49"/>
    <p:sldId id="287" r:id="rId50"/>
    <p:sldId id="288" r:id="rId51"/>
    <p:sldId id="289" r:id="rId52"/>
    <p:sldId id="290" r:id="rId53"/>
    <p:sldId id="291" r:id="rId54"/>
    <p:sldId id="292" r:id="rId55"/>
    <p:sldId id="299" r:id="rId56"/>
    <p:sldId id="300" r:id="rId57"/>
    <p:sldId id="301" r:id="rId58"/>
    <p:sldId id="302" r:id="rId59"/>
    <p:sldId id="307" r:id="rId60"/>
    <p:sldId id="308" r:id="rId61"/>
    <p:sldId id="309" r:id="rId62"/>
    <p:sldId id="310" r:id="rId63"/>
    <p:sldId id="311" r:id="rId64"/>
    <p:sldId id="312" r:id="rId65"/>
    <p:sldId id="313" r:id="rId66"/>
    <p:sldId id="314" r:id="rId67"/>
    <p:sldId id="315" r:id="rId68"/>
    <p:sldId id="316" r:id="rId69"/>
    <p:sldId id="317" r:id="rId70"/>
    <p:sldId id="318" r:id="rId71"/>
    <p:sldId id="319" r:id="rId72"/>
    <p:sldId id="274" r:id="rId73"/>
    <p:sldId id="320" r:id="rId74"/>
    <p:sldId id="321" r:id="rId75"/>
    <p:sldId id="327" r:id="rId76"/>
    <p:sldId id="324" r:id="rId77"/>
    <p:sldId id="325" r:id="rId78"/>
    <p:sldId id="272" r:id="rId79"/>
    <p:sldId id="273" r:id="rId80"/>
    <p:sldId id="275" r:id="rId81"/>
    <p:sldId id="333" r:id="rId82"/>
    <p:sldId id="334" r:id="rId83"/>
    <p:sldId id="335" r:id="rId84"/>
    <p:sldId id="336" r:id="rId85"/>
    <p:sldId id="337" r:id="rId86"/>
    <p:sldId id="349" r:id="rId87"/>
    <p:sldId id="353" r:id="rId88"/>
    <p:sldId id="350" r:id="rId89"/>
    <p:sldId id="351" r:id="rId90"/>
    <p:sldId id="352" r:id="rId91"/>
    <p:sldId id="340" r:id="rId92"/>
    <p:sldId id="342" r:id="rId93"/>
    <p:sldId id="343" r:id="rId94"/>
    <p:sldId id="341" r:id="rId95"/>
    <p:sldId id="344" r:id="rId96"/>
    <p:sldId id="338" r:id="rId97"/>
    <p:sldId id="345" r:id="rId98"/>
    <p:sldId id="346" r:id="rId99"/>
    <p:sldId id="354" r:id="rId10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slide" Target="slides/slide78.xml"/><Relationship Id="rId89" Type="http://schemas.openxmlformats.org/officeDocument/2006/relationships/slide" Target="slides/slide83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92" Type="http://schemas.openxmlformats.org/officeDocument/2006/relationships/slide" Target="slides/slide8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87" Type="http://schemas.openxmlformats.org/officeDocument/2006/relationships/slide" Target="slides/slide81.xml"/><Relationship Id="rId10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90" Type="http://schemas.openxmlformats.org/officeDocument/2006/relationships/slide" Target="slides/slide84.xml"/><Relationship Id="rId95" Type="http://schemas.openxmlformats.org/officeDocument/2006/relationships/slide" Target="slides/slide89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slide" Target="slides/slide71.xml"/><Relationship Id="rId100" Type="http://schemas.openxmlformats.org/officeDocument/2006/relationships/slide" Target="slides/slide94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slide" Target="slides/slide74.xml"/><Relationship Id="rId85" Type="http://schemas.openxmlformats.org/officeDocument/2006/relationships/slide" Target="slides/slide79.xml"/><Relationship Id="rId93" Type="http://schemas.openxmlformats.org/officeDocument/2006/relationships/slide" Target="slides/slide87.xml"/><Relationship Id="rId98" Type="http://schemas.openxmlformats.org/officeDocument/2006/relationships/slide" Target="slides/slide9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103" Type="http://schemas.openxmlformats.org/officeDocument/2006/relationships/theme" Target="theme/theme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slide" Target="slides/slide77.xml"/><Relationship Id="rId88" Type="http://schemas.openxmlformats.org/officeDocument/2006/relationships/slide" Target="slides/slide82.xml"/><Relationship Id="rId91" Type="http://schemas.openxmlformats.org/officeDocument/2006/relationships/slide" Target="slides/slide85.xml"/><Relationship Id="rId96" Type="http://schemas.openxmlformats.org/officeDocument/2006/relationships/slide" Target="slides/slide9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slide" Target="slides/slide75.xml"/><Relationship Id="rId86" Type="http://schemas.openxmlformats.org/officeDocument/2006/relationships/slide" Target="slides/slide80.xml"/><Relationship Id="rId94" Type="http://schemas.openxmlformats.org/officeDocument/2006/relationships/slide" Target="slides/slide88.xml"/><Relationship Id="rId99" Type="http://schemas.openxmlformats.org/officeDocument/2006/relationships/slide" Target="slides/slide93.xml"/><Relationship Id="rId10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97" Type="http://schemas.openxmlformats.org/officeDocument/2006/relationships/slide" Target="slides/slide91.xml"/><Relationship Id="rId10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DE345-3B3E-4C9C-955D-AC6E2ACAA669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7D91-8F17-4B08-BE8C-CA2AD44501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933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DE345-3B3E-4C9C-955D-AC6E2ACAA669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7D91-8F17-4B08-BE8C-CA2AD44501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650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DE345-3B3E-4C9C-955D-AC6E2ACAA669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7D91-8F17-4B08-BE8C-CA2AD44501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916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DE345-3B3E-4C9C-955D-AC6E2ACAA669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7D91-8F17-4B08-BE8C-CA2AD44501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353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DE345-3B3E-4C9C-955D-AC6E2ACAA669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7D91-8F17-4B08-BE8C-CA2AD44501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87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DE345-3B3E-4C9C-955D-AC6E2ACAA669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7D91-8F17-4B08-BE8C-CA2AD44501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226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DE345-3B3E-4C9C-955D-AC6E2ACAA669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7D91-8F17-4B08-BE8C-CA2AD44501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736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DE345-3B3E-4C9C-955D-AC6E2ACAA669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7D91-8F17-4B08-BE8C-CA2AD44501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06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DE345-3B3E-4C9C-955D-AC6E2ACAA669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7D91-8F17-4B08-BE8C-CA2AD44501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371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DE345-3B3E-4C9C-955D-AC6E2ACAA669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7D91-8F17-4B08-BE8C-CA2AD44501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169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DE345-3B3E-4C9C-955D-AC6E2ACAA669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47D91-8F17-4B08-BE8C-CA2AD44501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3908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32A39E5-0B6A-44B8-B0C8-DA9B02BF35F7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24F98A7-3410-41CB-B070-A86C85E3B3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2524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E18E98A-B54D-4967-AB09-6A04BFBD3E62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CAAC486-31DB-4E9A-AF31-A8D5EEBF31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17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3A5F09F-7BAE-4199-BF03-42BB5E91C405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A9CDBEA-6D66-48F1-9A51-7136EFAA8F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2666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7A15BB6-D874-4AF9-B03D-1C1E755D14E7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0D4FA54-2518-4F99-A18E-5BCA1FE3A2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0269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263AF37-E0C2-47D2-9C52-428B1F9EC102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EB51BB5-549B-4B88-A892-0097DE4B21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1049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6DA06DF-B32C-47F3-B2D3-390C3FDE3287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C6389FC-1C50-41E2-9909-7EB9B7FA26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1958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A7E1393-EAF6-4CF5-8661-D492E976D70F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DEB00C9-F9CE-4CF0-A94C-76BDD43C15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836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A956E29-FC4A-4F5F-8CF7-C7D43AD122AA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9EF68AC-4F53-45B0-9D76-49E411BFF2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845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0A95649-77CE-4F8C-A60B-A77B0B500E0F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C4FE112-678B-4CF6-8C31-E119DF5788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664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45BA8D1-B2C4-475A-A82E-CEB18CFE1E6F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7331C4C-E50C-487E-BD41-0785E4BAEF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071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CAD6F8E-0C06-4550-A473-D9DC69211500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3119C8B-6F24-46E6-8B7D-7017A18C2E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5848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2400" y="304801"/>
            <a:ext cx="10058400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1422400" y="1981200"/>
            <a:ext cx="10058400" cy="4114800"/>
          </a:xfrm>
        </p:spPr>
        <p:txBody>
          <a:bodyPr rtlCol="0">
            <a:normAutofit/>
          </a:bodyPr>
          <a:lstStyle/>
          <a:p>
            <a:pPr lvl="0"/>
            <a:endParaRPr lang="uk-UA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422400" y="6248400"/>
            <a:ext cx="2540000" cy="457200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887CB6A-E6DC-4298-A40A-64BB99269FE4}" type="datetimeFigureOut">
              <a:rPr lang="ru-RU" alt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13.08.2026</a:t>
            </a:fld>
            <a:endParaRPr lang="ru-RU" altLang="uk-U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0" y="6248400"/>
            <a:ext cx="3860800" cy="457200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940800" y="6248400"/>
            <a:ext cx="2540000" cy="457200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AFE9B22-70C2-430E-8610-2B09F1BD0162}" type="slidenum">
              <a:rPr lang="ru-RU" alt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uk-U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442337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32A39E5-0B6A-44B8-B0C8-DA9B02BF35F7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24F98A7-3410-41CB-B070-A86C85E3B3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3795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E18E98A-B54D-4967-AB09-6A04BFBD3E62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CAAC486-31DB-4E9A-AF31-A8D5EEBF31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9828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3A5F09F-7BAE-4199-BF03-42BB5E91C405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A9CDBEA-6D66-48F1-9A51-7136EFAA8F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8757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7A15BB6-D874-4AF9-B03D-1C1E755D14E7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0D4FA54-2518-4F99-A18E-5BCA1FE3A2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6887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263AF37-E0C2-47D2-9C52-428B1F9EC102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EB51BB5-549B-4B88-A892-0097DE4B21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0012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6DA06DF-B32C-47F3-B2D3-390C3FDE3287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C6389FC-1C50-41E2-9909-7EB9B7FA26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7210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A7E1393-EAF6-4CF5-8661-D492E976D70F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DEB00C9-F9CE-4CF0-A94C-76BDD43C15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1001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A956E29-FC4A-4F5F-8CF7-C7D43AD122AA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9EF68AC-4F53-45B0-9D76-49E411BFF2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5499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0A95649-77CE-4F8C-A60B-A77B0B500E0F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C4FE112-678B-4CF6-8C31-E119DF5788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1587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45BA8D1-B2C4-475A-A82E-CEB18CFE1E6F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7331C4C-E50C-487E-BD41-0785E4BAEF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3492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CAD6F8E-0C06-4550-A473-D9DC69211500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3119C8B-6F24-46E6-8B7D-7017A18C2E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3242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2400" y="304801"/>
            <a:ext cx="10058400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1422400" y="1981200"/>
            <a:ext cx="10058400" cy="4114800"/>
          </a:xfrm>
        </p:spPr>
        <p:txBody>
          <a:bodyPr rtlCol="0">
            <a:normAutofit/>
          </a:bodyPr>
          <a:lstStyle/>
          <a:p>
            <a:pPr lvl="0"/>
            <a:endParaRPr lang="uk-UA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422400" y="6248400"/>
            <a:ext cx="2540000" cy="457200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887CB6A-E6DC-4298-A40A-64BB99269FE4}" type="datetimeFigureOut">
              <a:rPr lang="ru-RU" alt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13.08.2026</a:t>
            </a:fld>
            <a:endParaRPr lang="ru-RU" altLang="uk-U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0" y="6248400"/>
            <a:ext cx="3860800" cy="457200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940800" y="6248400"/>
            <a:ext cx="2540000" cy="457200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AFE9B22-70C2-430E-8610-2B09F1BD0162}" type="slidenum">
              <a:rPr lang="ru-RU" alt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uk-U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566587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32A39E5-0B6A-44B8-B0C8-DA9B02BF35F7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24F98A7-3410-41CB-B070-A86C85E3B3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5294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E18E98A-B54D-4967-AB09-6A04BFBD3E62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CAAC486-31DB-4E9A-AF31-A8D5EEBF31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3367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3A5F09F-7BAE-4199-BF03-42BB5E91C405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A9CDBEA-6D66-48F1-9A51-7136EFAA8F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4475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7A15BB6-D874-4AF9-B03D-1C1E755D14E7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0D4FA54-2518-4F99-A18E-5BCA1FE3A2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7692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263AF37-E0C2-47D2-9C52-428B1F9EC102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EB51BB5-549B-4B88-A892-0097DE4B21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7316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6DA06DF-B32C-47F3-B2D3-390C3FDE3287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C6389FC-1C50-41E2-9909-7EB9B7FA26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8183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A7E1393-EAF6-4CF5-8661-D492E976D70F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DEB00C9-F9CE-4CF0-A94C-76BDD43C15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12405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A956E29-FC4A-4F5F-8CF7-C7D43AD122AA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9EF68AC-4F53-45B0-9D76-49E411BFF2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5825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0A95649-77CE-4F8C-A60B-A77B0B500E0F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C4FE112-678B-4CF6-8C31-E119DF5788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2235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45BA8D1-B2C4-475A-A82E-CEB18CFE1E6F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7331C4C-E50C-487E-BD41-0785E4BAEF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5066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CAD6F8E-0C06-4550-A473-D9DC69211500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3119C8B-6F24-46E6-8B7D-7017A18C2E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09869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2400" y="304801"/>
            <a:ext cx="10058400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1422400" y="1981200"/>
            <a:ext cx="10058400" cy="4114800"/>
          </a:xfrm>
        </p:spPr>
        <p:txBody>
          <a:bodyPr rtlCol="0">
            <a:normAutofit/>
          </a:bodyPr>
          <a:lstStyle/>
          <a:p>
            <a:pPr lvl="0"/>
            <a:endParaRPr lang="uk-UA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422400" y="6248400"/>
            <a:ext cx="2540000" cy="457200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887CB6A-E6DC-4298-A40A-64BB99269FE4}" type="datetimeFigureOut">
              <a:rPr lang="ru-RU" alt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13.08.2026</a:t>
            </a:fld>
            <a:endParaRPr lang="ru-RU" altLang="uk-U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0" y="6248400"/>
            <a:ext cx="3860800" cy="457200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940800" y="6248400"/>
            <a:ext cx="2540000" cy="457200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AFE9B22-70C2-430E-8610-2B09F1BD0162}" type="slidenum">
              <a:rPr lang="ru-RU" alt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uk-U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995135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32A39E5-0B6A-44B8-B0C8-DA9B02BF35F7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24F98A7-3410-41CB-B070-A86C85E3B3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94663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E18E98A-B54D-4967-AB09-6A04BFBD3E62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CAAC486-31DB-4E9A-AF31-A8D5EEBF31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70665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3A5F09F-7BAE-4199-BF03-42BB5E91C405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A9CDBEA-6D66-48F1-9A51-7136EFAA8F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23760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7A15BB6-D874-4AF9-B03D-1C1E755D14E7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0D4FA54-2518-4F99-A18E-5BCA1FE3A2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3248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263AF37-E0C2-47D2-9C52-428B1F9EC102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EB51BB5-549B-4B88-A892-0097DE4B21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11989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6DA06DF-B32C-47F3-B2D3-390C3FDE3287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C6389FC-1C50-41E2-9909-7EB9B7FA26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7166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A7E1393-EAF6-4CF5-8661-D492E976D70F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DEB00C9-F9CE-4CF0-A94C-76BDD43C15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13956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A956E29-FC4A-4F5F-8CF7-C7D43AD122AA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9EF68AC-4F53-45B0-9D76-49E411BFF2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3790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0A95649-77CE-4F8C-A60B-A77B0B500E0F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C4FE112-678B-4CF6-8C31-E119DF5788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97822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45BA8D1-B2C4-475A-A82E-CEB18CFE1E6F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7331C4C-E50C-487E-BD41-0785E4BAEF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06748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CAD6F8E-0C06-4550-A473-D9DC69211500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3119C8B-6F24-46E6-8B7D-7017A18C2E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70559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2400" y="304801"/>
            <a:ext cx="10058400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1422400" y="1981200"/>
            <a:ext cx="10058400" cy="4114800"/>
          </a:xfrm>
        </p:spPr>
        <p:txBody>
          <a:bodyPr rtlCol="0">
            <a:normAutofit/>
          </a:bodyPr>
          <a:lstStyle/>
          <a:p>
            <a:pPr lvl="0"/>
            <a:endParaRPr lang="uk-UA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422400" y="6248400"/>
            <a:ext cx="2540000" cy="457200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887CB6A-E6DC-4298-A40A-64BB99269FE4}" type="datetimeFigureOut">
              <a:rPr lang="ru-RU" alt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13.08.2026</a:t>
            </a:fld>
            <a:endParaRPr lang="ru-RU" altLang="uk-U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0" y="6248400"/>
            <a:ext cx="3860800" cy="457200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940800" y="6248400"/>
            <a:ext cx="2540000" cy="457200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AFE9B22-70C2-430E-8610-2B09F1BD0162}" type="slidenum">
              <a:rPr lang="ru-RU" alt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uk-U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500013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32A39E5-0B6A-44B8-B0C8-DA9B02BF35F7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24F98A7-3410-41CB-B070-A86C85E3B3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94986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E18E98A-B54D-4967-AB09-6A04BFBD3E62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CAAC486-31DB-4E9A-AF31-A8D5EEBF31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51257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3A5F09F-7BAE-4199-BF03-42BB5E91C405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A9CDBEA-6D66-48F1-9A51-7136EFAA8F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31620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7A15BB6-D874-4AF9-B03D-1C1E755D14E7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0D4FA54-2518-4F99-A18E-5BCA1FE3A2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96806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263AF37-E0C2-47D2-9C52-428B1F9EC102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EB51BB5-549B-4B88-A892-0097DE4B21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5036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6DA06DF-B32C-47F3-B2D3-390C3FDE3287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C6389FC-1C50-41E2-9909-7EB9B7FA26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91122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A7E1393-EAF6-4CF5-8661-D492E976D70F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DEB00C9-F9CE-4CF0-A94C-76BDD43C15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92199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A956E29-FC4A-4F5F-8CF7-C7D43AD122AA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9EF68AC-4F53-45B0-9D76-49E411BFF2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73797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0A95649-77CE-4F8C-A60B-A77B0B500E0F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C4FE112-678B-4CF6-8C31-E119DF5788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85034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45BA8D1-B2C4-475A-A82E-CEB18CFE1E6F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7331C4C-E50C-487E-BD41-0785E4BAEF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84307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CAD6F8E-0C06-4550-A473-D9DC69211500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3119C8B-6F24-46E6-8B7D-7017A18C2E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81175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2400" y="304801"/>
            <a:ext cx="10058400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1422400" y="1981200"/>
            <a:ext cx="10058400" cy="4114800"/>
          </a:xfrm>
        </p:spPr>
        <p:txBody>
          <a:bodyPr rtlCol="0">
            <a:normAutofit/>
          </a:bodyPr>
          <a:lstStyle/>
          <a:p>
            <a:pPr lvl="0"/>
            <a:endParaRPr lang="uk-UA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422400" y="6248400"/>
            <a:ext cx="2540000" cy="457200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887CB6A-E6DC-4298-A40A-64BB99269FE4}" type="datetimeFigureOut">
              <a:rPr lang="ru-RU" alt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13.08.2026</a:t>
            </a:fld>
            <a:endParaRPr lang="ru-RU" altLang="uk-U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0" y="6248400"/>
            <a:ext cx="3860800" cy="457200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940800" y="6248400"/>
            <a:ext cx="2540000" cy="457200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AFE9B22-70C2-430E-8610-2B09F1BD0162}" type="slidenum">
              <a:rPr lang="ru-RU" altLang="uk-U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uk-U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04156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image" Target="../media/image1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DE345-3B3E-4C9C-955D-AC6E2ACAA669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47D91-8F17-4B08-BE8C-CA2AD44501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062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uk-UA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uk-UA" smtClean="0"/>
              <a:t>Edit Master text styles</a:t>
            </a:r>
          </a:p>
          <a:p>
            <a:pPr lvl="1"/>
            <a:r>
              <a:rPr lang="en-US" altLang="uk-UA" smtClean="0"/>
              <a:t>Second level</a:t>
            </a:r>
          </a:p>
          <a:p>
            <a:pPr lvl="2"/>
            <a:r>
              <a:rPr lang="en-US" altLang="uk-UA" smtClean="0"/>
              <a:t>Third level</a:t>
            </a:r>
          </a:p>
          <a:p>
            <a:pPr lvl="3"/>
            <a:r>
              <a:rPr lang="en-US" altLang="uk-UA" smtClean="0"/>
              <a:t>Fourth level</a:t>
            </a:r>
          </a:p>
          <a:p>
            <a:pPr lvl="4"/>
            <a:r>
              <a:rPr lang="en-US" altLang="uk-UA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</a:defRPr>
            </a:lvl1pPr>
          </a:lstStyle>
          <a:p>
            <a:pPr>
              <a:defRPr/>
            </a:pPr>
            <a:fld id="{24C0C46F-818E-4396-AEE3-7A4B159B01F6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</a:defRPr>
            </a:lvl1pPr>
          </a:lstStyle>
          <a:p>
            <a:pPr>
              <a:defRPr/>
            </a:pPr>
            <a:fld id="{4E93D1A1-9EF9-40D0-B264-A7D0D10B0B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622301" y="382589"/>
            <a:ext cx="10960100" cy="61166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068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uk-UA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uk-UA" smtClean="0"/>
              <a:t>Edit Master text styles</a:t>
            </a:r>
          </a:p>
          <a:p>
            <a:pPr lvl="1"/>
            <a:r>
              <a:rPr lang="en-US" altLang="uk-UA" smtClean="0"/>
              <a:t>Second level</a:t>
            </a:r>
          </a:p>
          <a:p>
            <a:pPr lvl="2"/>
            <a:r>
              <a:rPr lang="en-US" altLang="uk-UA" smtClean="0"/>
              <a:t>Third level</a:t>
            </a:r>
          </a:p>
          <a:p>
            <a:pPr lvl="3"/>
            <a:r>
              <a:rPr lang="en-US" altLang="uk-UA" smtClean="0"/>
              <a:t>Fourth level</a:t>
            </a:r>
          </a:p>
          <a:p>
            <a:pPr lvl="4"/>
            <a:r>
              <a:rPr lang="en-US" altLang="uk-UA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</a:defRPr>
            </a:lvl1pPr>
          </a:lstStyle>
          <a:p>
            <a:pPr>
              <a:defRPr/>
            </a:pPr>
            <a:fld id="{24C0C46F-818E-4396-AEE3-7A4B159B01F6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</a:defRPr>
            </a:lvl1pPr>
          </a:lstStyle>
          <a:p>
            <a:pPr>
              <a:defRPr/>
            </a:pPr>
            <a:fld id="{4E93D1A1-9EF9-40D0-B264-A7D0D10B0B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622301" y="382589"/>
            <a:ext cx="10960100" cy="61166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862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uk-UA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uk-UA" smtClean="0"/>
              <a:t>Edit Master text styles</a:t>
            </a:r>
          </a:p>
          <a:p>
            <a:pPr lvl="1"/>
            <a:r>
              <a:rPr lang="en-US" altLang="uk-UA" smtClean="0"/>
              <a:t>Second level</a:t>
            </a:r>
          </a:p>
          <a:p>
            <a:pPr lvl="2"/>
            <a:r>
              <a:rPr lang="en-US" altLang="uk-UA" smtClean="0"/>
              <a:t>Third level</a:t>
            </a:r>
          </a:p>
          <a:p>
            <a:pPr lvl="3"/>
            <a:r>
              <a:rPr lang="en-US" altLang="uk-UA" smtClean="0"/>
              <a:t>Fourth level</a:t>
            </a:r>
          </a:p>
          <a:p>
            <a:pPr lvl="4"/>
            <a:r>
              <a:rPr lang="en-US" altLang="uk-UA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</a:defRPr>
            </a:lvl1pPr>
          </a:lstStyle>
          <a:p>
            <a:pPr>
              <a:defRPr/>
            </a:pPr>
            <a:fld id="{24C0C46F-818E-4396-AEE3-7A4B159B01F6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</a:defRPr>
            </a:lvl1pPr>
          </a:lstStyle>
          <a:p>
            <a:pPr>
              <a:defRPr/>
            </a:pPr>
            <a:fld id="{4E93D1A1-9EF9-40D0-B264-A7D0D10B0B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622301" y="382589"/>
            <a:ext cx="10960100" cy="61166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396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uk-UA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uk-UA" smtClean="0"/>
              <a:t>Edit Master text styles</a:t>
            </a:r>
          </a:p>
          <a:p>
            <a:pPr lvl="1"/>
            <a:r>
              <a:rPr lang="en-US" altLang="uk-UA" smtClean="0"/>
              <a:t>Second level</a:t>
            </a:r>
          </a:p>
          <a:p>
            <a:pPr lvl="2"/>
            <a:r>
              <a:rPr lang="en-US" altLang="uk-UA" smtClean="0"/>
              <a:t>Third level</a:t>
            </a:r>
          </a:p>
          <a:p>
            <a:pPr lvl="3"/>
            <a:r>
              <a:rPr lang="en-US" altLang="uk-UA" smtClean="0"/>
              <a:t>Fourth level</a:t>
            </a:r>
          </a:p>
          <a:p>
            <a:pPr lvl="4"/>
            <a:r>
              <a:rPr lang="en-US" altLang="uk-UA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</a:defRPr>
            </a:lvl1pPr>
          </a:lstStyle>
          <a:p>
            <a:pPr>
              <a:defRPr/>
            </a:pPr>
            <a:fld id="{24C0C46F-818E-4396-AEE3-7A4B159B01F6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</a:defRPr>
            </a:lvl1pPr>
          </a:lstStyle>
          <a:p>
            <a:pPr>
              <a:defRPr/>
            </a:pPr>
            <a:fld id="{4E93D1A1-9EF9-40D0-B264-A7D0D10B0B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622301" y="382589"/>
            <a:ext cx="10960100" cy="61166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071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uk-UA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uk-UA" smtClean="0"/>
              <a:t>Edit Master text styles</a:t>
            </a:r>
          </a:p>
          <a:p>
            <a:pPr lvl="1"/>
            <a:r>
              <a:rPr lang="en-US" altLang="uk-UA" smtClean="0"/>
              <a:t>Second level</a:t>
            </a:r>
          </a:p>
          <a:p>
            <a:pPr lvl="2"/>
            <a:r>
              <a:rPr lang="en-US" altLang="uk-UA" smtClean="0"/>
              <a:t>Third level</a:t>
            </a:r>
          </a:p>
          <a:p>
            <a:pPr lvl="3"/>
            <a:r>
              <a:rPr lang="en-US" altLang="uk-UA" smtClean="0"/>
              <a:t>Fourth level</a:t>
            </a:r>
          </a:p>
          <a:p>
            <a:pPr lvl="4"/>
            <a:r>
              <a:rPr lang="en-US" altLang="uk-UA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</a:defRPr>
            </a:lvl1pPr>
          </a:lstStyle>
          <a:p>
            <a:pPr>
              <a:defRPr/>
            </a:pPr>
            <a:fld id="{24C0C46F-818E-4396-AEE3-7A4B159B01F6}" type="datetimeFigureOut">
              <a:rPr lang="en-US"/>
              <a:pPr>
                <a:defRPr/>
              </a:pPr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</a:defRPr>
            </a:lvl1pPr>
          </a:lstStyle>
          <a:p>
            <a:pPr>
              <a:defRPr/>
            </a:pPr>
            <a:fld id="{4E93D1A1-9EF9-40D0-B264-A7D0D10B0B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622301" y="382589"/>
            <a:ext cx="10960100" cy="61166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26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4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6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50.jpg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49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4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4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4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4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4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4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4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4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4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4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77.jpg"/><Relationship Id="rId5" Type="http://schemas.openxmlformats.org/officeDocument/2006/relationships/image" Target="../media/image76.jpg"/><Relationship Id="rId4" Type="http://schemas.openxmlformats.org/officeDocument/2006/relationships/image" Target="../media/image75.jp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4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4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4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4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4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4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87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4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49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92.jp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49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49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97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49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49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49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49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49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49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49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49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49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49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49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114.jp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49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49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49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123.jp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49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49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49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49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49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49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49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49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49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49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49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49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black">
          <a:xfrm>
            <a:off x="5303838" y="1773239"/>
            <a:ext cx="5256212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uk-UA" sz="3800" b="1" dirty="0">
              <a:solidFill>
                <a:srgbClr val="00336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uk-UA" sz="3800" b="1" dirty="0">
              <a:solidFill>
                <a:srgbClr val="00336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uk-UA" sz="3800" b="1" dirty="0">
                <a:solidFill>
                  <a:srgbClr val="00336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ЗВІТ </a:t>
            </a:r>
          </a:p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uk-UA" sz="3800" b="1" dirty="0">
                <a:solidFill>
                  <a:srgbClr val="00336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ДИРЕКТОРА </a:t>
            </a:r>
            <a:r>
              <a:rPr lang="ru-RU" altLang="uk-UA" sz="3600" b="1" dirty="0">
                <a:solidFill>
                  <a:srgbClr val="00006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altLang="uk-UA" sz="3600" b="1" dirty="0">
                <a:solidFill>
                  <a:srgbClr val="000066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uk-UA" sz="3600" b="1" i="1" dirty="0">
                <a:solidFill>
                  <a:srgbClr val="00006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Половлівської </a:t>
            </a:r>
            <a:r>
              <a:rPr lang="ru-RU" altLang="uk-UA" sz="3600" b="1" i="1" dirty="0" err="1">
                <a:solidFill>
                  <a:srgbClr val="00006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гімназії</a:t>
            </a:r>
            <a:endParaRPr lang="ru-RU" altLang="uk-UA" sz="2400" b="1" i="1" dirty="0">
              <a:solidFill>
                <a:srgbClr val="00006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uk-UA" sz="1600" b="1" dirty="0">
              <a:solidFill>
                <a:srgbClr val="00006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uk-UA" sz="3600" b="1" dirty="0" err="1">
                <a:solidFill>
                  <a:srgbClr val="00006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Басюк</a:t>
            </a:r>
            <a:r>
              <a:rPr lang="ru-RU" altLang="uk-UA" sz="3600" b="1" dirty="0">
                <a:solidFill>
                  <a:srgbClr val="00006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uk-UA" sz="3600" b="1" dirty="0" err="1">
                <a:solidFill>
                  <a:srgbClr val="00006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Валентини</a:t>
            </a:r>
            <a:r>
              <a:rPr lang="ru-RU" altLang="uk-UA" sz="3600" b="1" dirty="0">
                <a:solidFill>
                  <a:srgbClr val="00006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uk-UA" sz="3600" b="1" dirty="0" err="1">
                <a:solidFill>
                  <a:srgbClr val="00006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Калинівни</a:t>
            </a:r>
            <a:endParaRPr lang="ru-RU" altLang="uk-UA" sz="3600" b="1" dirty="0">
              <a:solidFill>
                <a:srgbClr val="00006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uk-UA" sz="2000" b="1" dirty="0">
              <a:solidFill>
                <a:srgbClr val="00336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uk-UA" sz="3200" b="1" i="1" dirty="0">
                <a:solidFill>
                  <a:srgbClr val="00336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за 2025-2026 </a:t>
            </a:r>
            <a:r>
              <a:rPr lang="ru-RU" altLang="uk-UA" sz="3200" b="1" i="1" dirty="0" err="1">
                <a:solidFill>
                  <a:srgbClr val="00336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н.р</a:t>
            </a:r>
            <a:r>
              <a:rPr lang="ru-RU" altLang="uk-UA" sz="3200" b="1" i="1" dirty="0">
                <a:solidFill>
                  <a:srgbClr val="00336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US" altLang="uk-UA" sz="3200" b="1" i="1" dirty="0">
              <a:solidFill>
                <a:srgbClr val="00336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45" t="9774" r="16224" b="5052"/>
          <a:stretch/>
        </p:blipFill>
        <p:spPr>
          <a:xfrm>
            <a:off x="2351584" y="1039081"/>
            <a:ext cx="3240360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556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614"/>
    </mc:Choice>
    <mc:Fallback>
      <p:transition spd="slow" advTm="10614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Заголовок 1"/>
          <p:cNvSpPr>
            <a:spLocks noGrp="1"/>
          </p:cNvSpPr>
          <p:nvPr>
            <p:ph type="title"/>
          </p:nvPr>
        </p:nvSpPr>
        <p:spPr>
          <a:xfrm>
            <a:off x="1703389" y="304801"/>
            <a:ext cx="8713787" cy="1431925"/>
          </a:xfrm>
        </p:spPr>
        <p:txBody>
          <a:bodyPr/>
          <a:lstStyle/>
          <a:p>
            <a:pPr algn="ctr"/>
            <a:r>
              <a:rPr lang="uk-UA" altLang="ru-RU" dirty="0" smtClean="0">
                <a:solidFill>
                  <a:srgbClr val="0070C0"/>
                </a:solidFill>
              </a:rPr>
              <a:t/>
            </a:r>
            <a:br>
              <a:rPr lang="uk-UA" altLang="ru-RU" dirty="0" smtClean="0">
                <a:solidFill>
                  <a:srgbClr val="0070C0"/>
                </a:solidFill>
              </a:rPr>
            </a:br>
            <a:r>
              <a:rPr lang="uk-UA" altLang="ru-RU" dirty="0" smtClean="0">
                <a:solidFill>
                  <a:srgbClr val="0070C0"/>
                </a:solidFill>
              </a:rPr>
              <a:t/>
            </a:r>
            <a:br>
              <a:rPr lang="uk-UA" altLang="ru-RU" dirty="0" smtClean="0">
                <a:solidFill>
                  <a:srgbClr val="0070C0"/>
                </a:solidFill>
              </a:rPr>
            </a:br>
            <a:r>
              <a:rPr lang="uk-UA" altLang="ru-RU" dirty="0" smtClean="0">
                <a:solidFill>
                  <a:srgbClr val="0070C0"/>
                </a:solidFill>
              </a:rPr>
              <a:t/>
            </a:r>
            <a:br>
              <a:rPr lang="uk-UA" altLang="ru-RU" dirty="0" smtClean="0">
                <a:solidFill>
                  <a:srgbClr val="0070C0"/>
                </a:solidFill>
              </a:rPr>
            </a:br>
            <a:r>
              <a:rPr lang="uk-UA" altLang="ru-RU" dirty="0" smtClean="0">
                <a:solidFill>
                  <a:srgbClr val="0070C0"/>
                </a:solidFill>
              </a:rPr>
              <a:t/>
            </a:r>
            <a:br>
              <a:rPr lang="uk-UA" altLang="ru-RU" dirty="0" smtClean="0">
                <a:solidFill>
                  <a:srgbClr val="0070C0"/>
                </a:solidFill>
              </a:rPr>
            </a:br>
            <a:r>
              <a:rPr lang="uk-UA" altLang="ru-RU" dirty="0" smtClean="0">
                <a:solidFill>
                  <a:srgbClr val="0070C0"/>
                </a:solidFill>
              </a:rPr>
              <a:t/>
            </a:r>
            <a:br>
              <a:rPr lang="uk-UA" altLang="ru-RU" dirty="0" smtClean="0">
                <a:solidFill>
                  <a:srgbClr val="0070C0"/>
                </a:solidFill>
              </a:rPr>
            </a:br>
            <a:r>
              <a:rPr lang="uk-UA" altLang="ru-RU" dirty="0" smtClean="0">
                <a:solidFill>
                  <a:srgbClr val="0070C0"/>
                </a:solidFill>
              </a:rPr>
              <a:t/>
            </a:r>
            <a:br>
              <a:rPr lang="uk-UA" altLang="ru-RU" dirty="0" smtClean="0">
                <a:solidFill>
                  <a:srgbClr val="0070C0"/>
                </a:solidFill>
              </a:rPr>
            </a:br>
            <a:r>
              <a:rPr lang="uk-UA" altLang="ru-RU" dirty="0" smtClean="0">
                <a:solidFill>
                  <a:srgbClr val="0070C0"/>
                </a:solidFill>
              </a:rPr>
              <a:t/>
            </a:r>
            <a:br>
              <a:rPr lang="uk-UA" altLang="ru-RU" dirty="0" smtClean="0">
                <a:solidFill>
                  <a:srgbClr val="0070C0"/>
                </a:solidFill>
              </a:rPr>
            </a:br>
            <a:r>
              <a:rPr lang="uk-UA" altLang="ru-RU" dirty="0" smtClean="0">
                <a:solidFill>
                  <a:srgbClr val="0070C0"/>
                </a:solidFill>
              </a:rPr>
              <a:t>Наше шкільне життя </a:t>
            </a:r>
            <a:br>
              <a:rPr lang="uk-UA" altLang="ru-RU" dirty="0" smtClean="0">
                <a:solidFill>
                  <a:srgbClr val="0070C0"/>
                </a:solidFill>
              </a:rPr>
            </a:br>
            <a:r>
              <a:rPr lang="uk-UA" altLang="ru-RU" dirty="0" smtClean="0">
                <a:solidFill>
                  <a:srgbClr val="0070C0"/>
                </a:solidFill>
              </a:rPr>
              <a:t>протягом </a:t>
            </a:r>
            <a:br>
              <a:rPr lang="uk-UA" altLang="ru-RU" dirty="0" smtClean="0">
                <a:solidFill>
                  <a:srgbClr val="0070C0"/>
                </a:solidFill>
              </a:rPr>
            </a:br>
            <a:r>
              <a:rPr lang="uk-UA" altLang="ru-RU" dirty="0" smtClean="0">
                <a:solidFill>
                  <a:srgbClr val="0070C0"/>
                </a:solidFill>
              </a:rPr>
              <a:t>2025-2026 навчального року</a:t>
            </a:r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687401474"/>
      </p:ext>
    </p:extLst>
  </p:cSld>
  <p:clrMapOvr>
    <a:masterClrMapping/>
  </p:clrMapOvr>
  <p:transition advTm="5047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5560" y="2492897"/>
            <a:ext cx="7886700" cy="1325563"/>
          </a:xfrm>
        </p:spPr>
        <p:txBody>
          <a:bodyPr/>
          <a:lstStyle/>
          <a:p>
            <a:pPr algn="ctr"/>
            <a:r>
              <a:rPr lang="ru-RU" sz="6000" b="1" dirty="0">
                <a:solidFill>
                  <a:schemeClr val="accent1">
                    <a:lumMod val="75000"/>
                  </a:schemeClr>
                </a:solidFill>
              </a:rPr>
              <a:t>Виховна робота</a:t>
            </a:r>
          </a:p>
        </p:txBody>
      </p:sp>
    </p:spTree>
    <p:extLst>
      <p:ext uri="{BB962C8B-B14F-4D97-AF65-F5344CB8AC3E}">
        <p14:creationId xmlns:p14="http://schemas.microsoft.com/office/powerpoint/2010/main" val="1231598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26"/>
    </mc:Choice>
    <mc:Fallback>
      <p:transition spd="slow" advTm="3926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2650" y="365126"/>
            <a:ext cx="3727326" cy="6016203"/>
          </a:xfrm>
        </p:spPr>
        <p:txBody>
          <a:bodyPr/>
          <a:lstStyle/>
          <a:p>
            <a:r>
              <a:rPr lang="uk-UA" sz="3600" dirty="0">
                <a:solidFill>
                  <a:schemeClr val="accent1">
                    <a:lumMod val="75000"/>
                  </a:schemeClr>
                </a:solidFill>
              </a:rPr>
              <a:t>Половлівська гімназія отримала Подяку від 42 окремої механізованої бригади за постійну підтримку українських захисників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17" t="3751" r="937" b="3577"/>
          <a:stretch/>
        </p:blipFill>
        <p:spPr>
          <a:xfrm>
            <a:off x="6168008" y="476672"/>
            <a:ext cx="3992722" cy="5453474"/>
          </a:xfrm>
        </p:spPr>
      </p:pic>
    </p:spTree>
    <p:extLst>
      <p:ext uri="{BB962C8B-B14F-4D97-AF65-F5344CB8AC3E}">
        <p14:creationId xmlns:p14="http://schemas.microsoft.com/office/powerpoint/2010/main" val="418165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95"/>
    </mc:Choice>
    <mc:Fallback>
      <p:transition spd="slow" advTm="5995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3552" y="908721"/>
            <a:ext cx="3528392" cy="4896543"/>
          </a:xfrm>
        </p:spPr>
        <p:txBody>
          <a:bodyPr/>
          <a:lstStyle/>
          <a:p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Прапор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єдності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та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вдячності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нашим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захисникам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🇺🇦</a:t>
            </a:r>
            <a:br>
              <a:rPr lang="ru-RU" sz="2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До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нашої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гімназії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завітав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військовослужбовець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Іван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Ринденко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, який передав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учням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пам'ятний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прапор свого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підрозділу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з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підписами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побратимів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945" y="1181322"/>
            <a:ext cx="4487413" cy="4351338"/>
          </a:xfrm>
        </p:spPr>
      </p:pic>
    </p:spTree>
    <p:extLst>
      <p:ext uri="{BB962C8B-B14F-4D97-AF65-F5344CB8AC3E}">
        <p14:creationId xmlns:p14="http://schemas.microsoft.com/office/powerpoint/2010/main" val="4157177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58"/>
    </mc:Choice>
    <mc:Fallback>
      <p:transition spd="slow" advTm="6158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7842" y="692696"/>
            <a:ext cx="3439294" cy="4680520"/>
          </a:xfrm>
        </p:spPr>
        <p:txBody>
          <a:bodyPr/>
          <a:lstStyle/>
          <a:p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Шановна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громадо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звітуємо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! </a:t>
            </a:r>
            <a:br>
              <a:rPr lang="ru-RU" sz="2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Кошти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, які ми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спільно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зібрали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на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нашому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ярмарку, вже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передані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нашим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захисникам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311" y="1628800"/>
            <a:ext cx="2007819" cy="43513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984" y="476673"/>
            <a:ext cx="2013584" cy="436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042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42"/>
    </mc:Choice>
    <mc:Fallback>
      <p:transition spd="slow" advTm="6042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2650" y="1124744"/>
            <a:ext cx="4519414" cy="4351338"/>
          </a:xfrm>
        </p:spPr>
        <p:txBody>
          <a:bodyPr/>
          <a:lstStyle/>
          <a:p>
            <a:r>
              <a:rPr lang="uk-UA" sz="2400" dirty="0">
                <a:solidFill>
                  <a:schemeClr val="accent1">
                    <a:lumMod val="75000"/>
                  </a:schemeClr>
                </a:solidFill>
              </a:rPr>
              <a:t>Добрі справи об’єднують!</a:t>
            </a:r>
            <a:br>
              <a:rPr lang="uk-UA" sz="2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uk-UA" sz="2400" dirty="0">
                <a:solidFill>
                  <a:schemeClr val="accent1">
                    <a:lumMod val="75000"/>
                  </a:schemeClr>
                </a:solidFill>
              </a:rPr>
              <a:t>Колектив нашої гімназії взяв активну участь у благодійному ярмарку, що відбувся у селищі </a:t>
            </a:r>
            <a:r>
              <a:rPr lang="uk-UA" sz="2400" dirty="0" err="1">
                <a:solidFill>
                  <a:schemeClr val="accent1">
                    <a:lumMod val="75000"/>
                  </a:schemeClr>
                </a:solidFill>
              </a:rPr>
              <a:t>Володимирець</a:t>
            </a:r>
            <a:r>
              <a:rPr lang="uk-UA" sz="2400" dirty="0">
                <a:solidFill>
                  <a:schemeClr val="accent1">
                    <a:lumMod val="75000"/>
                  </a:schemeClr>
                </a:solidFill>
              </a:rPr>
              <a:t>. Педагоги підготували та представили власноруч виготовлені </a:t>
            </a:r>
            <a:r>
              <a:rPr lang="uk-UA" sz="2400" dirty="0" err="1">
                <a:solidFill>
                  <a:schemeClr val="accent1">
                    <a:lumMod val="75000"/>
                  </a:schemeClr>
                </a:solidFill>
              </a:rPr>
              <a:t>смаколики</a:t>
            </a:r>
            <a:r>
              <a:rPr lang="uk-UA" sz="2400" dirty="0">
                <a:solidFill>
                  <a:schemeClr val="accent1">
                    <a:lumMod val="75000"/>
                  </a:schemeClr>
                </a:solidFill>
              </a:rPr>
              <a:t> й вироби, долучившись до важливої та благородної справи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222" y="1126727"/>
            <a:ext cx="3265055" cy="4351338"/>
          </a:xfrm>
        </p:spPr>
      </p:pic>
    </p:spTree>
    <p:extLst>
      <p:ext uri="{BB962C8B-B14F-4D97-AF65-F5344CB8AC3E}">
        <p14:creationId xmlns:p14="http://schemas.microsoft.com/office/powerpoint/2010/main" val="1570501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88"/>
    </mc:Choice>
    <mc:Fallback>
      <p:transition spd="slow" advTm="5588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Інспектором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відділу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«СОБ»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Вараського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РВП ГУНП в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Рівненській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області старшим лейтенантом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поліції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Марією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Отродою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з </a:t>
            </a:r>
            <a:r>
              <a:rPr lang="ru-RU" sz="2800" dirty="0" err="1" smtClean="0">
                <a:solidFill>
                  <a:schemeClr val="accent1">
                    <a:lumMod val="75000"/>
                  </a:schemeClr>
                </a:solidFill>
              </a:rPr>
              <a:t>учнями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було проведено різні 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</a:rPr>
              <a:t>заняття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 та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навчально-тренувальну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евакуацію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1891507"/>
            <a:ext cx="5619750" cy="4219575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99" r="958"/>
          <a:stretch/>
        </p:blipFill>
        <p:spPr>
          <a:xfrm>
            <a:off x="4736134" y="2433964"/>
            <a:ext cx="7087377" cy="3434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089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79"/>
    </mc:Choice>
    <mc:Fallback>
      <p:transition spd="slow" advTm="6379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З 19 по 25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травня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у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нашій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гімназії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проходив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Тиждень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безбар’єрності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880" y="2874015"/>
            <a:ext cx="5215476" cy="352839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746" y="1561939"/>
            <a:ext cx="3878138" cy="3878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541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55"/>
    </mc:Choice>
    <mc:Fallback>
      <p:transition spd="slow" advTm="5855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Ділимося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яскравими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фото до Дня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вишиванки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6" t="33877" r="7556" b="3403"/>
          <a:stretch/>
        </p:blipFill>
        <p:spPr>
          <a:xfrm>
            <a:off x="7939407" y="1241946"/>
            <a:ext cx="3164617" cy="311642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40" t="3582" r="1"/>
          <a:stretch/>
        </p:blipFill>
        <p:spPr>
          <a:xfrm>
            <a:off x="0" y="1241946"/>
            <a:ext cx="7689632" cy="54494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" t="22488"/>
          <a:stretch/>
        </p:blipFill>
        <p:spPr>
          <a:xfrm>
            <a:off x="6605515" y="3653498"/>
            <a:ext cx="5121707" cy="303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145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07"/>
    </mc:Choice>
    <mc:Fallback>
      <p:transition spd="slow" advTm="5907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6440" y="1593423"/>
            <a:ext cx="10515600" cy="2760212"/>
          </a:xfrm>
        </p:spPr>
        <p:txBody>
          <a:bodyPr/>
          <a:lstStyle/>
          <a:p>
            <a:pPr algn="ctr"/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</a:rPr>
              <a:t>Відбувся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благодійний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ярмарок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на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підтримку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ЗСУ</a:t>
            </a:r>
            <a:b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Особливо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приємно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, що до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цієї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доброї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справи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долучилися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учні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, батьки,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вчителі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, члени церкви ХВЄ,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жителі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сіл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Половлі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та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Зелениця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—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уся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наша велика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шкільна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родина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Разом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нам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вдалося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зібрати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64772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гривні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, які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будуть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передані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на потреби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Збройних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Сил України </a:t>
            </a:r>
          </a:p>
        </p:txBody>
      </p:sp>
    </p:spTree>
    <p:extLst>
      <p:ext uri="{BB962C8B-B14F-4D97-AF65-F5344CB8AC3E}">
        <p14:creationId xmlns:p14="http://schemas.microsoft.com/office/powerpoint/2010/main" val="1161280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33"/>
    </mc:Choice>
    <mc:Fallback>
      <p:transition spd="slow" advTm="6333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У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нашій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гімназії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з’явилася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нова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патріотична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фотозона «Я ❤️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Половлі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»!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324" y="1789487"/>
            <a:ext cx="6580991" cy="3701808"/>
          </a:xfrm>
        </p:spPr>
      </p:pic>
    </p:spTree>
    <p:extLst>
      <p:ext uri="{BB962C8B-B14F-4D97-AF65-F5344CB8AC3E}">
        <p14:creationId xmlns:p14="http://schemas.microsoft.com/office/powerpoint/2010/main" val="3847110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82"/>
    </mc:Choice>
    <mc:Fallback>
      <p:transition spd="slow" advTm="5582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3860" y="2439586"/>
            <a:ext cx="5303293" cy="1325563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У рамках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Всесвітнього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тижня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імунізації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у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нашому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закладі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медична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 сестра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Марія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Карпач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, провела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змістовну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бесіду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, під час якої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ознайомила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 дітей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із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важливістю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вакцинації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для збереження здоров’я та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профілактики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небезпечних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захворювань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24" r="10225" b="15557"/>
          <a:stretch/>
        </p:blipFill>
        <p:spPr>
          <a:xfrm>
            <a:off x="6796520" y="852581"/>
            <a:ext cx="4261481" cy="4499571"/>
          </a:xfrm>
        </p:spPr>
      </p:pic>
    </p:spTree>
    <p:extLst>
      <p:ext uri="{BB962C8B-B14F-4D97-AF65-F5344CB8AC3E}">
        <p14:creationId xmlns:p14="http://schemas.microsoft.com/office/powerpoint/2010/main" val="2420901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67"/>
    </mc:Choice>
    <mc:Fallback>
      <p:transition spd="slow" advTm="6167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До Дня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цивільного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 захисту для учнів було проведено ряд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пізнавальних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 та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практичних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 заходів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808" y="2114347"/>
            <a:ext cx="5321862" cy="400802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56554"/>
            <a:ext cx="5089478" cy="508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022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29"/>
    </mc:Choice>
    <mc:Fallback>
      <p:transition spd="slow" advTm="6029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1828801"/>
            <a:ext cx="4975747" cy="2304838"/>
          </a:xfrm>
        </p:spPr>
        <p:txBody>
          <a:bodyPr/>
          <a:lstStyle/>
          <a:p>
            <a:pPr algn="ctr"/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Щира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подяка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за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подарунок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гімназії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Колектив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гімназії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висловлює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щиру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вдячність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нашій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землячці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випускниці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школи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Ніні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Мартишко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, яка передала для закладу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чудовий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дарунок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—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квіти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для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озеленення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території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598" y="1225124"/>
            <a:ext cx="5248202" cy="4351338"/>
          </a:xfrm>
        </p:spPr>
      </p:pic>
    </p:spTree>
    <p:extLst>
      <p:ext uri="{BB962C8B-B14F-4D97-AF65-F5344CB8AC3E}">
        <p14:creationId xmlns:p14="http://schemas.microsoft.com/office/powerpoint/2010/main" val="1791758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50"/>
    </mc:Choice>
    <mc:Fallback>
      <p:transition spd="slow" advTm="605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9017" y="1115753"/>
            <a:ext cx="7718947" cy="1325563"/>
          </a:xfrm>
        </p:spPr>
        <p:txBody>
          <a:bodyPr/>
          <a:lstStyle/>
          <a:p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Нещодавно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нашу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гімназію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відвідала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уродженка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нашого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краю —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Наталія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Куц (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</a:rPr>
              <a:t>Nataliya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</a:rPr>
              <a:t>Kuts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 Ferguson),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яка вже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понад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17 років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проживає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в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Канаді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Пані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Наталія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є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засновницею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та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керівницею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онлайн-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школи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Natasha's Language School,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де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популяризує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вивчення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мов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та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міжкультурну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комунікацію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5" t="18265" r="11481" b="8970"/>
          <a:stretch/>
        </p:blipFill>
        <p:spPr>
          <a:xfrm>
            <a:off x="4285397" y="2852381"/>
            <a:ext cx="6810233" cy="3412473"/>
          </a:xfrm>
        </p:spPr>
      </p:pic>
    </p:spTree>
    <p:extLst>
      <p:ext uri="{BB962C8B-B14F-4D97-AF65-F5344CB8AC3E}">
        <p14:creationId xmlns:p14="http://schemas.microsoft.com/office/powerpoint/2010/main" val="4122016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20"/>
    </mc:Choice>
    <mc:Fallback>
      <p:transition spd="slow" advTm="662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443" y="603285"/>
            <a:ext cx="10967114" cy="1325563"/>
          </a:xfrm>
        </p:spPr>
        <p:txBody>
          <a:bodyPr/>
          <a:lstStyle/>
          <a:p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Пізнаємо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історію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рідного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краю</a:t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Учні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9-х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класів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нашої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гімназії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відвідали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Володимирецький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історичний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музей.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Екскурсія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стала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чудовою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нагодою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глибше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пізнати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історію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рідного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краю, його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культурну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спадщину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та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визначні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події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минулого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758" y="2430095"/>
            <a:ext cx="6661098" cy="3746868"/>
          </a:xfrm>
        </p:spPr>
      </p:pic>
    </p:spTree>
    <p:extLst>
      <p:ext uri="{BB962C8B-B14F-4D97-AF65-F5344CB8AC3E}">
        <p14:creationId xmlns:p14="http://schemas.microsoft.com/office/powerpoint/2010/main" val="3234446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94"/>
    </mc:Choice>
    <mc:Fallback>
      <p:transition spd="slow" advTm="6194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err="1"/>
              <a:t>учні</a:t>
            </a:r>
            <a:r>
              <a:rPr lang="ru-RU" sz="3200" dirty="0"/>
              <a:t> 9-х </a:t>
            </a:r>
            <a:r>
              <a:rPr lang="ru-RU" sz="3200" dirty="0" err="1"/>
              <a:t>класів</a:t>
            </a:r>
            <a:r>
              <a:rPr lang="ru-RU" sz="3200" dirty="0"/>
              <a:t> </a:t>
            </a:r>
            <a:r>
              <a:rPr lang="ru-RU" sz="3200" dirty="0" err="1" smtClean="0"/>
              <a:t>відвідали</a:t>
            </a:r>
            <a:r>
              <a:rPr lang="ru-RU" sz="3200" dirty="0" smtClean="0"/>
              <a:t> </a:t>
            </a:r>
            <a:r>
              <a:rPr lang="ru-RU" sz="3200" dirty="0" err="1" smtClean="0"/>
              <a:t>Володимирецьке</a:t>
            </a:r>
            <a:r>
              <a:rPr lang="ru-RU" sz="3200" dirty="0" smtClean="0"/>
              <a:t> </a:t>
            </a:r>
            <a:r>
              <a:rPr lang="ru-RU" sz="3200" dirty="0" err="1"/>
              <a:t>Вище</a:t>
            </a:r>
            <a:r>
              <a:rPr lang="ru-RU" sz="3200" dirty="0"/>
              <a:t> </a:t>
            </a:r>
            <a:r>
              <a:rPr lang="ru-RU" sz="3200" dirty="0" err="1"/>
              <a:t>професійне</a:t>
            </a:r>
            <a:r>
              <a:rPr lang="ru-RU" sz="3200" dirty="0"/>
              <a:t> училище №29 з </a:t>
            </a:r>
            <a:r>
              <a:rPr lang="ru-RU" sz="3200" dirty="0" err="1"/>
              <a:t>профорієнтаційною</a:t>
            </a:r>
            <a:r>
              <a:rPr lang="ru-RU" sz="3200" dirty="0"/>
              <a:t> </a:t>
            </a:r>
            <a:r>
              <a:rPr lang="ru-RU" sz="3200" dirty="0" smtClean="0"/>
              <a:t>метою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120" y="1887597"/>
            <a:ext cx="7004439" cy="3939997"/>
          </a:xfrm>
        </p:spPr>
      </p:pic>
    </p:spTree>
    <p:extLst>
      <p:ext uri="{BB962C8B-B14F-4D97-AF65-F5344CB8AC3E}">
        <p14:creationId xmlns:p14="http://schemas.microsoft.com/office/powerpoint/2010/main" val="3175751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62"/>
    </mc:Choice>
    <mc:Fallback>
      <p:transition spd="slow" advTm="6162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13 лютого 2026 року з </a:t>
            </a:r>
            <a:r>
              <a:rPr lang="ru-RU" sz="2800" dirty="0" err="1"/>
              <a:t>ініціативи</a:t>
            </a:r>
            <a:r>
              <a:rPr lang="ru-RU" sz="2800" dirty="0"/>
              <a:t> </a:t>
            </a:r>
            <a:r>
              <a:rPr lang="ru-RU" sz="2800" dirty="0" err="1"/>
              <a:t>Управління</a:t>
            </a:r>
            <a:r>
              <a:rPr lang="ru-RU" sz="2800" dirty="0"/>
              <a:t> </a:t>
            </a:r>
            <a:r>
              <a:rPr lang="ru-RU" sz="2800" dirty="0" err="1"/>
              <a:t>соціально-культурної</a:t>
            </a:r>
            <a:r>
              <a:rPr lang="ru-RU" sz="2800" dirty="0"/>
              <a:t> </a:t>
            </a:r>
            <a:r>
              <a:rPr lang="ru-RU" sz="2800" dirty="0" err="1"/>
              <a:t>сфери</a:t>
            </a:r>
            <a:r>
              <a:rPr lang="ru-RU" sz="2800" dirty="0"/>
              <a:t> Володимирецької </a:t>
            </a:r>
            <a:r>
              <a:rPr lang="ru-RU" sz="2800" dirty="0" err="1"/>
              <a:t>селищної</a:t>
            </a:r>
            <a:r>
              <a:rPr lang="ru-RU" sz="2800" dirty="0"/>
              <a:t> ради у </a:t>
            </a:r>
            <a:r>
              <a:rPr lang="ru-RU" sz="2800" dirty="0" err="1"/>
              <a:t>Володимирецькому</a:t>
            </a:r>
            <a:r>
              <a:rPr lang="ru-RU" sz="2800" dirty="0"/>
              <a:t> </a:t>
            </a:r>
            <a:r>
              <a:rPr lang="ru-RU" sz="2800" dirty="0" err="1"/>
              <a:t>ліцеї</a:t>
            </a:r>
            <a:r>
              <a:rPr lang="ru-RU" sz="2800" dirty="0"/>
              <a:t> "</a:t>
            </a:r>
            <a:r>
              <a:rPr lang="ru-RU" sz="2800" dirty="0" err="1"/>
              <a:t>Колегіум</a:t>
            </a:r>
            <a:r>
              <a:rPr lang="ru-RU" sz="2800" dirty="0"/>
              <a:t>" </a:t>
            </a:r>
            <a:r>
              <a:rPr lang="ru-RU" sz="2800" dirty="0" err="1"/>
              <a:t>відбулися</a:t>
            </a:r>
            <a:r>
              <a:rPr lang="ru-RU" sz="2800" dirty="0"/>
              <a:t> </a:t>
            </a:r>
            <a:r>
              <a:rPr lang="ru-RU" sz="2800" dirty="0" err="1"/>
              <a:t>інформаційно-комунікаційні</a:t>
            </a:r>
            <a:r>
              <a:rPr lang="ru-RU" sz="2800" dirty="0"/>
              <a:t> заходи для учнів 9-х </a:t>
            </a:r>
            <a:r>
              <a:rPr lang="ru-RU" sz="2800" dirty="0" err="1"/>
              <a:t>класів</a:t>
            </a:r>
            <a:r>
              <a:rPr lang="ru-RU" sz="2800" dirty="0"/>
              <a:t> Половлівської </a:t>
            </a:r>
            <a:r>
              <a:rPr lang="ru-RU" sz="2800" dirty="0" err="1" smtClean="0"/>
              <a:t>гімназії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633705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70"/>
    </mc:Choice>
    <mc:Fallback>
      <p:transition spd="slow" advTm="607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1820" y="2825086"/>
            <a:ext cx="5223259" cy="421447"/>
          </a:xfrm>
        </p:spPr>
        <p:txBody>
          <a:bodyPr/>
          <a:lstStyle/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Половлівська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гімназія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щиро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дякує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нашому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захиснику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Ігорю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Сачуку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та його побратимам за надзвичайно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цінний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і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символічний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подарунок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— прапор України,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розписаний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воїнами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на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передовій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368" y="0"/>
            <a:ext cx="5066438" cy="6755252"/>
          </a:xfrm>
        </p:spPr>
      </p:pic>
    </p:spTree>
    <p:extLst>
      <p:ext uri="{BB962C8B-B14F-4D97-AF65-F5344CB8AC3E}">
        <p14:creationId xmlns:p14="http://schemas.microsoft.com/office/powerpoint/2010/main" val="2794039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45"/>
    </mc:Choice>
    <mc:Fallback>
      <p:transition spd="slow" advTm="6245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#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ПосилочкуОтримали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Рідні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наших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захисників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отримали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посилочки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, які з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любов’ю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та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вдячністю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спакували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наші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учні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. У кожному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пакунку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—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частинка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турботи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щирі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побажання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та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підтримка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для тих,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хто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оберігає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наш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спокій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</a:rPr>
              <a:t>Кожен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ваш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донат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— це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крок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до перемоги. Разом ми сила! Слава Україні!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621" y="1690689"/>
            <a:ext cx="3263503" cy="43513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273" y="2088107"/>
            <a:ext cx="3127044" cy="41693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91" y="2211177"/>
            <a:ext cx="2873138" cy="383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83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36"/>
    </mc:Choice>
    <mc:Fallback>
      <p:transition spd="slow" advTm="5936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У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нашій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гімназії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відбулася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змістовна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та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важлива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зустріч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учнів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із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ветераном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російсько-української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війни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Басюком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Юрієм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</a:rPr>
              <a:t>Миколайовичем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237" y="1825625"/>
            <a:ext cx="7227526" cy="4351338"/>
          </a:xfrm>
        </p:spPr>
      </p:pic>
    </p:spTree>
    <p:extLst>
      <p:ext uri="{BB962C8B-B14F-4D97-AF65-F5344CB8AC3E}">
        <p14:creationId xmlns:p14="http://schemas.microsoft.com/office/powerpoint/2010/main" val="1727322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44"/>
    </mc:Choice>
    <mc:Fallback>
      <p:transition spd="slow" advTm="5644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4275" y="2688609"/>
            <a:ext cx="5621739" cy="953710"/>
          </a:xfrm>
        </p:spPr>
        <p:txBody>
          <a:bodyPr/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06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грудня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2025 року в День Святого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Миколая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на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Майдані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Єдності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у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смт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Володимирець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відбувся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благодійний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ярмарок, приурочений до Дня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Збройних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Сил України.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Наша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гімназія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долучилася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до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участі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в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заході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028" y="1487605"/>
            <a:ext cx="5194953" cy="3911435"/>
          </a:xfrm>
        </p:spPr>
      </p:pic>
    </p:spTree>
    <p:extLst>
      <p:ext uri="{BB962C8B-B14F-4D97-AF65-F5344CB8AC3E}">
        <p14:creationId xmlns:p14="http://schemas.microsoft.com/office/powerpoint/2010/main" val="3026832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64"/>
    </mc:Choice>
    <mc:Fallback>
      <p:transition spd="slow" advTm="6064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Сьогодні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для учнів  9-А та 9-Б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класу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відбулася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змістовна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та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пізнавальна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профорієнтаційна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зустрі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ч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із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представники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 ВПУ №29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Викладачі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розповіли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про особливості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вступу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перелік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спеціальностей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умови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навчання та можливості для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майбутніх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абітурієнтів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684" y="1852920"/>
            <a:ext cx="3208045" cy="43513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439" y="2161831"/>
            <a:ext cx="6637361" cy="373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967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49"/>
    </mc:Choice>
    <mc:Fallback>
      <p:transition spd="slow" advTm="6149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16 листопада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світ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відзначає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Міжнародний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день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толерантності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- день поваги,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взаєморозуміння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та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прийняття</a:t>
            </a: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690689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803731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25"/>
    </mc:Choice>
    <mc:Fallback>
      <p:transition spd="slow" advTm="6125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Друзі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звітуємо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! </a:t>
            </a:r>
            <a:br>
              <a:rPr lang="ru-RU" sz="32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</a:rPr>
              <a:t>Кошти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, які ми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спільно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</a:rPr>
              <a:t>зібрали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 на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</a:rPr>
              <a:t>нашому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 ярмарку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, вже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</a:rPr>
              <a:t>передані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 нашим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</a:rPr>
              <a:t>захисникам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403" y="2444300"/>
            <a:ext cx="1674492" cy="362895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1453" y="2444300"/>
            <a:ext cx="1722347" cy="373266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047" y="2122923"/>
            <a:ext cx="1870639" cy="40540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01" y="2122923"/>
            <a:ext cx="1945584" cy="421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754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95"/>
    </mc:Choice>
    <mc:Fallback>
      <p:transition spd="slow" advTm="5495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42734"/>
            <a:ext cx="6135806" cy="3592725"/>
          </a:xfrm>
        </p:spPr>
        <p:txBody>
          <a:bodyPr/>
          <a:lstStyle/>
          <a:p>
            <a:pPr algn="ctr"/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Радіодиктант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національної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єдності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— разом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пишемо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, разом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єднаємось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!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606" y="615131"/>
            <a:ext cx="4120194" cy="5493593"/>
          </a:xfrm>
        </p:spPr>
      </p:pic>
    </p:spTree>
    <p:extLst>
      <p:ext uri="{BB962C8B-B14F-4D97-AF65-F5344CB8AC3E}">
        <p14:creationId xmlns:p14="http://schemas.microsoft.com/office/powerpoint/2010/main" val="1556001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24"/>
    </mc:Choice>
    <mc:Fallback>
      <p:transition spd="slow" advTm="6124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У </a:t>
            </a:r>
            <a:r>
              <a:rPr lang="ru-RU" sz="3600" dirty="0" err="1" smtClean="0">
                <a:solidFill>
                  <a:schemeClr val="accent1">
                    <a:lumMod val="50000"/>
                  </a:schemeClr>
                </a:solidFill>
              </a:rPr>
              <a:t>нашій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школі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було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оголошено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збір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гуманітарної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допомоги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для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Збройних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Сил України.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351" y="1839272"/>
            <a:ext cx="8585298" cy="4351338"/>
          </a:xfrm>
        </p:spPr>
      </p:pic>
    </p:spTree>
    <p:extLst>
      <p:ext uri="{BB962C8B-B14F-4D97-AF65-F5344CB8AC3E}">
        <p14:creationId xmlns:p14="http://schemas.microsoft.com/office/powerpoint/2010/main" val="1552853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11"/>
    </mc:Choice>
    <mc:Fallback>
      <p:transition spd="slow" advTm="6111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049" y="2047165"/>
            <a:ext cx="4299044" cy="2686974"/>
          </a:xfrm>
        </p:spPr>
        <p:txBody>
          <a:bodyPr/>
          <a:lstStyle/>
          <a:p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Безпека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понад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усе: урок від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рятувальників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і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поліцейських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Офіцер-рятувальник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спільно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з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поліцейським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офіцером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Володимирецької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громади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провели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заняття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для школярів Половлівська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гімназія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, де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розповіли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про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важливе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– як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запобігти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надзвичайним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ситуаціям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та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подіям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, а також як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діяти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в разі їх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виникнення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.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86"/>
          <a:stretch/>
        </p:blipFill>
        <p:spPr>
          <a:xfrm>
            <a:off x="5227093" y="1528549"/>
            <a:ext cx="6542777" cy="4127584"/>
          </a:xfrm>
        </p:spPr>
      </p:pic>
    </p:spTree>
    <p:extLst>
      <p:ext uri="{BB962C8B-B14F-4D97-AF65-F5344CB8AC3E}">
        <p14:creationId xmlns:p14="http://schemas.microsoft.com/office/powerpoint/2010/main" val="1207643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87"/>
    </mc:Choice>
    <mc:Fallback>
      <p:transition spd="slow" advTm="6087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Разом — до Перемоги! 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Нещодавно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у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нашому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селі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було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оголошено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збір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коштів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для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придбання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рації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нашому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односельцю,Захиснику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України,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Сачуку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Ігорю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, який зараз боронить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Україну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на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передовій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156" y="1552669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3831667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95"/>
    </mc:Choice>
    <mc:Fallback>
      <p:transition spd="slow" advTm="6095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0905" y="2273935"/>
            <a:ext cx="6231340" cy="1791220"/>
          </a:xfrm>
        </p:spPr>
        <p:txBody>
          <a:bodyPr/>
          <a:lstStyle/>
          <a:p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Щиро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дякуємо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мамі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Басюк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Юлії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Петрівні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за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чудовий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подарунок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—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кущі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лаванди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для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нашої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гімназії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! Ці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чудові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рослини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прикрасять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територію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, створять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затишок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та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подарують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усім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гарний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настрій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1" y="365126"/>
            <a:ext cx="4206628" cy="5608838"/>
          </a:xfrm>
        </p:spPr>
      </p:pic>
    </p:spTree>
    <p:extLst>
      <p:ext uri="{BB962C8B-B14F-4D97-AF65-F5344CB8AC3E}">
        <p14:creationId xmlns:p14="http://schemas.microsoft.com/office/powerpoint/2010/main" val="2670240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62"/>
    </mc:Choice>
    <mc:Fallback>
      <p:transition spd="slow" advTm="6162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480529"/>
            <a:ext cx="6204045" cy="1325563"/>
          </a:xfrm>
        </p:spPr>
        <p:txBody>
          <a:bodyPr/>
          <a:lstStyle/>
          <a:p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Учнівський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та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педагогічний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колектив Половлівської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гімназії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щиро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дякує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Терещуку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Сергію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та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Корнєву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Артему за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подаровані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м’ячі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для учнів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245" y="365126"/>
            <a:ext cx="4520527" cy="6027370"/>
          </a:xfrm>
        </p:spPr>
      </p:pic>
    </p:spTree>
    <p:extLst>
      <p:ext uri="{BB962C8B-B14F-4D97-AF65-F5344CB8AC3E}">
        <p14:creationId xmlns:p14="http://schemas.microsoft.com/office/powerpoint/2010/main" val="2703787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11"/>
    </mc:Choice>
    <mc:Fallback>
      <p:transition spd="slow" advTm="5411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2917" y="1907323"/>
            <a:ext cx="6668069" cy="1982289"/>
          </a:xfrm>
        </p:spPr>
        <p:txBody>
          <a:bodyPr/>
          <a:lstStyle/>
          <a:p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</a:rPr>
              <a:t>Сьогодні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</a:rPr>
              <a:t> у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</a:rPr>
              <a:t>нашому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</a:rPr>
              <a:t>закладі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</a:rPr>
              <a:t>відбулася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</a:rPr>
              <a:t>планова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</a:rPr>
              <a:t>тренувальна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</a:rPr>
              <a:t>евакуація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905" y="365126"/>
            <a:ext cx="4288516" cy="5718022"/>
          </a:xfrm>
        </p:spPr>
      </p:pic>
    </p:spTree>
    <p:extLst>
      <p:ext uri="{BB962C8B-B14F-4D97-AF65-F5344CB8AC3E}">
        <p14:creationId xmlns:p14="http://schemas.microsoft.com/office/powerpoint/2010/main" val="2645394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06"/>
    </mc:Choice>
    <mc:Fallback>
      <p:transition spd="slow" advTm="6406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5520" y="1916832"/>
            <a:ext cx="8280920" cy="1944216"/>
          </a:xfrm>
        </p:spPr>
        <p:txBody>
          <a:bodyPr/>
          <a:lstStyle/>
          <a:p>
            <a:pPr algn="ctr"/>
            <a:r>
              <a:rPr lang="uk-UA" sz="4800" b="1" dirty="0">
                <a:solidFill>
                  <a:schemeClr val="accent1">
                    <a:lumMod val="75000"/>
                  </a:schemeClr>
                </a:solidFill>
              </a:rPr>
              <a:t>Навчальна діяльність</a:t>
            </a:r>
            <a:endParaRPr lang="ru-RU" sz="4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777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96"/>
    </mc:Choice>
    <mc:Fallback>
      <p:transition spd="slow" advTm="3796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2650" y="980729"/>
            <a:ext cx="7886700" cy="1325563"/>
          </a:xfrm>
        </p:spPr>
        <p:txBody>
          <a:bodyPr/>
          <a:lstStyle/>
          <a:p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Вітаємо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 наших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талановитих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 учнів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із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чудовими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досягненнями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! </a:t>
            </a:r>
            <a:br>
              <a:rPr lang="ru-RU" sz="1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1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✨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Учениця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 7-А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класу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 Бортник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Софія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здобула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І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 місце в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</a:rPr>
              <a:t>обласному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</a:rPr>
              <a:t>етапі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Всеукраїнської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виставки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-конкурсу декоративно-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ужиткового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 та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образотворчого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мистецтва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 🌿 «Знай і люби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свій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 край» (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номінація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 "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Бісероплетіння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")</a:t>
            </a:r>
            <a:br>
              <a:rPr lang="ru-RU" sz="1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1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🌟 Також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вітаємо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 учня 8-А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класу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Карпача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Михайла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, який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виборов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ІІІ місце 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у цьому ж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конкурсі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! (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номінація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 "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Витинання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")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576" y="2708920"/>
            <a:ext cx="3528392" cy="352839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992" y="2636912"/>
            <a:ext cx="3744416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170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179"/>
    </mc:Choice>
    <mc:Fallback>
      <p:transition spd="slow" advTm="8179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Учні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нашої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гімназії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 взяли участь у 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VII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Всеукраїнському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конкурсі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дитячих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малюнків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 «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Noosphere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 Space Art Challenge»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та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отримали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дипломи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учасників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!</a:t>
            </a: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94" t="41439" r="-527" b="14024"/>
          <a:stretch/>
        </p:blipFill>
        <p:spPr>
          <a:xfrm>
            <a:off x="206574" y="1796044"/>
            <a:ext cx="5697400" cy="3329346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04" t="13343" b="21807"/>
          <a:stretch/>
        </p:blipFill>
        <p:spPr>
          <a:xfrm>
            <a:off x="6484411" y="1690689"/>
            <a:ext cx="2723649" cy="30843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6" t="12507" b="29186"/>
          <a:stretch/>
        </p:blipFill>
        <p:spPr>
          <a:xfrm>
            <a:off x="4673904" y="3923730"/>
            <a:ext cx="2844191" cy="293426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7198" y="1615002"/>
            <a:ext cx="2318146" cy="412114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7" t="20368" r="1" b="4710"/>
          <a:stretch/>
        </p:blipFill>
        <p:spPr>
          <a:xfrm>
            <a:off x="8740247" y="3527322"/>
            <a:ext cx="1997009" cy="3869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186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62"/>
    </mc:Choice>
    <mc:Fallback>
      <p:transition spd="slow" advTm="6062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 err="1" smtClean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Вітаємо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переможців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 конкурсу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буктрейлерів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 і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фанфіків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 "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Мій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улюблений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твір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зарубіжної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літератури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"</a:t>
            </a: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2" t="12583"/>
          <a:stretch/>
        </p:blipFill>
        <p:spPr>
          <a:xfrm>
            <a:off x="2653567" y="1524225"/>
            <a:ext cx="3619854" cy="482198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6" t="19900" r="6396" b="7861"/>
          <a:stretch/>
        </p:blipFill>
        <p:spPr>
          <a:xfrm>
            <a:off x="7013812" y="1524225"/>
            <a:ext cx="4339988" cy="495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789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19"/>
    </mc:Choice>
    <mc:Fallback>
      <p:transition spd="slow" advTm="5619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Вітаємо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 наших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талановитих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 учнів та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керівників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із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чудовими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 результатами у І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етапі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Всеукраїнської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виставки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-конкурсу декоративно-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ужиткового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 та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образотворчого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мистецтва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 «Знай і люби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свій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Segoe UI Historic" panose="020B0502040204020203" pitchFamily="34" charset="0"/>
              </a:rPr>
              <a:t> край»! 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678" y="1579618"/>
            <a:ext cx="2989985" cy="298998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2" r="5010" b="7331"/>
          <a:stretch/>
        </p:blipFill>
        <p:spPr>
          <a:xfrm>
            <a:off x="80328" y="1516039"/>
            <a:ext cx="2839755" cy="26340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022" y="841909"/>
            <a:ext cx="3277742" cy="327774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130" y="3504418"/>
            <a:ext cx="2941769" cy="29417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789" y="1478510"/>
            <a:ext cx="3091093" cy="309109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712" y="3639292"/>
            <a:ext cx="2806895" cy="280689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629" y="3639292"/>
            <a:ext cx="3235294" cy="323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43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37"/>
    </mc:Choice>
    <mc:Fallback>
      <p:transition spd="slow" advTm="6137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7481" y="1280214"/>
            <a:ext cx="4230806" cy="3592725"/>
          </a:xfrm>
        </p:spPr>
        <p:txBody>
          <a:bodyPr/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4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травня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2026 року у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місті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Костопіль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відбулися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масштабні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змагання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з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легкої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атлетики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, які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об’єднали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найсильніших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юних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спортсменів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Рівненщини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Нашу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гімназію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гідно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представив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учень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9-А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класу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Мирончук Денис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, який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виборов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: 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І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місце —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метання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м’яча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(150 г)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І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місце —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штовхання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ядра (4 кг)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9" t="15755" r="1135" b="14930"/>
          <a:stretch/>
        </p:blipFill>
        <p:spPr>
          <a:xfrm>
            <a:off x="6237027" y="777922"/>
            <a:ext cx="4722125" cy="4597310"/>
          </a:xfrm>
        </p:spPr>
      </p:pic>
    </p:spTree>
    <p:extLst>
      <p:ext uri="{BB962C8B-B14F-4D97-AF65-F5344CB8AC3E}">
        <p14:creationId xmlns:p14="http://schemas.microsoft.com/office/powerpoint/2010/main" val="3814711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77"/>
    </mc:Choice>
    <mc:Fallback>
      <p:transition spd="slow" advTm="6377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/>
              <a:t>ПОДЯКАМИ за </a:t>
            </a:r>
            <a:r>
              <a:rPr lang="ru-RU" sz="2400" b="1" dirty="0" err="1"/>
              <a:t>Всеукраїнський</a:t>
            </a:r>
            <a:r>
              <a:rPr lang="ru-RU" sz="2400" b="1" dirty="0"/>
              <a:t> конкурс </a:t>
            </a:r>
            <a:r>
              <a:rPr lang="ru-RU" sz="2400" dirty="0"/>
              <a:t>«Я обираю не </a:t>
            </a:r>
            <a:r>
              <a:rPr lang="ru-RU" sz="2400" dirty="0" err="1"/>
              <a:t>зривати</a:t>
            </a:r>
            <a:r>
              <a:rPr lang="ru-RU" sz="2400" dirty="0"/>
              <a:t>» у межах </a:t>
            </a:r>
            <a:r>
              <a:rPr lang="ru-RU" sz="2400" dirty="0" err="1"/>
              <a:t>акції</a:t>
            </a:r>
            <a:r>
              <a:rPr lang="ru-RU" sz="2400" dirty="0"/>
              <a:t> «</a:t>
            </a:r>
            <a:r>
              <a:rPr lang="ru-RU" sz="2400" dirty="0" err="1"/>
              <a:t>Первоцвіт</a:t>
            </a:r>
            <a:r>
              <a:rPr lang="ru-RU" sz="2400" dirty="0" smtClean="0"/>
              <a:t>»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НАГОРОДЖУЮТЬСЯ </a:t>
            </a:r>
            <a:r>
              <a:rPr lang="ru-RU" sz="2400" b="1" dirty="0" err="1"/>
              <a:t>учні</a:t>
            </a:r>
            <a:r>
              <a:rPr lang="ru-RU" sz="2400" b="1" dirty="0"/>
              <a:t> 7-Б </a:t>
            </a:r>
            <a:r>
              <a:rPr lang="ru-RU" sz="2400" b="1" dirty="0" err="1"/>
              <a:t>класу</a:t>
            </a:r>
            <a:endParaRPr lang="ru-RU" sz="24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245" y="1791910"/>
            <a:ext cx="6890158" cy="3798200"/>
          </a:xfrm>
        </p:spPr>
      </p:pic>
    </p:spTree>
    <p:extLst>
      <p:ext uri="{BB962C8B-B14F-4D97-AF65-F5344CB8AC3E}">
        <p14:creationId xmlns:p14="http://schemas.microsoft.com/office/powerpoint/2010/main" val="2421142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11"/>
    </mc:Choice>
    <mc:Fallback>
      <p:transition spd="slow" advTm="5811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9144" y="1593424"/>
            <a:ext cx="5753668" cy="3265178"/>
          </a:xfrm>
        </p:spPr>
        <p:txBody>
          <a:bodyPr/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01.05.2026 р. селище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Володимирець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стадіон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"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Янтар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".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Спартакіада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школярів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Володимирецької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селищної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територіальної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громади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з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легкої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атлетики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серед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дівчат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та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юнаків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у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вікових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категоріях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2009-2010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р.н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., 2011-2013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р.н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За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підсумками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змагань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здобули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призові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місця: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І місце -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Мирончук Денис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штовхання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ядра 4 кг.).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І місце -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Мирончук Денис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(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метання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мʼяча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150гр.)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І місце -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Басюк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Аліна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(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стрибки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у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довжину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)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ІІІ місце -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Лапська Ганна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біг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600м.).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ІІІ місце -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Дацька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Віталіна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(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біг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100м.).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ІІІ місце -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Дацька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Віталіна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(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біг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300м.).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2" t="9796" r="19525" b="-753"/>
          <a:stretch/>
        </p:blipFill>
        <p:spPr>
          <a:xfrm>
            <a:off x="6537278" y="1364776"/>
            <a:ext cx="5268036" cy="3957850"/>
          </a:xfrm>
        </p:spPr>
      </p:pic>
    </p:spTree>
    <p:extLst>
      <p:ext uri="{BB962C8B-B14F-4D97-AF65-F5344CB8AC3E}">
        <p14:creationId xmlns:p14="http://schemas.microsoft.com/office/powerpoint/2010/main" val="2617239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410"/>
    </mc:Choice>
    <mc:Fallback>
      <p:transition spd="slow" advTm="8410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З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нагоди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Всесвітнього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дня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охорони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праці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у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Рівнеобленерго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традиційно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відбувся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щорічний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конкурс дитячого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малюнка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«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Електробезпека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очима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дітей».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Наш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учень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1-Б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класу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—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Бортник Марк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, який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отримав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заохочувальну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відзнаку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у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молодшій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віковій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категорії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316" y="1834934"/>
            <a:ext cx="3175380" cy="396831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813" y="1834934"/>
            <a:ext cx="3325704" cy="401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243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12"/>
    </mc:Choice>
    <mc:Fallback>
      <p:transition spd="slow" advTm="5512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5094" y="1456947"/>
            <a:ext cx="7069540" cy="3892975"/>
          </a:xfrm>
        </p:spPr>
        <p:txBody>
          <a:bodyPr/>
          <a:lstStyle/>
          <a:p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Учениця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Половлівської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гімназії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Софія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Бортник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здобула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перше місце у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номінації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«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Природні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об’єкти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«Шлях до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мрії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»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очима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дітей».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845" y="504043"/>
            <a:ext cx="2371031" cy="5268959"/>
          </a:xfrm>
        </p:spPr>
      </p:pic>
    </p:spTree>
    <p:extLst>
      <p:ext uri="{BB962C8B-B14F-4D97-AF65-F5344CB8AC3E}">
        <p14:creationId xmlns:p14="http://schemas.microsoft.com/office/powerpoint/2010/main" val="2344211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52"/>
    </mc:Choice>
    <mc:Fallback>
      <p:transition spd="slow" advTm="5852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1973" y="2480529"/>
            <a:ext cx="6599830" cy="1325563"/>
          </a:xfrm>
        </p:spPr>
        <p:txBody>
          <a:bodyPr/>
          <a:lstStyle/>
          <a:p>
            <a:r>
              <a:rPr lang="ru-RU" dirty="0" err="1"/>
              <a:t>Вітаємо</a:t>
            </a:r>
            <a:r>
              <a:rPr lang="ru-RU" dirty="0"/>
              <a:t> </a:t>
            </a:r>
            <a:r>
              <a:rPr lang="ru-RU" dirty="0" err="1"/>
              <a:t>переможців</a:t>
            </a:r>
            <a:r>
              <a:rPr lang="ru-RU" dirty="0"/>
              <a:t> </a:t>
            </a:r>
            <a:r>
              <a:rPr lang="ru-RU" dirty="0" err="1"/>
              <a:t>обласного</a:t>
            </a:r>
            <a:r>
              <a:rPr lang="ru-RU" dirty="0"/>
              <a:t> </a:t>
            </a:r>
            <a:r>
              <a:rPr lang="ru-RU" dirty="0" err="1"/>
              <a:t>етапу</a:t>
            </a:r>
            <a:r>
              <a:rPr lang="ru-RU" dirty="0"/>
              <a:t> </a:t>
            </a:r>
            <a:r>
              <a:rPr lang="ru-RU" dirty="0" err="1"/>
              <a:t>Всеукраїнського</a:t>
            </a:r>
            <a:r>
              <a:rPr lang="ru-RU" dirty="0"/>
              <a:t> конкурсу «День </a:t>
            </a:r>
            <a:r>
              <a:rPr lang="ru-RU" dirty="0" err="1"/>
              <a:t>зустрічі</a:t>
            </a:r>
            <a:r>
              <a:rPr lang="ru-RU" dirty="0"/>
              <a:t> </a:t>
            </a:r>
            <a:r>
              <a:rPr lang="ru-RU" dirty="0" err="1"/>
              <a:t>птахів</a:t>
            </a:r>
            <a:r>
              <a:rPr lang="ru-RU" dirty="0"/>
              <a:t>»! </a:t>
            </a:r>
            <a:br>
              <a:rPr lang="ru-RU" dirty="0"/>
            </a:br>
            <a:r>
              <a:rPr lang="ru-RU" dirty="0"/>
              <a:t> ІІ місце в </a:t>
            </a:r>
            <a:r>
              <a:rPr lang="ru-RU" dirty="0" err="1"/>
              <a:t>номінації</a:t>
            </a:r>
            <a:r>
              <a:rPr lang="ru-RU" dirty="0"/>
              <a:t> «</a:t>
            </a:r>
            <a:r>
              <a:rPr lang="ru-RU" dirty="0" err="1"/>
              <a:t>Агітаційна</a:t>
            </a:r>
            <a:r>
              <a:rPr lang="ru-RU" dirty="0"/>
              <a:t> робота»</a:t>
            </a:r>
            <a:br>
              <a:rPr lang="ru-RU" dirty="0"/>
            </a:br>
            <a:r>
              <a:rPr lang="ru-RU" dirty="0" err="1"/>
              <a:t>здобули</a:t>
            </a:r>
            <a:r>
              <a:rPr lang="ru-RU" dirty="0"/>
              <a:t> </a:t>
            </a:r>
            <a:r>
              <a:rPr lang="ru-RU" dirty="0" err="1"/>
              <a:t>учні</a:t>
            </a:r>
            <a:r>
              <a:rPr lang="ru-RU" dirty="0"/>
              <a:t> 1-Б </a:t>
            </a:r>
            <a:r>
              <a:rPr lang="ru-RU" dirty="0" err="1"/>
              <a:t>класу</a:t>
            </a:r>
            <a:r>
              <a:rPr lang="ru-RU" dirty="0"/>
              <a:t>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928" y="365126"/>
            <a:ext cx="3601872" cy="5953509"/>
          </a:xfrm>
        </p:spPr>
      </p:pic>
    </p:spTree>
    <p:extLst>
      <p:ext uri="{BB962C8B-B14F-4D97-AF65-F5344CB8AC3E}">
        <p14:creationId xmlns:p14="http://schemas.microsoft.com/office/powerpoint/2010/main" val="4137907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61"/>
    </mc:Choice>
    <mc:Fallback>
      <p:transition spd="slow" advTm="6161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131" y="979275"/>
            <a:ext cx="6804545" cy="1325563"/>
          </a:xfrm>
        </p:spPr>
        <p:txBody>
          <a:bodyPr/>
          <a:lstStyle/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ГРАМОТОЮ НАГОРОДЖУЄТЬСЯ</a:t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БОРТНИК НАТАЛІЯ МИКОЛАЇВНА,</a:t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здобувачка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освіти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7-Б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класу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, за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здобуте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ІІ місце</a:t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в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обласному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конкурсі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AI-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відеороликів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«Стояла я і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слухала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весну…»,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937" y="3147159"/>
            <a:ext cx="4203511" cy="315263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1677" y="542546"/>
            <a:ext cx="3903260" cy="5518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730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98"/>
    </mc:Choice>
    <mc:Fallback>
      <p:transition spd="slow" advTm="5198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33280" y="2453233"/>
            <a:ext cx="5207758" cy="1325563"/>
          </a:xfrm>
        </p:spPr>
        <p:txBody>
          <a:bodyPr/>
          <a:lstStyle/>
          <a:p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Підведено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підсумки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І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етапу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виставки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-конкурсу «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Паперовий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світ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».</a:t>
            </a:r>
            <a:br>
              <a:rPr lang="ru-RU" sz="32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Щиро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вітаємо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ученицю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4-А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класу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Сад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Евеліну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з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почесним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ІІ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місцем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у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номінації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«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Паперопластика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»!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746" y="607159"/>
            <a:ext cx="4238767" cy="5651690"/>
          </a:xfrm>
        </p:spPr>
      </p:pic>
    </p:spTree>
    <p:extLst>
      <p:ext uri="{BB962C8B-B14F-4D97-AF65-F5344CB8AC3E}">
        <p14:creationId xmlns:p14="http://schemas.microsoft.com/office/powerpoint/2010/main" val="3606956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607"/>
    </mc:Choice>
    <mc:Fallback>
      <p:transition spd="slow" advTm="7607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4553" y="1006571"/>
            <a:ext cx="10515600" cy="1325563"/>
          </a:xfrm>
        </p:spPr>
        <p:txBody>
          <a:bodyPr/>
          <a:lstStyle/>
          <a:p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Вітаємо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Кравчук Богдану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ученицю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7-А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класу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з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почесним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ІІ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</a:rPr>
              <a:t>місцем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у І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етапі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огляду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-конкурсу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читців-декламаторів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«Живи, Кобзаре, в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памʼяті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людській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»! 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1723" y="3777255"/>
            <a:ext cx="10515600" cy="43513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01723" y="2674962"/>
            <a:ext cx="10515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Вітаємо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Бортник Людмилу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ученицю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4-Б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класу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з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почесним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ІІІ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місцем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у І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етапі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огляду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-конкурсу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читців-декламаторів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«Живи, Кобзаре, в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памʼяті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людській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»</a:t>
            </a:r>
          </a:p>
          <a:p>
            <a:endParaRPr lang="uk-UA" sz="2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uk-UA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Вітаємо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Бортник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Олександру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ученицю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8-Б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класу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з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почесним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І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місцем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у І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етапі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огляду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-конкурсу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читців-декламаторів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«Живи, Кобзаре, в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памʼяті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людській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»!</a:t>
            </a:r>
          </a:p>
        </p:txBody>
      </p:sp>
    </p:spTree>
    <p:extLst>
      <p:ext uri="{BB962C8B-B14F-4D97-AF65-F5344CB8AC3E}">
        <p14:creationId xmlns:p14="http://schemas.microsoft.com/office/powerpoint/2010/main" val="1851840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499"/>
    </mc:Choice>
    <mc:Fallback>
      <p:transition spd="slow" advTm="11499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6161" y="2402006"/>
            <a:ext cx="5390866" cy="1282890"/>
          </a:xfrm>
        </p:spPr>
        <p:txBody>
          <a:bodyPr/>
          <a:lstStyle/>
          <a:p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Щиро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вітаємо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</a:rPr>
              <a:t>Мініча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</a:rPr>
              <a:t>Андрія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 з ІІ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</a:rPr>
              <a:t>місцем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3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у ІІ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етапі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Всеукраїнської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учнівської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</a:rPr>
              <a:t>олімпіади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 з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</a:rPr>
              <a:t>фізики</a:t>
            </a:r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070" y="365126"/>
            <a:ext cx="4549822" cy="6066431"/>
          </a:xfrm>
        </p:spPr>
      </p:pic>
    </p:spTree>
    <p:extLst>
      <p:ext uri="{BB962C8B-B14F-4D97-AF65-F5344CB8AC3E}">
        <p14:creationId xmlns:p14="http://schemas.microsoft.com/office/powerpoint/2010/main" val="2698320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56"/>
    </mc:Choice>
    <mc:Fallback>
      <p:transition spd="slow" advTm="5756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7606" y="1951630"/>
            <a:ext cx="5403376" cy="1514902"/>
          </a:xfrm>
        </p:spPr>
        <p:txBody>
          <a:bodyPr/>
          <a:lstStyle/>
          <a:p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Вітаємо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з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перемогою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у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Всеукраїнському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конкурсі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"Птах року-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Крутиголовка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2025" 🕊️</a:t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з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І-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місцем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Лапську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Есфіру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ученицю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 9-Б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класу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374" y="232012"/>
            <a:ext cx="3480243" cy="6187100"/>
          </a:xfrm>
        </p:spPr>
      </p:pic>
    </p:spTree>
    <p:extLst>
      <p:ext uri="{BB962C8B-B14F-4D97-AF65-F5344CB8AC3E}">
        <p14:creationId xmlns:p14="http://schemas.microsoft.com/office/powerpoint/2010/main" val="3758087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54"/>
    </mc:Choice>
    <mc:Fallback>
      <p:transition spd="slow" advTm="6054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5467" y="1566108"/>
            <a:ext cx="6310583" cy="3158350"/>
          </a:xfrm>
        </p:spPr>
        <p:txBody>
          <a:bodyPr/>
          <a:lstStyle/>
          <a:p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Вітаємо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призерів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Всеукраїнського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конкурсу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«Птах року –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Крутиголовка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2025»! 🐦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ІІІ  місце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вибороли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учні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3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класу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Присяжнюк Орест,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Басюк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Софія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, Кабай Анна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483" y="365126"/>
            <a:ext cx="3706876" cy="5560314"/>
          </a:xfrm>
        </p:spPr>
      </p:pic>
    </p:spTree>
    <p:extLst>
      <p:ext uri="{BB962C8B-B14F-4D97-AF65-F5344CB8AC3E}">
        <p14:creationId xmlns:p14="http://schemas.microsoft.com/office/powerpoint/2010/main" val="2026315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94"/>
    </mc:Choice>
    <mc:Fallback>
      <p:transition spd="slow" advTm="7094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8036" y="1717936"/>
            <a:ext cx="7423244" cy="3101405"/>
          </a:xfrm>
        </p:spPr>
        <p:txBody>
          <a:bodyPr/>
          <a:lstStyle/>
          <a:p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Підведено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підсумки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І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етапу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</a:rPr>
              <a:t>Всеукраїнської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виставки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-конкурсу «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Український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сувенір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»</a:t>
            </a:r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🔹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Номінація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«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Копії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стародавніх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іграшок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»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ІІ місце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—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Бортник Роман,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учень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7-А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класу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за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роботу «Символ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українського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добробуту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»</a:t>
            </a:r>
            <a:b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🔹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Номінація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«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Сучасні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дизайнерські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вироби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»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І місце —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Яйченя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Софія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учениця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2-А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класу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за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роботу «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Незабутні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спогади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минулого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»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ІІ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місце — Присяжнюк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Тетяна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учениця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6-Б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класу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за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роботу «Колоски і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блакить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»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🔹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Номінація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«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Дідух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»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ІІ місце —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Яйченя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Злата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учениця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9-А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класу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b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за роботу «Символ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Різдва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»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🔹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Номінація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«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Новорічний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подарунок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»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І місце —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вихованці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гуртка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«Палітра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ідей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» за роботу «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Святкові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чобітки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добробуту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»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2601" y="3632614"/>
            <a:ext cx="2259399" cy="271043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452" y="344476"/>
            <a:ext cx="1590877" cy="282508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8323" y="206446"/>
            <a:ext cx="2267235" cy="30229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3303" y="3604561"/>
            <a:ext cx="2365629" cy="27665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0002" y="120981"/>
            <a:ext cx="2511998" cy="334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645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289"/>
    </mc:Choice>
    <mc:Fallback>
      <p:transition spd="slow" advTm="9289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65126"/>
            <a:ext cx="10639567" cy="1736629"/>
          </a:xfrm>
        </p:spPr>
        <p:txBody>
          <a:bodyPr/>
          <a:lstStyle/>
          <a:p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Підведено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підсумки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І туру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конкурсу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краєзнавчо-дослідницьких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робіт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Всеукраїнської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краєзнавчої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експедиції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учнівської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молоді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«Моя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Батьківщина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– Україна».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🎉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Щиро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вітаємо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з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ІІ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місцем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вихованок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гуртка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«Народна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творчість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»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за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</a:rPr>
              <a:t>напрямком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«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Родинна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скриня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: від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хати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до храму»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08" t="29589" r="9664" b="2987"/>
          <a:stretch/>
        </p:blipFill>
        <p:spPr>
          <a:xfrm>
            <a:off x="1584673" y="2301986"/>
            <a:ext cx="6576688" cy="3915920"/>
          </a:xfrm>
        </p:spPr>
      </p:pic>
    </p:spTree>
    <p:extLst>
      <p:ext uri="{BB962C8B-B14F-4D97-AF65-F5344CB8AC3E}">
        <p14:creationId xmlns:p14="http://schemas.microsoft.com/office/powerpoint/2010/main" val="1007353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34"/>
    </mc:Choice>
    <mc:Fallback>
      <p:transition spd="slow" advTm="5134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5469" y="2898856"/>
            <a:ext cx="7163937" cy="1057361"/>
          </a:xfrm>
        </p:spPr>
        <p:txBody>
          <a:bodyPr/>
          <a:lstStyle/>
          <a:p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Підведено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підсумки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І туру конкурсу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краєзнавчо-дослідницьких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робіт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Всеукраїнської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краєзнавчої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експедиції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учнівської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молоді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«Моя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Батьківщина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– Україна».</a:t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🎉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Щиро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вітаємо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з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І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місцем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Касюдик Христину,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ученицю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 9-Б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класу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1970" y="633328"/>
            <a:ext cx="3901830" cy="5202441"/>
          </a:xfrm>
        </p:spPr>
      </p:pic>
    </p:spTree>
    <p:extLst>
      <p:ext uri="{BB962C8B-B14F-4D97-AF65-F5344CB8AC3E}">
        <p14:creationId xmlns:p14="http://schemas.microsoft.com/office/powerpoint/2010/main" val="3165956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72"/>
    </mc:Choice>
    <mc:Fallback>
      <p:transition spd="slow" advTm="6372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7782" y="2318389"/>
            <a:ext cx="4034050" cy="1325563"/>
          </a:xfrm>
        </p:spPr>
        <p:txBody>
          <a:bodyPr/>
          <a:lstStyle/>
          <a:p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Підведено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підсумки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обласного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Всеукраїнського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конкурсу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творчості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дітей та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учнівської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молоді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"За нашу свободу"</a:t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📚✨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Щиро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Вітаємо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Лапську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Есфіру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з ІІ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місцем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в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номінації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"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Образотворче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мистецтво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"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6660" r="653" b="23084"/>
          <a:stretch/>
        </p:blipFill>
        <p:spPr>
          <a:xfrm>
            <a:off x="4901832" y="2033516"/>
            <a:ext cx="5987944" cy="4234579"/>
          </a:xfrm>
        </p:spPr>
      </p:pic>
    </p:spTree>
    <p:extLst>
      <p:ext uri="{BB962C8B-B14F-4D97-AF65-F5344CB8AC3E}">
        <p14:creationId xmlns:p14="http://schemas.microsoft.com/office/powerpoint/2010/main" val="2391597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726"/>
    </mc:Choice>
    <mc:Fallback>
      <p:transition spd="slow" advTm="6726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6315" y="2878209"/>
            <a:ext cx="5084928" cy="959549"/>
          </a:xfrm>
        </p:spPr>
        <p:txBody>
          <a:bodyPr/>
          <a:lstStyle/>
          <a:p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Підведено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підсумки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обласного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Всеукраїнського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конкурсу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робіт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юних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фотоаматорів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«Моя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Україно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!»</a:t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Вітаємо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наших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переможців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ІІ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місце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у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номінації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«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Архітектура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»</a:t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з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роботою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«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Хатинка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, де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живе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спогад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» —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Бортник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Матвій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учень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 9-А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класу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Керівник — Вікторія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Деркач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ІІ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місце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у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номінації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«Флора і фауна»</a:t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з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роботою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«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Лісовий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мешканець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» —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Басюк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Тимофій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учень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 8-Б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класу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18" r="2674"/>
          <a:stretch/>
        </p:blipFill>
        <p:spPr>
          <a:xfrm>
            <a:off x="5841243" y="420142"/>
            <a:ext cx="3091097" cy="352679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40" r="1279"/>
          <a:stretch/>
        </p:blipFill>
        <p:spPr>
          <a:xfrm>
            <a:off x="8482205" y="3548419"/>
            <a:ext cx="3159336" cy="313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540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921"/>
    </mc:Choice>
    <mc:Fallback>
      <p:transition spd="slow" advTm="7921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Вітаємо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команду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нашої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гімназії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з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ІІІ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місцем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у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змаганнях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з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настільного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тенісу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в ІІ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етапі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змагань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«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Пліч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-о-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пліч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»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Всеукраїнські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шкільні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ліги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сезону 2025–2026 р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662" y="1825625"/>
            <a:ext cx="8702676" cy="4351338"/>
          </a:xfrm>
        </p:spPr>
      </p:pic>
    </p:spTree>
    <p:extLst>
      <p:ext uri="{BB962C8B-B14F-4D97-AF65-F5344CB8AC3E}">
        <p14:creationId xmlns:p14="http://schemas.microsoft.com/office/powerpoint/2010/main" val="2449558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84"/>
    </mc:Choice>
    <mc:Fallback>
      <p:transition spd="slow" advTm="6184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716" y="500062"/>
            <a:ext cx="9990162" cy="1325563"/>
          </a:xfrm>
        </p:spPr>
        <p:txBody>
          <a:bodyPr/>
          <a:lstStyle/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12 листопада на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базі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Володимирецького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ліцею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№1 та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ліцею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«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Колегіум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»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відбулися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фінальні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</a:rPr>
              <a:t>змагання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 з футболу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</a:rPr>
              <a:t>серед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</a:rPr>
              <a:t>юнаків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 5–9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</a:rPr>
              <a:t>класів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у межах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всеукраїнського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проєкту  «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Пліч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-о-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пліч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Всеукраїнські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шкільні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ліги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».</a:t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🔥 Атмосфера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була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неймовірно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запальна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—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емоції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підтримка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й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спортивний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азарт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вирували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до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останніх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хвилин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гри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!</a:t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ІІ місце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— Половлівська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гімназія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087" y="1962103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1001552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276"/>
    </mc:Choice>
    <mc:Fallback>
      <p:transition spd="slow" advTm="7276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895" y="2389990"/>
            <a:ext cx="6681372" cy="1595156"/>
          </a:xfrm>
        </p:spPr>
        <p:txBody>
          <a:bodyPr/>
          <a:lstStyle/>
          <a:p>
            <a:r>
              <a:rPr lang="ru-RU" sz="2800" b="1" dirty="0" err="1"/>
              <a:t>Щиро</a:t>
            </a:r>
            <a:r>
              <a:rPr lang="ru-RU" sz="2800" b="1" dirty="0"/>
              <a:t> </a:t>
            </a:r>
            <a:r>
              <a:rPr lang="ru-RU" sz="2800" b="1" dirty="0" err="1"/>
              <a:t>вітаємо</a:t>
            </a:r>
            <a:r>
              <a:rPr lang="ru-RU" sz="2800" b="1" dirty="0"/>
              <a:t> </a:t>
            </a:r>
            <a:r>
              <a:rPr lang="ru-RU" sz="2800" b="1" dirty="0" err="1"/>
              <a:t>учасників</a:t>
            </a:r>
            <a:r>
              <a:rPr lang="ru-RU" sz="2800" b="1" dirty="0"/>
              <a:t> </a:t>
            </a:r>
            <a:r>
              <a:rPr lang="ru-RU" sz="2800" b="1" dirty="0" err="1"/>
              <a:t>обласного</a:t>
            </a:r>
            <a:r>
              <a:rPr lang="ru-RU" sz="2800" b="1" dirty="0"/>
              <a:t> </a:t>
            </a:r>
            <a:r>
              <a:rPr lang="ru-RU" sz="2800" b="1" dirty="0" err="1"/>
              <a:t>етапу</a:t>
            </a:r>
            <a:r>
              <a:rPr lang="ru-RU" sz="2800" b="1" dirty="0"/>
              <a:t> </a:t>
            </a:r>
            <a:r>
              <a:rPr lang="ru-RU" sz="2800" b="1" dirty="0" err="1"/>
              <a:t>Всеукраїнського</a:t>
            </a:r>
            <a:r>
              <a:rPr lang="ru-RU" sz="2800" b="1" dirty="0"/>
              <a:t> конкурсу «Птах року 2025 – </a:t>
            </a:r>
            <a:r>
              <a:rPr lang="ru-RU" sz="2800" b="1" dirty="0" err="1"/>
              <a:t>Крутиголовка</a:t>
            </a:r>
            <a:r>
              <a:rPr lang="ru-RU" sz="2800" b="1" dirty="0"/>
              <a:t>»!</a:t>
            </a:r>
            <a:br>
              <a:rPr lang="ru-RU" sz="2800" b="1" dirty="0"/>
            </a:br>
            <a:r>
              <a:rPr lang="ru-RU" sz="2800" b="1" dirty="0" smtClean="0"/>
              <a:t>Бортник </a:t>
            </a:r>
            <a:r>
              <a:rPr lang="ru-RU" sz="2800" b="1" dirty="0" err="1"/>
              <a:t>Ілля</a:t>
            </a:r>
            <a:r>
              <a:rPr lang="ru-RU" sz="2800" b="1" dirty="0"/>
              <a:t>, </a:t>
            </a:r>
            <a:r>
              <a:rPr lang="ru-RU" sz="2800" b="1" dirty="0" err="1"/>
              <a:t>Басюк</a:t>
            </a:r>
            <a:r>
              <a:rPr lang="ru-RU" sz="2800" b="1" dirty="0"/>
              <a:t> </a:t>
            </a:r>
            <a:r>
              <a:rPr lang="ru-RU" sz="2800" b="1" dirty="0" err="1"/>
              <a:t>Ельвіра</a:t>
            </a:r>
            <a:r>
              <a:rPr lang="ru-RU" sz="2800" dirty="0"/>
              <a:t>, </a:t>
            </a:r>
            <a:r>
              <a:rPr lang="ru-RU" sz="2800" dirty="0" err="1"/>
              <a:t>учні</a:t>
            </a:r>
            <a:r>
              <a:rPr lang="ru-RU" sz="2800" dirty="0"/>
              <a:t> 3 </a:t>
            </a:r>
            <a:r>
              <a:rPr lang="ru-RU" sz="2800" dirty="0" err="1"/>
              <a:t>класу</a:t>
            </a:r>
            <a:r>
              <a:rPr lang="ru-RU" sz="2800" dirty="0"/>
              <a:t> </a:t>
            </a:r>
            <a:r>
              <a:rPr lang="ru-RU" sz="2800" b="1" dirty="0"/>
              <a:t>— ІІ місце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b="1" dirty="0" smtClean="0"/>
              <a:t>Лапська </a:t>
            </a:r>
            <a:r>
              <a:rPr lang="ru-RU" sz="2800" b="1" dirty="0" err="1"/>
              <a:t>Есфіра</a:t>
            </a:r>
            <a:r>
              <a:rPr lang="ru-RU" sz="2800" dirty="0"/>
              <a:t>, </a:t>
            </a:r>
            <a:r>
              <a:rPr lang="ru-RU" sz="2800" dirty="0" err="1"/>
              <a:t>учениця</a:t>
            </a:r>
            <a:r>
              <a:rPr lang="ru-RU" sz="2800" dirty="0"/>
              <a:t> 9-Б </a:t>
            </a:r>
            <a:r>
              <a:rPr lang="ru-RU" sz="2800" dirty="0" err="1"/>
              <a:t>класу</a:t>
            </a:r>
            <a:r>
              <a:rPr lang="ru-RU" sz="2800" dirty="0"/>
              <a:t> — </a:t>
            </a:r>
            <a:r>
              <a:rPr lang="ru-RU" sz="2800" b="1" dirty="0"/>
              <a:t>І місце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b="1" dirty="0" smtClean="0"/>
              <a:t>Присяжнюк </a:t>
            </a:r>
            <a:r>
              <a:rPr lang="ru-RU" sz="2800" b="1" dirty="0"/>
              <a:t>Орест, </a:t>
            </a:r>
            <a:r>
              <a:rPr lang="ru-RU" sz="2800" b="1" dirty="0" err="1"/>
              <a:t>Басюк</a:t>
            </a:r>
            <a:r>
              <a:rPr lang="ru-RU" sz="2800" b="1" dirty="0"/>
              <a:t> </a:t>
            </a:r>
            <a:r>
              <a:rPr lang="ru-RU" sz="2800" b="1" dirty="0" err="1"/>
              <a:t>Софія</a:t>
            </a:r>
            <a:r>
              <a:rPr lang="ru-RU" sz="2800" b="1" dirty="0"/>
              <a:t>, Кабай Анна</a:t>
            </a:r>
            <a:r>
              <a:rPr lang="ru-RU" sz="2800" dirty="0"/>
              <a:t>, </a:t>
            </a:r>
            <a:r>
              <a:rPr lang="ru-RU" sz="2800" dirty="0" err="1"/>
              <a:t>учні</a:t>
            </a:r>
            <a:r>
              <a:rPr lang="ru-RU" sz="2800" dirty="0"/>
              <a:t> 3 </a:t>
            </a:r>
            <a:r>
              <a:rPr lang="ru-RU" sz="2800" dirty="0" err="1"/>
              <a:t>класу</a:t>
            </a:r>
            <a:r>
              <a:rPr lang="ru-RU" sz="2800" dirty="0"/>
              <a:t> — </a:t>
            </a:r>
            <a:r>
              <a:rPr lang="ru-RU" sz="2800" b="1" dirty="0"/>
              <a:t>І місце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> </a:t>
            </a:r>
            <a:r>
              <a:rPr lang="ru-RU" sz="2800" b="1" i="1" dirty="0" err="1"/>
              <a:t>Подяками</a:t>
            </a:r>
            <a:r>
              <a:rPr lang="ru-RU" sz="2800" b="1" i="1" dirty="0"/>
              <a:t> </a:t>
            </a:r>
            <a:r>
              <a:rPr lang="ru-RU" sz="2800" dirty="0" err="1"/>
              <a:t>комунального</a:t>
            </a:r>
            <a:r>
              <a:rPr lang="ru-RU" sz="2800" dirty="0"/>
              <a:t> закладу «Центр </a:t>
            </a:r>
            <a:r>
              <a:rPr lang="ru-RU" sz="2800" dirty="0" err="1"/>
              <a:t>національно-патріотичного</a:t>
            </a:r>
            <a:r>
              <a:rPr lang="ru-RU" sz="2800" dirty="0"/>
              <a:t> </a:t>
            </a:r>
            <a:r>
              <a:rPr lang="ru-RU" sz="2800" dirty="0" err="1"/>
              <a:t>виховання</a:t>
            </a:r>
            <a:r>
              <a:rPr lang="ru-RU" sz="2800" dirty="0"/>
              <a:t> та </a:t>
            </a:r>
            <a:r>
              <a:rPr lang="ru-RU" sz="2800" dirty="0" err="1"/>
              <a:t>позашкільної</a:t>
            </a:r>
            <a:r>
              <a:rPr lang="ru-RU" sz="2800" dirty="0"/>
              <a:t> </a:t>
            </a:r>
            <a:r>
              <a:rPr lang="ru-RU" sz="2800" dirty="0" err="1"/>
              <a:t>освіти</a:t>
            </a:r>
            <a:r>
              <a:rPr lang="ru-RU" sz="2800" dirty="0"/>
              <a:t>» </a:t>
            </a:r>
            <a:r>
              <a:rPr lang="ru-RU" sz="2800" dirty="0" err="1"/>
              <a:t>нагороджені</a:t>
            </a:r>
            <a:r>
              <a:rPr lang="ru-RU" sz="2800" dirty="0"/>
              <a:t>:</a:t>
            </a:r>
            <a:br>
              <a:rPr lang="ru-RU" sz="2800" dirty="0"/>
            </a:br>
            <a:r>
              <a:rPr lang="ru-RU" sz="2800" dirty="0" smtClean="0"/>
              <a:t> </a:t>
            </a:r>
            <a:r>
              <a:rPr lang="ru-RU" sz="2800" b="1" dirty="0"/>
              <a:t>Сад </a:t>
            </a:r>
            <a:r>
              <a:rPr lang="ru-RU" sz="2800" b="1" dirty="0" err="1"/>
              <a:t>Матвій</a:t>
            </a:r>
            <a:r>
              <a:rPr lang="ru-RU" sz="2800" dirty="0"/>
              <a:t>, </a:t>
            </a:r>
            <a:r>
              <a:rPr lang="ru-RU" sz="2800" dirty="0" err="1"/>
              <a:t>учень</a:t>
            </a:r>
            <a:r>
              <a:rPr lang="ru-RU" sz="2800" dirty="0"/>
              <a:t> 2-Б </a:t>
            </a:r>
            <a:r>
              <a:rPr lang="ru-RU" sz="2800" dirty="0" err="1"/>
              <a:t>класу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> </a:t>
            </a:r>
            <a:r>
              <a:rPr lang="ru-RU" sz="2800" b="1" dirty="0" err="1"/>
              <a:t>Токарський</a:t>
            </a:r>
            <a:r>
              <a:rPr lang="ru-RU" sz="2800" b="1" dirty="0"/>
              <a:t> </a:t>
            </a:r>
            <a:r>
              <a:rPr lang="ru-RU" sz="2800" b="1" dirty="0" err="1"/>
              <a:t>Дмитро</a:t>
            </a:r>
            <a:r>
              <a:rPr lang="ru-RU" sz="2800" dirty="0"/>
              <a:t>, </a:t>
            </a:r>
            <a:r>
              <a:rPr lang="ru-RU" sz="2800" dirty="0" err="1"/>
              <a:t>учень</a:t>
            </a:r>
            <a:r>
              <a:rPr lang="ru-RU" sz="2800" dirty="0"/>
              <a:t> 3 </a:t>
            </a:r>
            <a:r>
              <a:rPr lang="ru-RU" sz="2800" dirty="0" err="1"/>
              <a:t>класу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267" y="1676954"/>
            <a:ext cx="2328453" cy="349268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1" t="12895" r="12678"/>
          <a:stretch/>
        </p:blipFill>
        <p:spPr>
          <a:xfrm>
            <a:off x="9732255" y="380990"/>
            <a:ext cx="2197290" cy="30423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92" r="14684"/>
          <a:stretch/>
        </p:blipFill>
        <p:spPr>
          <a:xfrm>
            <a:off x="9680910" y="3605717"/>
            <a:ext cx="2299979" cy="312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64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865"/>
    </mc:Choice>
    <mc:Fallback>
      <p:transition spd="slow" advTm="7865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4552" y="2519646"/>
            <a:ext cx="6765034" cy="1325563"/>
          </a:xfrm>
        </p:spPr>
        <p:txBody>
          <a:bodyPr/>
          <a:lstStyle/>
          <a:p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Вітаємо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переможця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олімпіади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з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хімії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! 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32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Учень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нашої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гімназії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</a:rPr>
              <a:t>Мініч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</a:rPr>
              <a:t>Андрій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знову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довів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, що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наполегливість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і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любов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до науки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приносять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блискучі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результати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!</a:t>
            </a:r>
            <a:b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32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Він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посів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І місце в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</a:rPr>
              <a:t>олімпіаді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 з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</a:rPr>
              <a:t>хімії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96" r="-3668"/>
          <a:stretch/>
        </p:blipFill>
        <p:spPr>
          <a:xfrm>
            <a:off x="7456479" y="1405719"/>
            <a:ext cx="4235980" cy="4162567"/>
          </a:xfrm>
        </p:spPr>
      </p:pic>
    </p:spTree>
    <p:extLst>
      <p:ext uri="{BB962C8B-B14F-4D97-AF65-F5344CB8AC3E}">
        <p14:creationId xmlns:p14="http://schemas.microsoft.com/office/powerpoint/2010/main" val="3970057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10"/>
    </mc:Choice>
    <mc:Fallback>
      <p:transition spd="slow" advTm="5610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1406" y="2125687"/>
            <a:ext cx="5767316" cy="2296188"/>
          </a:xfrm>
        </p:spPr>
        <p:txBody>
          <a:bodyPr/>
          <a:lstStyle/>
          <a:p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Вітаємо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</a:rPr>
              <a:t>Мініча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</a:rPr>
              <a:t>Андрія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з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почесним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ІІ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</a:rPr>
              <a:t>місцем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в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олімпіаді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з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інформаційних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600" dirty="0" err="1">
                <a:solidFill>
                  <a:schemeClr val="accent1">
                    <a:lumMod val="50000"/>
                  </a:schemeClr>
                </a:solidFill>
              </a:rPr>
              <a:t>технологій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!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529" y="774748"/>
            <a:ext cx="3263503" cy="4351338"/>
          </a:xfrm>
        </p:spPr>
      </p:pic>
    </p:spTree>
    <p:extLst>
      <p:ext uri="{BB962C8B-B14F-4D97-AF65-F5344CB8AC3E}">
        <p14:creationId xmlns:p14="http://schemas.microsoft.com/office/powerpoint/2010/main" val="1880151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67"/>
    </mc:Choice>
    <mc:Fallback>
      <p:transition spd="slow" advTm="6267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8448" y="800864"/>
            <a:ext cx="6412306" cy="1819506"/>
          </a:xfrm>
        </p:spPr>
        <p:txBody>
          <a:bodyPr/>
          <a:lstStyle/>
          <a:p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Підведено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підсумки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I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етапу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Всеукраїнського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конкурсу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творчості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дітей та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учнівської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молоді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"За нашу свободу"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Щиро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Вітаємо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переможниць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! 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Лапську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Есфіру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з І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місцем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в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номінації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"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Образотворче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мистецтво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" 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Керівник- Тамара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Карпач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Бортник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Надію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з ІІ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місцем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та Касюдик Христину  з ІІІ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місцем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в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номінації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«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Поезія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»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8" r="-286" b="24078"/>
          <a:stretch/>
        </p:blipFill>
        <p:spPr>
          <a:xfrm>
            <a:off x="6960754" y="3613483"/>
            <a:ext cx="4845351" cy="330354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6169" r="-216" b="23781"/>
          <a:stretch/>
        </p:blipFill>
        <p:spPr>
          <a:xfrm>
            <a:off x="6960754" y="131509"/>
            <a:ext cx="4981432" cy="34819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6965" r="-414" b="24578"/>
          <a:stretch/>
        </p:blipFill>
        <p:spPr>
          <a:xfrm>
            <a:off x="1054423" y="3325587"/>
            <a:ext cx="5014851" cy="3418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866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081"/>
    </mc:Choice>
    <mc:Fallback>
      <p:transition spd="slow" advTm="9081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284725" cy="1349373"/>
          </a:xfrm>
        </p:spPr>
        <p:txBody>
          <a:bodyPr/>
          <a:lstStyle/>
          <a:p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7 листопада, на </a:t>
            </a:r>
            <a:r>
              <a:rPr lang="ru-RU" sz="3200" dirty="0" err="1" smtClean="0">
                <a:solidFill>
                  <a:schemeClr val="accent1">
                    <a:lumMod val="50000"/>
                  </a:schemeClr>
                </a:solidFill>
              </a:rPr>
              <a:t>стадіоні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 «</a:t>
            </a:r>
            <a:r>
              <a:rPr lang="ru-RU" sz="3200" dirty="0" err="1" smtClean="0">
                <a:solidFill>
                  <a:schemeClr val="accent1">
                    <a:lumMod val="50000"/>
                  </a:schemeClr>
                </a:solidFill>
              </a:rPr>
              <a:t>Янтар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» </a:t>
            </a:r>
            <a:r>
              <a:rPr lang="ru-RU" sz="3200" dirty="0" err="1" smtClean="0">
                <a:solidFill>
                  <a:schemeClr val="accent1">
                    <a:lumMod val="50000"/>
                  </a:schemeClr>
                </a:solidFill>
              </a:rPr>
              <a:t>відбулися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 err="1" smtClean="0">
                <a:solidFill>
                  <a:schemeClr val="accent1">
                    <a:lumMod val="50000"/>
                  </a:schemeClr>
                </a:solidFill>
              </a:rPr>
              <a:t>наймасовіші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 err="1" smtClean="0">
                <a:solidFill>
                  <a:schemeClr val="accent1">
                    <a:lumMod val="50000"/>
                  </a:schemeClr>
                </a:solidFill>
              </a:rPr>
              <a:t>змагання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 err="1" smtClean="0">
                <a:solidFill>
                  <a:schemeClr val="accent1">
                    <a:lumMod val="50000"/>
                  </a:schemeClr>
                </a:solidFill>
              </a:rPr>
              <a:t>шкільної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 err="1" smtClean="0">
                <a:solidFill>
                  <a:schemeClr val="accent1">
                    <a:lumMod val="50000"/>
                  </a:schemeClr>
                </a:solidFill>
              </a:rPr>
              <a:t>ліги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 «</a:t>
            </a:r>
            <a:r>
              <a:rPr lang="ru-RU" sz="3200" dirty="0" err="1" smtClean="0">
                <a:solidFill>
                  <a:schemeClr val="accent1">
                    <a:lumMod val="50000"/>
                  </a:schemeClr>
                </a:solidFill>
              </a:rPr>
              <a:t>Пліч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-о-</a:t>
            </a:r>
            <a:r>
              <a:rPr lang="ru-RU" sz="3200" dirty="0" err="1" smtClean="0">
                <a:solidFill>
                  <a:schemeClr val="accent1">
                    <a:lumMod val="50000"/>
                  </a:schemeClr>
                </a:solidFill>
              </a:rPr>
              <a:t>пліч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» сезону 2025–2026 років з 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</a:rPr>
              <a:t>легкоатлетичного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</a:rPr>
              <a:t>чотириборства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 err="1" smtClean="0">
                <a:solidFill>
                  <a:schemeClr val="accent1">
                    <a:lumMod val="50000"/>
                  </a:schemeClr>
                </a:solidFill>
              </a:rPr>
              <a:t>серед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 учнів 5–9 </a:t>
            </a:r>
            <a:r>
              <a:rPr lang="ru-RU" sz="3200" dirty="0" err="1" smtClean="0">
                <a:solidFill>
                  <a:schemeClr val="accent1">
                    <a:lumMod val="50000"/>
                  </a:schemeClr>
                </a:solidFill>
              </a:rPr>
              <a:t>класів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  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Половлівська 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</a:rPr>
              <a:t>гімназія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</a:rPr>
              <a:t>посіла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</a:rPr>
              <a:t>почесне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 2 місце!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213" y="1976070"/>
            <a:ext cx="7270698" cy="4089768"/>
          </a:xfrm>
        </p:spPr>
      </p:pic>
    </p:spTree>
    <p:extLst>
      <p:ext uri="{BB962C8B-B14F-4D97-AF65-F5344CB8AC3E}">
        <p14:creationId xmlns:p14="http://schemas.microsoft.com/office/powerpoint/2010/main" val="3775429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181"/>
    </mc:Choice>
    <mc:Fallback>
      <p:transition spd="slow" advTm="8181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3582" y="2384995"/>
            <a:ext cx="5553501" cy="1325563"/>
          </a:xfrm>
        </p:spPr>
        <p:txBody>
          <a:bodyPr/>
          <a:lstStyle/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6 листопада на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стадіоні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«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Янтар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» та у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Володимирецькому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ліцеї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№1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відбулися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змагання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шкільної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ліги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«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Пліч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-о-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пліч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» з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</a:rPr>
              <a:t>масового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 футболу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серед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учнів 5–9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класів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b="1" i="1" dirty="0" err="1" smtClean="0">
                <a:solidFill>
                  <a:schemeClr val="accent1">
                    <a:lumMod val="50000"/>
                  </a:schemeClr>
                </a:solidFill>
              </a:rPr>
              <a:t>Дівоча</a:t>
            </a:r>
            <a:r>
              <a:rPr lang="ru-RU" sz="3200" b="1" i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b="1" i="1" dirty="0">
                <a:solidFill>
                  <a:schemeClr val="accent1">
                    <a:lumMod val="50000"/>
                  </a:schemeClr>
                </a:solidFill>
              </a:rPr>
              <a:t>команда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гімназії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виборола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почесне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2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</a:rPr>
              <a:t>місце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,а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b="1" i="1" dirty="0">
                <a:solidFill>
                  <a:schemeClr val="accent1">
                    <a:lumMod val="50000"/>
                  </a:schemeClr>
                </a:solidFill>
              </a:rPr>
              <a:t>команда </a:t>
            </a:r>
            <a:r>
              <a:rPr lang="ru-RU" sz="3200" b="1" i="1" dirty="0" err="1">
                <a:solidFill>
                  <a:schemeClr val="accent1">
                    <a:lumMod val="50000"/>
                  </a:schemeClr>
                </a:solidFill>
              </a:rPr>
              <a:t>юнаків</a:t>
            </a:r>
            <a:r>
              <a:rPr lang="ru-RU" sz="3200" b="1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— </a:t>
            </a:r>
            <a:r>
              <a:rPr lang="ru-RU" sz="3200" dirty="0" err="1" smtClean="0">
                <a:solidFill>
                  <a:schemeClr val="accent1">
                    <a:lumMod val="50000"/>
                  </a:schemeClr>
                </a:solidFill>
              </a:rPr>
              <a:t>здобула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1 місце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та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вийшла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до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півфіналу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!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552" y="1027907"/>
            <a:ext cx="4606512" cy="4813335"/>
          </a:xfrm>
        </p:spPr>
      </p:pic>
    </p:spTree>
    <p:extLst>
      <p:ext uri="{BB962C8B-B14F-4D97-AF65-F5344CB8AC3E}">
        <p14:creationId xmlns:p14="http://schemas.microsoft.com/office/powerpoint/2010/main" val="215476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23"/>
    </mc:Choice>
    <mc:Fallback>
      <p:transition spd="slow" advTm="6523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1245" y="2671598"/>
            <a:ext cx="4934803" cy="1325563"/>
          </a:xfrm>
        </p:spPr>
        <p:txBody>
          <a:bodyPr/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4 листопада у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Вараському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районі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відбувся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ІІ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етап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XXVI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Міжнародного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конкурсу з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української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мови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імені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Петра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Яцика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Ми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щиро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радіємо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адже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наші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учні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також взяли участь у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конкурсі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та показали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чудові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результати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! 💙💛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🏅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Печончик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Кароліна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, 3 клас — ІІІ місце</a:t>
            </a:r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🏅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Бортник Людмила, 4-Б клас — ІІІ місце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🏅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Басюк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Софія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, 7-А клас — ІІІ місце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4" t="7287" r="5532"/>
          <a:stretch/>
        </p:blipFill>
        <p:spPr>
          <a:xfrm>
            <a:off x="5716048" y="2332133"/>
            <a:ext cx="2838735" cy="403426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7" t="27736" r="18335" b="1"/>
          <a:stretch/>
        </p:blipFill>
        <p:spPr>
          <a:xfrm>
            <a:off x="7997251" y="393263"/>
            <a:ext cx="2755091" cy="387774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7" t="23781" r="2411"/>
          <a:stretch/>
        </p:blipFill>
        <p:spPr>
          <a:xfrm>
            <a:off x="9734189" y="3070462"/>
            <a:ext cx="2457811" cy="329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317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799"/>
    </mc:Choice>
    <mc:Fallback>
      <p:transition spd="slow" advTm="9799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113" y="2185412"/>
            <a:ext cx="4957843" cy="1325563"/>
          </a:xfrm>
        </p:spPr>
        <p:txBody>
          <a:bodyPr/>
          <a:lstStyle/>
          <a:p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4 листопада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відбувся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І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</a:rPr>
              <a:t>етап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</a:rPr>
              <a:t>Всеукраїнського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 конкурсу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</a:rPr>
              <a:t>робіт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</a:rPr>
              <a:t>юних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</a:rPr>
              <a:t>фотоаматорів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 «Моя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</a:rPr>
              <a:t>Україно</a:t>
            </a: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!»</a:t>
            </a:r>
            <a:b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1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Вітаємо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 наших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переможців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br>
              <a:rPr lang="ru-RU" sz="1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І місце 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у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номінації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 «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Архітектура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»</a:t>
            </a:r>
            <a:br>
              <a:rPr lang="ru-RU" sz="1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з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роботою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 «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Хатинка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, де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живе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спогад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» —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Бортник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</a:rPr>
              <a:t>Матвій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</a:rPr>
              <a:t>учень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 9-А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</a:rPr>
              <a:t>класу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1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1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І місце 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у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номінації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«Флора і фауна»</a:t>
            </a:r>
            <a:br>
              <a:rPr lang="ru-RU" sz="1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з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роботою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 «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Лісовий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мешканець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»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—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</a:rPr>
              <a:t>Басюк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</a:rPr>
              <a:t>Тимофій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</a:rPr>
              <a:t>учень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 8-Б </a:t>
            </a:r>
            <a:r>
              <a:rPr lang="ru-RU" sz="1800" b="1" dirty="0" err="1" smtClean="0">
                <a:solidFill>
                  <a:schemeClr val="accent1">
                    <a:lumMod val="50000"/>
                  </a:schemeClr>
                </a:solidFill>
              </a:rPr>
              <a:t>класу</a:t>
            </a: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956" y="2674962"/>
            <a:ext cx="2861925" cy="38159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359" y="719968"/>
            <a:ext cx="2909576" cy="517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915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897"/>
    </mc:Choice>
    <mc:Fallback>
      <p:transition spd="slow" advTm="9897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8324" y="1400175"/>
            <a:ext cx="6326875" cy="3415304"/>
          </a:xfrm>
        </p:spPr>
        <p:txBody>
          <a:bodyPr/>
          <a:lstStyle/>
          <a:p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Пишаємося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нашими талантами! 💙💛</a:t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Вітаємо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Басюк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Вікторію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ученицю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нашої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гімназії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з ІІ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місцем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в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олімпіаді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 з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української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 мови та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літератури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!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2" t="29869" r="10622"/>
          <a:stretch/>
        </p:blipFill>
        <p:spPr>
          <a:xfrm>
            <a:off x="7833814" y="611899"/>
            <a:ext cx="3616657" cy="4991857"/>
          </a:xfrm>
        </p:spPr>
      </p:pic>
    </p:spTree>
    <p:extLst>
      <p:ext uri="{BB962C8B-B14F-4D97-AF65-F5344CB8AC3E}">
        <p14:creationId xmlns:p14="http://schemas.microsoft.com/office/powerpoint/2010/main" val="4081133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96"/>
    </mc:Choice>
    <mc:Fallback>
      <p:transition spd="slow" advTm="7096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9807" y="870094"/>
            <a:ext cx="6605517" cy="3715554"/>
          </a:xfrm>
        </p:spPr>
        <p:txBody>
          <a:bodyPr/>
          <a:lstStyle/>
          <a:p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Учень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нашої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гімназії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Мініч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Андрій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вкотре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довів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, що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наполегливість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і талант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приносять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блискучі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результати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! 🏆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За участь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в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олімпіаді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з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фізики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він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посів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І місце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поповнивши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свою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колекцію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перемог у різних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предметних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олімпіадах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349" y="761098"/>
            <a:ext cx="3615519" cy="4820693"/>
          </a:xfrm>
        </p:spPr>
      </p:pic>
    </p:spTree>
    <p:extLst>
      <p:ext uri="{BB962C8B-B14F-4D97-AF65-F5344CB8AC3E}">
        <p14:creationId xmlns:p14="http://schemas.microsoft.com/office/powerpoint/2010/main" val="2911772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45"/>
    </mc:Choice>
    <mc:Fallback>
      <p:transition spd="slow" advTm="6145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845" y="2494177"/>
            <a:ext cx="4707340" cy="1325563"/>
          </a:xfrm>
        </p:spPr>
        <p:txBody>
          <a:bodyPr/>
          <a:lstStyle/>
          <a:p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Вітаємо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з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перемогою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! 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32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Відбувся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І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етап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</a:rPr>
              <a:t>Всеукраїнської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</a:rPr>
              <a:t>олімпіади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 з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</a:rPr>
              <a:t>біології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, і ми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раді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поділитися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чудовою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новиною —</a:t>
            </a:r>
            <a:br>
              <a:rPr lang="ru-RU" sz="32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наша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учениця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Касюдик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</a:rPr>
              <a:t>Софія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гідно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представила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гімназію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та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здобула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І місце!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46" r="4277"/>
          <a:stretch/>
        </p:blipFill>
        <p:spPr>
          <a:xfrm>
            <a:off x="6919708" y="808216"/>
            <a:ext cx="4434092" cy="4932018"/>
          </a:xfrm>
        </p:spPr>
      </p:pic>
    </p:spTree>
    <p:extLst>
      <p:ext uri="{BB962C8B-B14F-4D97-AF65-F5344CB8AC3E}">
        <p14:creationId xmlns:p14="http://schemas.microsoft.com/office/powerpoint/2010/main" val="3030275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46"/>
    </mc:Choice>
    <mc:Fallback>
      <p:transition spd="slow" advTm="5946"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1973" y="1379279"/>
            <a:ext cx="5849203" cy="3660964"/>
          </a:xfrm>
        </p:spPr>
        <p:txBody>
          <a:bodyPr/>
          <a:lstStyle/>
          <a:p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Вітаємо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учня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нашої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гімназії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</a:rPr>
              <a:t>Мініча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</a:rPr>
              <a:t>Андрія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</a:rPr>
              <a:t>із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 І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</a:rPr>
              <a:t>місцем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у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І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етапі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</a:rPr>
              <a:t>Всеукраїнської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</a:rPr>
              <a:t>олімпіади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 з математики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467" y="747527"/>
            <a:ext cx="4164639" cy="4924469"/>
          </a:xfrm>
        </p:spPr>
      </p:pic>
    </p:spTree>
    <p:extLst>
      <p:ext uri="{BB962C8B-B14F-4D97-AF65-F5344CB8AC3E}">
        <p14:creationId xmlns:p14="http://schemas.microsoft.com/office/powerpoint/2010/main" val="3130837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76"/>
    </mc:Choice>
    <mc:Fallback>
      <p:transition spd="slow" advTm="4476"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3608" y="661632"/>
            <a:ext cx="11062649" cy="1325563"/>
          </a:xfrm>
        </p:spPr>
        <p:txBody>
          <a:bodyPr/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10 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</a:rPr>
              <a:t>жовтня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, у м.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Костопіль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відбулися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змагання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з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легкої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атлетики під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девізом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"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Хто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ти,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майбутній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олімпієць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?«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I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місце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-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Мирончук Денис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метання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м'яча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150гр.,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також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Денис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зайняв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II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місце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у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штовханні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ядра 4кг.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520" y="1987195"/>
            <a:ext cx="5944311" cy="3959516"/>
          </a:xfrm>
        </p:spPr>
      </p:pic>
    </p:spTree>
    <p:extLst>
      <p:ext uri="{BB962C8B-B14F-4D97-AF65-F5344CB8AC3E}">
        <p14:creationId xmlns:p14="http://schemas.microsoft.com/office/powerpoint/2010/main" val="1091015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010"/>
    </mc:Choice>
    <mc:Fallback>
      <p:transition spd="slow" advTm="11010"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У День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захисників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та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захисниць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України на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стадіоні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смт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Володимирець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відбулися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спортивні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змагання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, у яких взяли участь і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представники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нашої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школи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Учні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продемонстрували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високий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рівень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підготовки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, силу духу,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командну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єдність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та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досягли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нових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перемог.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662" y="1825625"/>
            <a:ext cx="8702676" cy="4351338"/>
          </a:xfrm>
        </p:spPr>
      </p:pic>
    </p:spTree>
    <p:extLst>
      <p:ext uri="{BB962C8B-B14F-4D97-AF65-F5344CB8AC3E}">
        <p14:creationId xmlns:p14="http://schemas.microsoft.com/office/powerpoint/2010/main" val="3377188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41"/>
    </mc:Choice>
    <mc:Fallback>
      <p:transition spd="slow" advTm="6441"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6286" y="2289460"/>
            <a:ext cx="6081215" cy="1325563"/>
          </a:xfrm>
        </p:spPr>
        <p:txBody>
          <a:bodyPr/>
          <a:lstStyle/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18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вересня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на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прибережжі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озера в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селі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Воронки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відбулися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наймаштабніші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змагання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серед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працівників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закладів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освіти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установ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Володимирецької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селищної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територіальної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громади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Вчителі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гімназії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здобули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гарні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результати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у різних видах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змагань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, додавши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яскравих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емоцій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та спортивного духу до цього свята.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665" y="160409"/>
            <a:ext cx="4434385" cy="5912514"/>
          </a:xfrm>
        </p:spPr>
      </p:pic>
    </p:spTree>
    <p:extLst>
      <p:ext uri="{BB962C8B-B14F-4D97-AF65-F5344CB8AC3E}">
        <p14:creationId xmlns:p14="http://schemas.microsoft.com/office/powerpoint/2010/main" val="2874980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06"/>
    </mc:Choice>
    <mc:Fallback>
      <p:transition spd="slow" advTm="5906"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8490" y="2480529"/>
            <a:ext cx="10848832" cy="1381787"/>
          </a:xfrm>
        </p:spPr>
        <p:txBody>
          <a:bodyPr/>
          <a:lstStyle/>
          <a:p>
            <a:pPr algn="ctr"/>
            <a:r>
              <a:rPr lang="uk-UA" sz="5400" b="1" dirty="0" smtClean="0">
                <a:solidFill>
                  <a:schemeClr val="accent1">
                    <a:lumMod val="50000"/>
                  </a:schemeClr>
                </a:solidFill>
              </a:rPr>
              <a:t>Матеріально-технічна база</a:t>
            </a:r>
            <a:endParaRPr lang="ru-RU" sz="54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563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00"/>
    </mc:Choice>
    <mc:Fallback>
      <p:transition spd="slow" advTm="4100"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2740" y="2904379"/>
            <a:ext cx="4521958" cy="938236"/>
          </a:xfrm>
        </p:spPr>
        <p:txBody>
          <a:bodyPr/>
          <a:lstStyle/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11 лютого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Вараська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районна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філія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Рівненської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обласної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організації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Товариства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Червоного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Хреста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України провела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круглий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стіл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присвячений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обговоренню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актуальних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потреб та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спільному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пошуку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ефективних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рішень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для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розвитку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громади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Зустріч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відбулася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у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Старій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Рафалівці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, у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волонтерсько-молодіжному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центрі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. Наш заклад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мав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приємну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нагоду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бути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запрошеним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до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участі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Захід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пройшов у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теплій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конструктивній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та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доброзичливій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атмосфері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Щиро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вдячні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організаторам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за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відкритий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діалог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співпрацю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та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підтримку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Окрема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подяка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за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надану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допомогу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нашому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закладу —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пожежний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стенд зі щитом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відкритого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типу. Це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важливий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внесок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у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безпеку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та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належні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умови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освітнього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процесу.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698" y="1197828"/>
            <a:ext cx="5811141" cy="4351338"/>
          </a:xfrm>
        </p:spPr>
      </p:pic>
    </p:spTree>
    <p:extLst>
      <p:ext uri="{BB962C8B-B14F-4D97-AF65-F5344CB8AC3E}">
        <p14:creationId xmlns:p14="http://schemas.microsoft.com/office/powerpoint/2010/main" val="1440024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08"/>
    </mc:Choice>
    <mc:Fallback>
      <p:transition spd="slow" advTm="8608"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Наша гімназія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863" y="2130021"/>
            <a:ext cx="4400234" cy="330017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760" y="1243790"/>
            <a:ext cx="6167651" cy="462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37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55"/>
    </mc:Choice>
    <mc:Fallback>
      <p:transition spd="slow" advTm="6255"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83" y="1466222"/>
            <a:ext cx="5360821" cy="402061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9" t="2326"/>
          <a:stretch/>
        </p:blipFill>
        <p:spPr>
          <a:xfrm>
            <a:off x="6174080" y="1257733"/>
            <a:ext cx="4908644" cy="466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257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569"/>
    </mc:Choice>
    <mc:Fallback>
      <p:transition spd="slow" advTm="7569"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00" t="24982" r="-1"/>
          <a:stretch/>
        </p:blipFill>
        <p:spPr>
          <a:xfrm>
            <a:off x="245660" y="0"/>
            <a:ext cx="4483295" cy="4435522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495" y="0"/>
            <a:ext cx="7021927" cy="526644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91" r="5635"/>
          <a:stretch/>
        </p:blipFill>
        <p:spPr>
          <a:xfrm>
            <a:off x="2005515" y="3158698"/>
            <a:ext cx="3439941" cy="3699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805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16"/>
    </mc:Choice>
    <mc:Fallback>
      <p:transition spd="slow" advTm="6316"/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25" y="228837"/>
            <a:ext cx="5801784" cy="43513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0" t="18242" r="872" b="32525"/>
          <a:stretch/>
        </p:blipFill>
        <p:spPr>
          <a:xfrm>
            <a:off x="4749420" y="3534769"/>
            <a:ext cx="7069184" cy="288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501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37"/>
    </mc:Choice>
    <mc:Fallback>
      <p:transition spd="slow" advTm="6237"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1542"/>
            <a:ext cx="4720696" cy="629426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415" y="477671"/>
            <a:ext cx="7310968" cy="548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725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48"/>
    </mc:Choice>
    <mc:Fallback>
      <p:transition spd="slow" advTm="6048"/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60" y="365126"/>
            <a:ext cx="5801784" cy="43513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854" y="1552434"/>
            <a:ext cx="6382602" cy="4786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196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87"/>
    </mc:Choice>
    <mc:Fallback>
      <p:transition spd="slow" advTm="6687"/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38" y="583679"/>
            <a:ext cx="7718559" cy="43513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8900" y="583679"/>
            <a:ext cx="3404900" cy="60359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0" t="22935" r="3908" b="12060"/>
          <a:stretch/>
        </p:blipFill>
        <p:spPr>
          <a:xfrm>
            <a:off x="5028278" y="3316406"/>
            <a:ext cx="5841243" cy="234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694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80"/>
    </mc:Choice>
    <mc:Fallback>
      <p:transition spd="slow" advTm="6180"/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6"/>
            <a:ext cx="7413752" cy="556031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56" t="15442" r="1363" b="-1495"/>
          <a:stretch/>
        </p:blipFill>
        <p:spPr>
          <a:xfrm>
            <a:off x="7190949" y="787632"/>
            <a:ext cx="4162851" cy="471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663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89"/>
    </mc:Choice>
    <mc:Fallback>
      <p:transition spd="slow" advTm="6289"/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6"/>
            <a:ext cx="5801784" cy="43513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110" y="365126"/>
            <a:ext cx="4942415" cy="370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886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900"/>
    </mc:Choice>
    <mc:Fallback>
      <p:transition spd="slow" advTm="7900"/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334" y="538175"/>
            <a:ext cx="7864128" cy="5898096"/>
          </a:xfrm>
        </p:spPr>
      </p:pic>
    </p:spTree>
    <p:extLst>
      <p:ext uri="{BB962C8B-B14F-4D97-AF65-F5344CB8AC3E}">
        <p14:creationId xmlns:p14="http://schemas.microsoft.com/office/powerpoint/2010/main" val="884543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25"/>
    </mc:Choice>
    <mc:Fallback>
      <p:transition spd="slow" advTm="6325"/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34" b="23933"/>
          <a:stretch/>
        </p:blipFill>
        <p:spPr>
          <a:xfrm>
            <a:off x="1348601" y="498238"/>
            <a:ext cx="9810997" cy="5615959"/>
          </a:xfrm>
        </p:spPr>
      </p:pic>
    </p:spTree>
    <p:extLst>
      <p:ext uri="{BB962C8B-B14F-4D97-AF65-F5344CB8AC3E}">
        <p14:creationId xmlns:p14="http://schemas.microsoft.com/office/powerpoint/2010/main" val="3966221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25"/>
    </mc:Choice>
    <mc:Fallback>
      <p:transition spd="slow" advTm="6625"/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096" y="551822"/>
            <a:ext cx="7809537" cy="5857153"/>
          </a:xfrm>
        </p:spPr>
      </p:pic>
    </p:spTree>
    <p:extLst>
      <p:ext uri="{BB962C8B-B14F-4D97-AF65-F5344CB8AC3E}">
        <p14:creationId xmlns:p14="http://schemas.microsoft.com/office/powerpoint/2010/main" val="1111564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83"/>
    </mc:Choice>
    <mc:Fallback>
      <p:transition spd="slow" advTm="6583"/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870" y="572673"/>
            <a:ext cx="4233924" cy="564523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607" y="572673"/>
            <a:ext cx="4329044" cy="570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727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153"/>
    </mc:Choice>
    <mc:Fallback>
      <p:transition spd="slow" advTm="7153"/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380" y="637121"/>
            <a:ext cx="7714002" cy="5785502"/>
          </a:xfrm>
        </p:spPr>
      </p:pic>
    </p:spTree>
    <p:extLst>
      <p:ext uri="{BB962C8B-B14F-4D97-AF65-F5344CB8AC3E}">
        <p14:creationId xmlns:p14="http://schemas.microsoft.com/office/powerpoint/2010/main" val="914224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65"/>
    </mc:Choice>
    <mc:Fallback>
      <p:transition spd="slow" advTm="6565"/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448" y="635770"/>
            <a:ext cx="7877776" cy="5908332"/>
          </a:xfrm>
        </p:spPr>
      </p:pic>
    </p:spTree>
    <p:extLst>
      <p:ext uri="{BB962C8B-B14F-4D97-AF65-F5344CB8AC3E}">
        <p14:creationId xmlns:p14="http://schemas.microsoft.com/office/powerpoint/2010/main" val="2770589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85"/>
    </mc:Choice>
    <mc:Fallback>
      <p:transition spd="slow" advTm="6685"/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379" y="500643"/>
            <a:ext cx="7823185" cy="5867389"/>
          </a:xfrm>
        </p:spPr>
      </p:pic>
    </p:spTree>
    <p:extLst>
      <p:ext uri="{BB962C8B-B14F-4D97-AF65-F5344CB8AC3E}">
        <p14:creationId xmlns:p14="http://schemas.microsoft.com/office/powerpoint/2010/main" val="1632898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79"/>
    </mc:Choice>
    <mc:Fallback>
      <p:transition spd="slow" advTm="6279"/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375" y="382517"/>
            <a:ext cx="4631425" cy="617523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802" y="382517"/>
            <a:ext cx="4579961" cy="6106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01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50"/>
    </mc:Choice>
    <mc:Fallback>
      <p:transition spd="slow" advTm="6650"/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111" y="549263"/>
            <a:ext cx="8158692" cy="6119019"/>
          </a:xfrm>
        </p:spPr>
      </p:pic>
    </p:spTree>
    <p:extLst>
      <p:ext uri="{BB962C8B-B14F-4D97-AF65-F5344CB8AC3E}">
        <p14:creationId xmlns:p14="http://schemas.microsoft.com/office/powerpoint/2010/main" val="2933002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66"/>
    </mc:Choice>
    <mc:Fallback>
      <p:transition spd="slow" advTm="6566"/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913" y="565470"/>
            <a:ext cx="7809537" cy="5857153"/>
          </a:xfrm>
        </p:spPr>
      </p:pic>
    </p:spTree>
    <p:extLst>
      <p:ext uri="{BB962C8B-B14F-4D97-AF65-F5344CB8AC3E}">
        <p14:creationId xmlns:p14="http://schemas.microsoft.com/office/powerpoint/2010/main" val="1078045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411"/>
    </mc:Choice>
    <mc:Fallback>
      <p:transition spd="slow" advTm="11411"/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9809" y="1211287"/>
            <a:ext cx="10275627" cy="4275113"/>
          </a:xfrm>
        </p:spPr>
        <p:txBody>
          <a:bodyPr/>
          <a:lstStyle/>
          <a:p>
            <a:pPr algn="ctr"/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Детальніше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на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нашій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сторіночці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у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фейсбук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https://www.facebook.com/profile.php?id=100057303465287&amp;locale=uk_UA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ДАЛІ БУДЕ….. 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з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Божою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допомогою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9480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3149</TotalTime>
  <Words>1130</Words>
  <Application>Microsoft Office PowerPoint</Application>
  <PresentationFormat>Широкоэкранный</PresentationFormat>
  <Paragraphs>89</Paragraphs>
  <Slides>94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94</vt:i4>
      </vt:variant>
    </vt:vector>
  </HeadingPairs>
  <TitlesOfParts>
    <vt:vector size="105" baseType="lpstr">
      <vt:lpstr>Arial</vt:lpstr>
      <vt:lpstr>Calibri</vt:lpstr>
      <vt:lpstr>Calibri Light</vt:lpstr>
      <vt:lpstr>Segoe UI Historic</vt:lpstr>
      <vt:lpstr>Tahoma</vt:lpstr>
      <vt:lpstr>Тема Office</vt:lpstr>
      <vt:lpstr>Office Theme</vt:lpstr>
      <vt:lpstr>1_Office Theme</vt:lpstr>
      <vt:lpstr>2_Office Theme</vt:lpstr>
      <vt:lpstr>3_Office Theme</vt:lpstr>
      <vt:lpstr>4_Office Theme</vt:lpstr>
      <vt:lpstr>Презентация PowerPoint</vt:lpstr>
      <vt:lpstr>       Наше шкільне життя  протягом  2025-2026 навчального року</vt:lpstr>
      <vt:lpstr>Виховна робота</vt:lpstr>
      <vt:lpstr>Половлівська гімназія отримала Подяку від 42 окремої механізованої бригади за постійну підтримку українських захисників</vt:lpstr>
      <vt:lpstr>Прапор єдності та вдячності нашим захисникам 🇺🇦 До нашої гімназії завітав військовослужбовець Іван Ринденко, який передав учням пам'ятний прапор свого підрозділу з підписами побратимів</vt:lpstr>
      <vt:lpstr>Шановна громадо, звітуємо!  Кошти, які ми спільно зібрали на нашому ярмарку, вже передані нашим захисникам </vt:lpstr>
      <vt:lpstr>Добрі справи об’єднують! Колектив нашої гімназії взяв активну участь у благодійному ярмарку, що відбувся у селищі Володимирець. Педагоги підготували та представили власноруч виготовлені смаколики й вироби, долучившись до важливої та благородної справи</vt:lpstr>
      <vt:lpstr> Інспектором відділу «СОБ» Вараського РВП ГУНП в Рівненській області старшим лейтенантом поліції Марією Отродою з учнями було проведено різні заняття та навчально-тренувальну евакуацію </vt:lpstr>
      <vt:lpstr>З 19 по 25 травня у нашій гімназії проходив Тиждень безбар’єрності</vt:lpstr>
      <vt:lpstr>Ділимося яскравими фото до Дня вишиванки </vt:lpstr>
      <vt:lpstr>Відбувся благодійний ярмарок на підтримку ЗСУ  Особливо приємно, що до цієї доброї справи долучилися учні, батьки, вчителі, члени церкви ХВЄ, жителі сіл Половлі та Зелениця — уся наша велика шкільна родина   Разом нам вдалося зібрати 64772 гривні, які будуть передані на потреби Збройних Сил України </vt:lpstr>
      <vt:lpstr>У нашій гімназії з’явилася нова патріотична фотозона «Я ❤️ Половлі»!</vt:lpstr>
      <vt:lpstr>У рамках Всесвітнього тижня імунізації у нашому закладі медична сестра Марія Карпач, провела змістовну бесіду, під час якої ознайомила дітей із важливістю вакцинації для збереження здоров’я та профілактики небезпечних захворювань</vt:lpstr>
      <vt:lpstr>До Дня цивільного захисту для учнів було проведено ряд пізнавальних та практичних заходів</vt:lpstr>
      <vt:lpstr>Щира подяка за подарунок гімназії  Колектив гімназії висловлює щиру вдячність нашій землячці, випускниці школи Ніні Мартишко, яка передала для закладу чудовий дарунок — квіти для озеленення території</vt:lpstr>
      <vt:lpstr>Нещодавно нашу гімназію відвідала уродженка нашого краю — Наталія Куц (Nataliya Kuts Ferguson), яка вже понад 17 років проживає в Канаді. Пані Наталія є засновницею та керівницею онлайн-школи Natasha's Language School, де популяризує вивчення мов та міжкультурну комунікацію</vt:lpstr>
      <vt:lpstr>Пізнаємо історію рідного краю Учні 9-х класів нашої гімназії відвідали Володимирецький історичний музей. Екскурсія стала чудовою нагодою глибше пізнати історію рідного краю, його культурну спадщину та визначні події минулого.</vt:lpstr>
      <vt:lpstr>учні 9-х класів відвідали Володимирецьке Вище професійне училище №29 з профорієнтаційною метою</vt:lpstr>
      <vt:lpstr>13 лютого 2026 року з ініціативи Управління соціально-культурної сфери Володимирецької селищної ради у Володимирецькому ліцеї "Колегіум" відбулися інформаційно-комунікаційні заходи для учнів 9-х класів Половлівської гімназії</vt:lpstr>
      <vt:lpstr>Половлівська гімназія щиро дякує нашому захиснику Ігорю Сачуку та його побратимам за надзвичайно цінний і символічний подарунок — прапор України, розписаний воїнами на передовій</vt:lpstr>
      <vt:lpstr>#ПосилочкуОтримали Рідні наших захисників отримали посилочки, які з любов’ю та вдячністю спакували наші учні. У кожному пакунку — частинка турботи, щирі побажання та підтримка для тих, хто оберігає наш спокій. Кожен ваш донат — це крок до перемоги. Разом ми сила! Слава Україні! </vt:lpstr>
      <vt:lpstr>У нашій гімназії відбулася змістовна та важлива зустріч учнів із ветераном російсько-української війни Басюком Юрієм Миколайовичем</vt:lpstr>
      <vt:lpstr>06 грудня 2025 року в День Святого Миколая на Майдані Єдності у смт Володимирець відбувся благодійний ярмарок, приурочений до Дня Збройних Сил України. Наша гімназія долучилася до участі в заході</vt:lpstr>
      <vt:lpstr>Сьогодні для учнів  9-А та 9-Б класу відбулася змістовна та пізнавальна профорієнтаційна зустріч із представники  ВПУ №29. Викладачі розповіли про особливості вступу, перелік спеціальностей, умови навчання та можливості для майбутніх абітурієнтів</vt:lpstr>
      <vt:lpstr>16 листопада світ відзначає Міжнародний день толерантності - день поваги, взаєморозуміння та прийняття</vt:lpstr>
      <vt:lpstr>Друзі, звітуємо!  Кошти, які ми спільно зібрали на нашому ярмарку, вже передані нашим захисникам</vt:lpstr>
      <vt:lpstr>Радіодиктант національної єдності — разом пишемо, разом єднаємось! </vt:lpstr>
      <vt:lpstr>У нашій школі було оголошено збір гуманітарної допомоги для Збройних Сил України.</vt:lpstr>
      <vt:lpstr>Безпека понад усе: урок від рятувальників і поліцейських Офіцер-рятувальник спільно з поліцейським офіцером Володимирецької громади провели заняття для школярів Половлівська гімназія, де розповіли про важливе – як запобігти надзвичайним ситуаціям та подіям, а також як діяти в разі їх виникнення. </vt:lpstr>
      <vt:lpstr>Разом — до Перемоги!  Нещодавно у нашому селі було оголошено збір коштів для придбання рації нашому односельцю,Захиснику України, Сачуку Ігорю, який зараз боронить Україну на передовій</vt:lpstr>
      <vt:lpstr>Щиро дякуємо мамі Басюк Юлії Петрівні за чудовий подарунок — кущі лаванди для нашої гімназії! Ці чудові рослини прикрасять територію, створять затишок та подарують усім гарний настрій.</vt:lpstr>
      <vt:lpstr>Учнівський та педагогічний колектив Половлівської гімназії щиро дякує Терещуку Сергію та Корнєву Артему за подаровані м’ячі для учнів</vt:lpstr>
      <vt:lpstr>Сьогодні у нашому закладі відбулася планова тренувальна евакуація.</vt:lpstr>
      <vt:lpstr>Навчальна діяльність</vt:lpstr>
      <vt:lpstr>Вітаємо наших талановитих учнів із чудовими досягненнями!   ✨ Учениця 7-А класу Бортник Софія здобула І місце в обласному етапі Всеукраїнської виставки-конкурсу декоративно-ужиткового та образотворчого мистецтва 🌿 «Знай і люби свій край» (номінація "Бісероплетіння")  🌟 Також вітаємо учня 8-А класу Карпача Михайла, який виборов  ІІІ місце у цьому ж конкурсі! (номінація "Витинання")</vt:lpstr>
      <vt:lpstr>Учні нашої гімназії взяли участь у VII Всеукраїнському конкурсі дитячих малюнків «Noosphere Space Art Challenge» та отримали дипломи учасників!</vt:lpstr>
      <vt:lpstr>Вітаємо переможців конкурсу буктрейлерів і фанфіків "Мій улюблений твір зарубіжної літератури"</vt:lpstr>
      <vt:lpstr>Вітаємо наших талановитих учнів та керівників із чудовими результатами у І етапі Всеукраїнської виставки-конкурсу декоративно-ужиткового та образотворчого мистецтва «Знай і люби свій край»! </vt:lpstr>
      <vt:lpstr>4 травня 2026 року у місті Костопіль відбулися масштабні змагання з легкої атлетики, які об’єднали найсильніших юних спортсменів Рівненщини.   Нашу гімназію гідно представив учень 9-А класу Мирончук Денис, який виборов:  І місце — метання м’яча (150 г) І місце — штовхання ядра (4 кг)</vt:lpstr>
      <vt:lpstr>ПОДЯКАМИ за Всеукраїнський конкурс «Я обираю не зривати» у межах акції «Первоцвіт» НАГОРОДЖУЮТЬСЯ учні 7-Б класу</vt:lpstr>
      <vt:lpstr>01.05.2026 р. селище Володимирець, стадіон "Янтар". Спартакіада школярів Володимирецької селищної територіальної громади з легкої атлетики серед дівчат та юнаків у вікових категоріях 2009-2010 р.н., 2011-2013 р.н. За підсумками змагань здобули призові місця: І місце - Мирончук Денис (штовхання ядра 4 кг.). І місце - Мирончук Денис ( метання мʼяча 150гр.) І місце - Басюк Аліна ( стрибки у довжину) ІІІ місце - Лапська Ганна (біг 600м.). ІІІ місце - Дацька Віталіна ( біг 100м.). ІІІ місце - Дацька Віталіна ( біг 300м.). </vt:lpstr>
      <vt:lpstr>З нагоди Всесвітнього дня охорони праці у Рівнеобленерго традиційно відбувся щорічний конкурс дитячого малюнка «Електробезпека очима дітей». Наш учень 1-Б класу — Бортник Марк, який отримав заохочувальну відзнаку у молодшій віковій категорії.</vt:lpstr>
      <vt:lpstr>Учениця Половлівської гімназії Софія Бортник здобула перше місце у номінації «Природні об’єкти «Шлях до мрії» очима дітей».</vt:lpstr>
      <vt:lpstr>Вітаємо переможців обласного етапу Всеукраїнського конкурсу «День зустрічі птахів»!   ІІ місце в номінації «Агітаційна робота» здобули учні 1-Б класу </vt:lpstr>
      <vt:lpstr>ГРАМОТОЮ НАГОРОДЖУЄТЬСЯ БОРТНИК НАТАЛІЯ МИКОЛАЇВНА, здобувачка освіти 7-Б класу, за здобуте ІІ місце в обласному конкурсі AI-відеороликів «Стояла я і слухала весну…»,</vt:lpstr>
      <vt:lpstr>Підведено підсумки І етапу виставки-конкурсу «Паперовий світ». Щиро вітаємо ученицю 4-А класу Сад Евеліну з почесним ІІ місцем у номінації «Паперопластика»! </vt:lpstr>
      <vt:lpstr>Вітаємо Кравчук Богдану, ученицю 7-А класу з почесним ІІ місцем у І етапі огляду-конкурсу читців-декламаторів «Живи, Кобзаре, в памʼяті людській»!  </vt:lpstr>
      <vt:lpstr>Щиро вітаємо Мініча Андрія з ІІ місцем  у ІІ етапі Всеукраїнської учнівської олімпіади з фізики</vt:lpstr>
      <vt:lpstr>Вітаємо з перемогою у Всеукраїнському конкурсі "Птах року- Крутиголовка 2025" 🕊️ з І- місцем Лапську Есфіру, ученицю 9-Б класу</vt:lpstr>
      <vt:lpstr>Вітаємо призерів Всеукраїнського конкурсу «Птах року – Крутиголовка 2025»! 🐦 ІІІ  місце вибороли учні 3 класу: Присяжнюк Орест, Басюк Софія, Кабай Анна.</vt:lpstr>
      <vt:lpstr>Підведено підсумки І етапу Всеукраїнської  виставки-конкурсу «Український сувенір» 🔹 Номінація «Копії стародавніх іграшок» ІІ місце — Бортник Роман, учень 7-А класу,  за роботу «Символ українського добробуту» 🔹 Номінація «Сучасні дизайнерські вироби» І місце — Яйченя Софія, учениця 2-А класу,  за роботу «Незабутні спогади минулого» ІІ місце — Присяжнюк Тетяна, учениця 6-Б класу,  за роботу «Колоски і блакить» 🔹 Номінація «Дідух» ІІ місце — Яйченя Злата, учениця 9-А класу,  за роботу «Символ Різдва» 🔹 Номінація «Новорічний подарунок» І місце — вихованці гуртка «Палітра ідей» за роботу «Святкові чобітки добробуту» </vt:lpstr>
      <vt:lpstr>Підведено підсумки І туру конкурсу краєзнавчо-дослідницьких робіт Всеукраїнської краєзнавчої експедиції учнівської молоді  «Моя Батьківщина – Україна». 🎉 Щиро вітаємо з ІІ місцем вихованок гуртка «Народна творчість» за напрямком «Родинна скриня: від хати до храму»</vt:lpstr>
      <vt:lpstr>Підведено підсумки І туру конкурсу краєзнавчо-дослідницьких робіт Всеукраїнської краєзнавчої експедиції учнівської молоді  «Моя Батьківщина – Україна». 🎉 Щиро вітаємо з І місцем Касюдик Христину, ученицю 9-Б класу</vt:lpstr>
      <vt:lpstr>Підведено підсумки обласного Всеукраїнського  конкурсу творчості дітей та учнівської молоді "За нашу свободу" 📚✨Щиро Вітаємо Лапську Есфіру з ІІ місцем в номінації "Образотворче мистецтво "</vt:lpstr>
      <vt:lpstr>Підведено підсумки обласного Всеукраїнського конкурсу робіт юних фотоаматорів «Моя Україно!» Вітаємо наших переможців:  ІІ місце у номінації «Архітектура» з роботою «Хатинка, де живе спогад» — Бортник Матвій, учень 9-А класу Керівник — Вікторія Деркач  ІІ місце у номінації «Флора і фауна» з роботою «Лісовий мешканець» — Басюк Тимофій, учень 8-Б класу</vt:lpstr>
      <vt:lpstr>Вітаємо команду нашої гімназії з ІІІ місцем у змаганнях з настільного тенісу в ІІ етапі змагань «Пліч-о-пліч» Всеукраїнські шкільні ліги сезону 2025–2026 р</vt:lpstr>
      <vt:lpstr>12 листопада на базі Володимирецького ліцею №1 та ліцею «Колегіум» відбулися фінальні змагання з футболу серед юнаків 5–9 класів у межах всеукраїнського проєкту  «Пліч-о-пліч. Всеукраїнські шкільні ліги». 🔥 Атмосфера була неймовірно запальна — емоції, підтримка й спортивний азарт вирували до останніх хвилин гри!  ІІ місце — Половлівська гімназія </vt:lpstr>
      <vt:lpstr>Щиро вітаємо учасників обласного етапу Всеукраїнського конкурсу «Птах року 2025 – Крутиголовка»! Бортник Ілля, Басюк Ельвіра, учні 3 класу — ІІ місце Лапська Есфіра, учениця 9-Б класу — І місце Присяжнюк Орест, Басюк Софія, Кабай Анна, учні 3 класу — І місце  Подяками комунального закладу «Центр національно-патріотичного виховання та позашкільної освіти» нагороджені:  Сад Матвій, учень 2-Б класу  Токарський Дмитро, учень 3 класу </vt:lpstr>
      <vt:lpstr>Вітаємо переможця олімпіади з хімії!   Учень нашої гімназії, Мініч Андрій, знову довів, що наполегливість і любов до науки приносять блискучі результати!  Він посів І місце в олімпіаді з хімії</vt:lpstr>
      <vt:lpstr>Вітаємо Мініча Андрія з почесним  ІІ місцем в олімпіаді з інформаційних технологій!</vt:lpstr>
      <vt:lpstr>Підведено підсумки I етапу Всеукраїнського  конкурсу творчості дітей та учнівської молоді "За нашу свободу"  Щиро Вітаємо переможниць!  Лапську Есфіру з І місцем в номінації "Образотворче мистецтво "  Керівник- Тамара Карпач  Бортник Надію з ІІ місцем та Касюдик Христину  з ІІІ місцем в номінації «Поезія» </vt:lpstr>
      <vt:lpstr>7 листопада, на стадіоні «Янтар» відбулися наймасовіші змагання шкільної ліги «Пліч-о-пліч» сезону 2025–2026 років з легкоатлетичного чотириборства серед учнів 5–9 класів   Половлівська гімназія посіла почесне 2 місце!</vt:lpstr>
      <vt:lpstr>6 листопада на стадіоні «Янтар» та у Володимирецькому ліцеї №1 відбулися змагання шкільної ліги «Пліч-о-пліч» з масового футболу серед учнів 5–9 класів.  Дівоча команда гімназії виборола почесне 2 місце,а команда юнаків — здобула  1 місце та вийшла до півфіналу!</vt:lpstr>
      <vt:lpstr>4 листопада у Вараському районі відбувся ІІ етап XXVI Міжнародного конкурсу з української мови імені Петра Яцика. Ми щиро радіємо, адже наші учні також взяли участь у конкурсі та показали чудові результати! 💙💛  🏅Печончик Кароліна, 3 клас — ІІІ місце  🏅Бортник Людмила, 4-Б клас — ІІІ місце  🏅Басюк Софія, 7-А клас — ІІІ місце </vt:lpstr>
      <vt:lpstr>4 листопада відбувся І етап Всеукраїнського конкурсу робіт юних фотоаматорів «Моя Україно!»  Вітаємо наших переможців:   І місце у номінації «Архітектура» з роботою «Хатинка, де живе спогад» — Бортник Матвій, учень 9-А класу    І місце у номінації «Флора і фауна» з роботою «Лісовий мешканець» — Басюк Тимофій, учень 8-Б класу</vt:lpstr>
      <vt:lpstr>Пишаємося нашими талантами! 💙💛 Вітаємо Басюк Вікторію, ученицю нашої гімназії, з ІІ місцем в олімпіаді з української мови та літератури! </vt:lpstr>
      <vt:lpstr>Учень нашої гімназії, Мініч Андрій, вкотре довів, що наполегливість і талант приносять блискучі результати! 🏆 За участь в олімпіаді з фізики він посів І місце, поповнивши свою колекцію перемог у різних предметних олімпіадах.</vt:lpstr>
      <vt:lpstr>Вітаємо з перемогою!   Відбувся І етап Всеукраїнської олімпіади з біології, і ми раді поділитися чудовою новиною — наша учениця Касюдик Софія гідно представила гімназію та здобула І місце!</vt:lpstr>
      <vt:lpstr>Вітаємо учня нашої гімназії Мініча Андрія із І місцем  у І етапі Всеукраїнської олімпіади з математики</vt:lpstr>
      <vt:lpstr>10 жовтня, у м. Костопіль відбулися змагання з легкої атлетики під девізом "Хто ти, майбутній олімпієць?« I місце - Мирончук Денис  метання м'яча 150гр., також Денис зайняв II місце у штовханні ядра 4кг.</vt:lpstr>
      <vt:lpstr>У День захисників та захисниць України на стадіоні смт Володимирець відбулися спортивні змагання, у яких взяли участь і представники нашої школи. Учні продемонстрували високий рівень підготовки, силу духу, командну єдність та досягли нових перемог.</vt:lpstr>
      <vt:lpstr>18 вересня на прибережжі озера в селі Воронки відбулися наймаштабніші змагання серед працівників закладів освіти, установ Володимирецької селищної територіальної громади. Вчителі гімназії здобули гарні результати у різних видах змагань, додавши яскравих емоцій та спортивного духу до цього свята. </vt:lpstr>
      <vt:lpstr>Матеріально-технічна база</vt:lpstr>
      <vt:lpstr>11 лютого Вараська районна філія Рівненської обласної організації Товариства Червоного Хреста України провела круглий стіл, присвячений обговоренню актуальних потреб та спільному пошуку ефективних рішень для розвитку громади. Зустріч відбулася у Старій Рафалівці, у волонтерсько-молодіжному центрі. Наш заклад мав приємну нагоду бути запрошеним до участі. Захід пройшов у теплій, конструктивній та доброзичливій атмосфері. Щиро вдячні організаторам за відкритий діалог, співпрацю та підтримку. Окрема подяка за надану допомогу нашому закладу — пожежний стенд зі щитом відкритого типу. Це важливий внесок у безпеку та належні умови освітнього процесу.</vt:lpstr>
      <vt:lpstr>Наша гімназія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Детальніше на нашій сторіночці у фейсбук  https://www.facebook.com/profile.php?id=100057303465287&amp;locale=uk_UA  ДАЛІ БУДЕ…..   з Божою допомогою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67</cp:revision>
  <dcterms:created xsi:type="dcterms:W3CDTF">2026-08-10T15:22:52Z</dcterms:created>
  <dcterms:modified xsi:type="dcterms:W3CDTF">2026-08-13T07:52:16Z</dcterms:modified>
</cp:coreProperties>
</file>