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310" r:id="rId2"/>
    <p:sldId id="320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8" r:id="rId11"/>
    <p:sldId id="367" r:id="rId12"/>
    <p:sldId id="306" r:id="rId13"/>
    <p:sldId id="369" r:id="rId14"/>
    <p:sldId id="307" r:id="rId15"/>
    <p:sldId id="319" r:id="rId16"/>
  </p:sldIdLst>
  <p:sldSz cx="9144000" cy="5143500" type="screen16x9"/>
  <p:notesSz cx="6858000" cy="9144000"/>
  <p:embeddedFontLst>
    <p:embeddedFont>
      <p:font typeface="Alegreya" charset="0"/>
      <p:regular r:id="rId18"/>
      <p:bold r:id="rId19"/>
      <p:italic r:id="rId20"/>
      <p:boldItalic r:id="rId21"/>
    </p:embeddedFont>
    <p:embeddedFont>
      <p:font typeface="Verdana" pitchFamily="34" charset="0"/>
      <p:regular r:id="rId22"/>
      <p:bold r:id="rId23"/>
      <p:italic r:id="rId24"/>
      <p:boldItalic r:id="rId25"/>
    </p:embeddedFont>
    <p:embeddedFont>
      <p:font typeface="Segoe Print" pitchFamily="2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AFCC7"/>
    <a:srgbClr val="F3FF7D"/>
    <a:srgbClr val="D6C7EF"/>
    <a:srgbClr val="F6D6E7"/>
    <a:srgbClr val="FFDDFF"/>
    <a:srgbClr val="FFCCFF"/>
    <a:srgbClr val="FFAFFF"/>
    <a:srgbClr val="C3DBF5"/>
    <a:srgbClr val="90BCEC"/>
    <a:srgbClr val="E7F8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80" d="100"/>
          <a:sy n="80" d="100"/>
        </p:scale>
        <p:origin x="-1522" y="-557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youtube.com/watch?v=jAk80tf1o2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594961" y="1131877"/>
            <a:ext cx="7123601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11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. Біологічно активні речовини: вітаміни, гормони, нейрогормони, фітогормони та антибіотики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707560" y="3419745"/>
            <a:ext cx="32805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smtClean="0">
                <a:latin typeface="+mn-lt"/>
              </a:rPr>
              <a:t>Чим відрізняється вплив на організм біологічно активних </a:t>
            </a:r>
            <a:r>
              <a:rPr lang="uk-UA" sz="1800" smtClean="0">
                <a:latin typeface="+mn-lt"/>
              </a:rPr>
              <a:t>речовин</a:t>
            </a:r>
            <a:r>
              <a:rPr lang="uk-UA" sz="1800" smtClean="0">
                <a:latin typeface="+mn-lt"/>
              </a:rPr>
              <a:t>, які він синтезує </a:t>
            </a:r>
            <a:r>
              <a:rPr lang="uk-UA" sz="1800" smtClean="0">
                <a:latin typeface="+mn-lt"/>
              </a:rPr>
              <a:t>сам</a:t>
            </a:r>
            <a:r>
              <a:rPr lang="uk-UA" sz="1800" smtClean="0">
                <a:latin typeface="+mn-lt"/>
              </a:rPr>
              <a:t>, від впливу </a:t>
            </a:r>
            <a:r>
              <a:rPr lang="uk-UA" sz="1800" smtClean="0">
                <a:latin typeface="+mn-lt"/>
              </a:rPr>
              <a:t>тих</a:t>
            </a:r>
            <a:r>
              <a:rPr lang="uk-UA" sz="1800" smtClean="0">
                <a:latin typeface="+mn-lt"/>
              </a:rPr>
              <a:t>, які надходять </a:t>
            </a:r>
            <a:r>
              <a:rPr lang="uk-UA" sz="1800" smtClean="0">
                <a:latin typeface="+mn-lt"/>
              </a:rPr>
              <a:t>ззовні</a:t>
            </a:r>
            <a:r>
              <a:rPr lang="uk-UA" sz="1800" smtClean="0">
                <a:latin typeface="+mn-lt"/>
              </a:rPr>
              <a:t>?</a:t>
            </a:r>
            <a:endParaRPr lang="uk-UA" sz="240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sus10\Downloads\Gemini_Generated_Image_ns6ewfns6ewfns6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2774" y="2552700"/>
            <a:ext cx="4714875" cy="257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21254" y="1185584"/>
            <a:ext cx="4484096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Біологічно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активні речовини – це сполуки різної хімічної природи, які у малих концентраціях здатні істотно впливати на функціонування організмів, зокрема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 процеси метаболізму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40277" y="2994377"/>
            <a:ext cx="4474598" cy="1323439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Основними шляхами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надходження біологічно активних речовин в організм людини і тварин є: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Ø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їжа;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Ø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лікарські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препарати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речовини належать до біологічно активних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3314" name="Picture 2" descr="Чотири вітаміни, які найбільш корисні для зору та оч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0030" y="1169670"/>
            <a:ext cx="3229610" cy="3285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Роль вітамінів для здоров'я людин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" y="776268"/>
            <a:ext cx="3099975" cy="2088851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3489960" y="1191299"/>
            <a:ext cx="528447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Вітаміни </a:t>
            </a:r>
            <a:r>
              <a:rPr lang="uk-UA" sz="1600" dirty="0" smtClean="0"/>
              <a:t>– низькомолекулярні органічні речовини різної </a:t>
            </a:r>
            <a:r>
              <a:rPr lang="uk-UA" sz="1600" dirty="0" smtClean="0"/>
              <a:t>хімічної природи, потрібні для нормального функціонування організму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3476872" y="2291432"/>
            <a:ext cx="4455548" cy="338554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Функції вітамінів: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Вітаміни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1316628" y="2921039"/>
            <a:ext cx="6585311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4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/>
              <a:t>беруть</a:t>
            </a:r>
            <a:r>
              <a:rPr lang="uk-UA" sz="1600" smtClean="0"/>
              <a:t> участь в обміні речовин та енергетичних </a:t>
            </a:r>
            <a:r>
              <a:rPr lang="uk-UA" sz="1600" smtClean="0"/>
              <a:t>процесах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1320438" y="3471584"/>
            <a:ext cx="6585311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4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/>
              <a:t>є</a:t>
            </a:r>
            <a:r>
              <a:rPr lang="uk-UA" sz="1600" smtClean="0"/>
              <a:t> </a:t>
            </a:r>
            <a:r>
              <a:rPr lang="uk-UA" sz="1600" smtClean="0"/>
              <a:t>коферментами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1326153" y="4008794"/>
            <a:ext cx="6585311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4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i="1" dirty="0" smtClean="0"/>
              <a:t> </a:t>
            </a:r>
            <a:r>
              <a:rPr lang="uk-UA" sz="1600" dirty="0" smtClean="0"/>
              <a:t>є антиоксидантами - сповільнюють або припиняють процеси окиснення </a:t>
            </a:r>
            <a:r>
              <a:rPr lang="uk-UA" sz="1600" dirty="0" smtClean="0"/>
              <a:t>в організмі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Asus10\Pictures\Screenshots\Знімок екрана (40).png"/>
          <p:cNvPicPr>
            <a:picLocks noChangeAspect="1" noChangeArrowheads="1"/>
          </p:cNvPicPr>
          <p:nvPr/>
        </p:nvPicPr>
        <p:blipFill>
          <a:blip r:embed="rId3"/>
          <a:srcRect l="5357" t="22659" r="33571" b="12500"/>
          <a:stretch>
            <a:fillRect/>
          </a:stretch>
        </p:blipFill>
        <p:spPr bwMode="auto">
          <a:xfrm>
            <a:off x="162517" y="1077686"/>
            <a:ext cx="2907244" cy="1736271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Вітаміни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167359" y="2725848"/>
            <a:ext cx="2945946" cy="584775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  <a:hlinkClick r:id="rId4"/>
              </a:rPr>
              <a:t>https://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  <a:hlinkClick r:id="rId4"/>
              </a:rPr>
              <a:t>www.youtube.com/watch?v=jAk80tf1o2Y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</a:t>
            </a:r>
            <a:endParaRPr lang="uk-UA" sz="16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5763991" y="1049283"/>
            <a:ext cx="2864028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5617029" y="1624148"/>
            <a:ext cx="3265714" cy="206210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Segoe Print" pitchFamily="2" charset="0"/>
              </a:rPr>
              <a:t>Важливий внесок у </a:t>
            </a:r>
            <a:r>
              <a:rPr lang="uk-UA" sz="1600" smtClean="0">
                <a:latin typeface="Segoe Print" pitchFamily="2" charset="0"/>
              </a:rPr>
              <a:t>дослідження вітамінів </a:t>
            </a:r>
            <a:r>
              <a:rPr lang="uk-UA" sz="1600" smtClean="0">
                <a:latin typeface="Segoe Print" pitchFamily="2" charset="0"/>
              </a:rPr>
              <a:t>зробили українські вчені. Зокрема, </a:t>
            </a:r>
            <a:r>
              <a:rPr lang="uk-UA" sz="1600" smtClean="0">
                <a:latin typeface="Segoe Print" pitchFamily="2" charset="0"/>
              </a:rPr>
              <a:t>академік </a:t>
            </a:r>
            <a:r>
              <a:rPr lang="uk-UA" sz="1600" smtClean="0">
                <a:latin typeface="Segoe Print" pitchFamily="2" charset="0"/>
              </a:rPr>
              <a:t>О.В</a:t>
            </a:r>
            <a:r>
              <a:rPr lang="uk-UA" sz="1600" smtClean="0">
                <a:latin typeface="Segoe Print" pitchFamily="2" charset="0"/>
              </a:rPr>
              <a:t>. Палладін  був одним із перших в </a:t>
            </a:r>
            <a:r>
              <a:rPr lang="uk-UA" sz="1600" smtClean="0">
                <a:latin typeface="Segoe Print" pitchFamily="2" charset="0"/>
              </a:rPr>
              <a:t>Україні</a:t>
            </a:r>
            <a:r>
              <a:rPr lang="uk-UA" sz="1600" smtClean="0">
                <a:latin typeface="Segoe Print" pitchFamily="2" charset="0"/>
              </a:rPr>
              <a:t>, хто розпочав вивчення цих біологічно активних </a:t>
            </a:r>
            <a:r>
              <a:rPr lang="uk-UA" sz="1600" smtClean="0">
                <a:latin typeface="Segoe Print" pitchFamily="2" charset="0"/>
              </a:rPr>
              <a:t>сполук</a:t>
            </a:r>
            <a:endParaRPr lang="uk-UA" sz="160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6439" y="1807028"/>
            <a:ext cx="1927445" cy="15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кутник 17"/>
          <p:cNvSpPr/>
          <p:nvPr/>
        </p:nvSpPr>
        <p:spPr>
          <a:xfrm>
            <a:off x="6068791" y="4184369"/>
            <a:ext cx="2864028" cy="646331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3" name="Прямокутник 21"/>
          <p:cNvSpPr/>
          <p:nvPr/>
        </p:nvSpPr>
        <p:spPr>
          <a:xfrm>
            <a:off x="2394839" y="4214949"/>
            <a:ext cx="2699651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про вітаміни за </a:t>
            </a:r>
            <a:endParaRPr lang="uk-UA" sz="1600" dirty="0" smtClean="0">
              <a:latin typeface="Segoe Print" pitchFamily="2" charset="0"/>
            </a:endParaRPr>
          </a:p>
          <a:p>
            <a:pPr algn="ctr"/>
            <a:r>
              <a:rPr lang="uk-UA" sz="1600" dirty="0" smtClean="0">
                <a:latin typeface="Segoe Print" pitchFamily="2" charset="0"/>
              </a:rPr>
              <a:t>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30724" name="Picture 4" descr="C:\Users\Asus10\Pictures\Screenshots\Знімок екрана (41).png"/>
          <p:cNvPicPr>
            <a:picLocks noChangeAspect="1" noChangeArrowheads="1"/>
          </p:cNvPicPr>
          <p:nvPr/>
        </p:nvPicPr>
        <p:blipFill>
          <a:blip r:embed="rId6"/>
          <a:srcRect l="68929" t="37738" r="25000" b="51310"/>
          <a:stretch>
            <a:fillRect/>
          </a:stretch>
        </p:blipFill>
        <p:spPr bwMode="auto">
          <a:xfrm>
            <a:off x="141509" y="3472538"/>
            <a:ext cx="1621972" cy="1645823"/>
          </a:xfrm>
          <a:prstGeom prst="rect">
            <a:avLst/>
          </a:prstGeom>
          <a:noFill/>
        </p:spPr>
      </p:pic>
      <p:sp>
        <p:nvSpPr>
          <p:cNvPr id="24" name="Стрелка влево 23"/>
          <p:cNvSpPr/>
          <p:nvPr/>
        </p:nvSpPr>
        <p:spPr>
          <a:xfrm>
            <a:off x="5203371" y="4386941"/>
            <a:ext cx="620486" cy="217715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Стрелка влево 24"/>
          <p:cNvSpPr/>
          <p:nvPr/>
        </p:nvSpPr>
        <p:spPr>
          <a:xfrm>
            <a:off x="1578428" y="4419598"/>
            <a:ext cx="620486" cy="217715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Про біологічно активні речовини у нашому житті - Аптека on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8343" y="2461261"/>
            <a:ext cx="3352800" cy="268224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Гормони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4961160" y="1947584"/>
            <a:ext cx="3986892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Гормони виробляються залозами внутрішньої та змішаної секреції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6" name="Прямокутник 17"/>
          <p:cNvSpPr/>
          <p:nvPr/>
        </p:nvSpPr>
        <p:spPr>
          <a:xfrm>
            <a:off x="262048" y="1198234"/>
            <a:ext cx="6400009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Гормони – це органічні сполуки, що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регулюють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процеси життєдіяльності організмів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7" name="Прямокутник 17"/>
          <p:cNvSpPr/>
          <p:nvPr/>
        </p:nvSpPr>
        <p:spPr>
          <a:xfrm>
            <a:off x="294705" y="1971110"/>
            <a:ext cx="4474598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У спеціалізованих нервових клітинах синтезуються нейрогормони 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8" name="Прямокутник 17"/>
          <p:cNvSpPr/>
          <p:nvPr/>
        </p:nvSpPr>
        <p:spPr>
          <a:xfrm>
            <a:off x="3733800" y="2809323"/>
            <a:ext cx="5237390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 хімічною природою гормони та нейрогормони поділяють на три основні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групи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: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4855030" y="3667524"/>
            <a:ext cx="3997777" cy="1286023"/>
            <a:chOff x="293916" y="4026754"/>
            <a:chExt cx="3997777" cy="1286023"/>
          </a:xfrm>
        </p:grpSpPr>
        <p:sp>
          <p:nvSpPr>
            <p:cNvPr id="29" name="Прямокутник 21"/>
            <p:cNvSpPr/>
            <p:nvPr/>
          </p:nvSpPr>
          <p:spPr>
            <a:xfrm>
              <a:off x="293916" y="4026754"/>
              <a:ext cx="3986892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AF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3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пептидної природи</a:t>
              </a:r>
              <a:endParaRPr lang="uk-UA" sz="1600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30" name="Прямокутник 21"/>
            <p:cNvSpPr/>
            <p:nvPr/>
          </p:nvSpPr>
          <p:spPr>
            <a:xfrm>
              <a:off x="304801" y="4494842"/>
              <a:ext cx="3986892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AF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3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похідні амінокислот</a:t>
              </a:r>
              <a:endParaRPr lang="uk-UA" sz="1600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31" name="Прямокутник 21"/>
            <p:cNvSpPr/>
            <p:nvPr/>
          </p:nvSpPr>
          <p:spPr>
            <a:xfrm>
              <a:off x="293916" y="4974223"/>
              <a:ext cx="3986892" cy="33855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AF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3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гормони ліпідної природи</a:t>
              </a:r>
              <a:endParaRPr lang="uk-UA" sz="1600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Гормони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31746" name="Picture 2" descr="C:\Users\Asus10\Downloads\Gemini_Generated_Image_jl5yzzjl5yzzjl5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980" y="1054671"/>
            <a:ext cx="7855415" cy="4088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sus10\Pictures\Screenshots\Знімок екрана (42).png"/>
          <p:cNvPicPr>
            <a:picLocks noChangeAspect="1" noChangeArrowheads="1"/>
          </p:cNvPicPr>
          <p:nvPr/>
        </p:nvPicPr>
        <p:blipFill>
          <a:blip r:embed="rId3"/>
          <a:srcRect l="68661" t="39643" r="25535" b="50946"/>
          <a:stretch>
            <a:fillRect/>
          </a:stretch>
        </p:blipFill>
        <p:spPr bwMode="auto">
          <a:xfrm>
            <a:off x="881743" y="2794348"/>
            <a:ext cx="1698172" cy="1549036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Гормони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353791" y="755357"/>
            <a:ext cx="2864028" cy="646331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02753" y="1580592"/>
            <a:ext cx="2699651" cy="132343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про </a:t>
            </a:r>
            <a:r>
              <a:rPr lang="uk-UA" sz="1600" dirty="0" smtClean="0">
                <a:latin typeface="Segoe Print" pitchFamily="2" charset="0"/>
              </a:rPr>
              <a:t>взаємодію гормонів та нейрогормонів з клітинами-мішенями за 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21" name="Прямокутник 21"/>
          <p:cNvSpPr/>
          <p:nvPr/>
        </p:nvSpPr>
        <p:spPr>
          <a:xfrm>
            <a:off x="3679372" y="1079864"/>
            <a:ext cx="5105376" cy="280076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             Лікарські препарати на основі                          	 гормонів і нейрогормонів    	широко застосовують у медичній практиці для лікування або профілактики низки захворювань. Наприклад, щоб уникнути карликовості, дитині, в якої виробляється недостатньо гормону росту (</a:t>
            </a:r>
            <a:r>
              <a:rPr lang="uk-UA" sz="1600" dirty="0" err="1" smtClean="0">
                <a:latin typeface="Segoe Print" pitchFamily="2" charset="0"/>
              </a:rPr>
              <a:t>соматотропіну</a:t>
            </a:r>
            <a:r>
              <a:rPr lang="uk-UA" sz="1600" dirty="0" smtClean="0">
                <a:latin typeface="Segoe Print" pitchFamily="2" charset="0"/>
              </a:rPr>
              <a:t>), дають відповідні препарати із цим гормоном; хворим на діабет І типу – вводять гормон інсулін, який знижує рівень цукру </a:t>
            </a:r>
            <a:r>
              <a:rPr lang="uk-UA" sz="1600" dirty="0" smtClean="0">
                <a:latin typeface="Segoe Print" pitchFamily="2" charset="0"/>
              </a:rPr>
              <a:t>в крові тощо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3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4"/>
          <a:srcRect l="15804" t="50754" r="78839" b="39087"/>
          <a:stretch>
            <a:fillRect/>
          </a:stretch>
        </p:blipFill>
        <p:spPr bwMode="auto">
          <a:xfrm>
            <a:off x="3923533" y="1143001"/>
            <a:ext cx="580432" cy="619127"/>
          </a:xfrm>
          <a:prstGeom prst="rect">
            <a:avLst/>
          </a:prstGeom>
          <a:noFill/>
        </p:spPr>
      </p:pic>
      <p:sp>
        <p:nvSpPr>
          <p:cNvPr id="24" name="Прямокутник 17"/>
          <p:cNvSpPr/>
          <p:nvPr/>
        </p:nvSpPr>
        <p:spPr>
          <a:xfrm>
            <a:off x="174171" y="4271459"/>
            <a:ext cx="8708572" cy="830997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</a:rPr>
              <a:t>          Пригадайте, до яких порушень в організмі людини призводять збої у       	функціонуванні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</a:rPr>
              <a:t>гіпофіза, щитоподібної, підшлункової, надниркових і статевих залоз</a:t>
            </a:r>
            <a:endParaRPr lang="uk-UA" sz="1600" b="1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5" name="Picture 2" descr="C:\Users\Asus10\Pictures\Screenshots\Знімок екрана (4).png"/>
          <p:cNvPicPr>
            <a:picLocks noChangeAspect="1" noChangeArrowheads="1"/>
          </p:cNvPicPr>
          <p:nvPr/>
        </p:nvPicPr>
        <p:blipFill>
          <a:blip r:embed="rId5"/>
          <a:srcRect l="19219" t="52500" r="75859" b="39583"/>
          <a:stretch>
            <a:fillRect/>
          </a:stretch>
        </p:blipFill>
        <p:spPr bwMode="auto">
          <a:xfrm>
            <a:off x="345335" y="4267201"/>
            <a:ext cx="631658" cy="571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sus10\Downloads\unnamed (2).png"/>
          <p:cNvPicPr>
            <a:picLocks noChangeAspect="1" noChangeArrowheads="1"/>
          </p:cNvPicPr>
          <p:nvPr/>
        </p:nvPicPr>
        <p:blipFill>
          <a:blip r:embed="rId3"/>
          <a:srcRect b="3205"/>
          <a:stretch>
            <a:fillRect/>
          </a:stretch>
        </p:blipFill>
        <p:spPr bwMode="auto">
          <a:xfrm>
            <a:off x="471487" y="819150"/>
            <a:ext cx="7986713" cy="431482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Нейромедіатори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Фітогормони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" name="Прямокутник 21"/>
          <p:cNvSpPr/>
          <p:nvPr/>
        </p:nvSpPr>
        <p:spPr>
          <a:xfrm>
            <a:off x="5951760" y="2061884"/>
            <a:ext cx="1506315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ауксини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262048" y="1207759"/>
            <a:ext cx="8624777" cy="584775"/>
          </a:xfrm>
          <a:prstGeom prst="rect">
            <a:avLst/>
          </a:prstGeom>
          <a:solidFill>
            <a:srgbClr val="BAFCC7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Фітогормони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–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біологічно активні речовини з різною хімічною будовою, що регулюють процеси життєдіяльності рослин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9938" name="Picture 2" descr="C:\Users\Asus10\Downloads\unnamed (2) (1).png"/>
          <p:cNvPicPr>
            <a:picLocks noChangeAspect="1" noChangeArrowheads="1"/>
          </p:cNvPicPr>
          <p:nvPr/>
        </p:nvPicPr>
        <p:blipFill>
          <a:blip r:embed="rId3"/>
          <a:srcRect b="3125"/>
          <a:stretch>
            <a:fillRect/>
          </a:stretch>
        </p:blipFill>
        <p:spPr bwMode="auto">
          <a:xfrm>
            <a:off x="0" y="2152651"/>
            <a:ext cx="5531463" cy="2990849"/>
          </a:xfrm>
          <a:prstGeom prst="rect">
            <a:avLst/>
          </a:prstGeom>
          <a:noFill/>
        </p:spPr>
      </p:pic>
      <p:sp>
        <p:nvSpPr>
          <p:cNvPr id="13" name="Прямокутник 21"/>
          <p:cNvSpPr/>
          <p:nvPr/>
        </p:nvSpPr>
        <p:spPr>
          <a:xfrm>
            <a:off x="7437660" y="2547659"/>
            <a:ext cx="1506315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гібереліни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6056535" y="3185834"/>
            <a:ext cx="1506315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цитокініни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7199535" y="3804959"/>
            <a:ext cx="1506315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абсцизини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5818410" y="4490759"/>
            <a:ext cx="1506315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етилен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Векторы на тему «Фитонцидере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>
            <a:lum bright="1000"/>
          </a:blip>
          <a:srcRect/>
          <a:stretch>
            <a:fillRect/>
          </a:stretch>
        </p:blipFill>
        <p:spPr bwMode="auto">
          <a:xfrm>
            <a:off x="5691186" y="638175"/>
            <a:ext cx="2538414" cy="2538414"/>
          </a:xfrm>
          <a:prstGeom prst="rect">
            <a:avLst/>
          </a:prstGeom>
          <a:noFill/>
        </p:spPr>
      </p:pic>
      <p:pic>
        <p:nvPicPr>
          <p:cNvPr id="38914" name="Picture 2" descr="C:\Users\Asus10\Pictures\Screenshots\Знімок екрана (43).png"/>
          <p:cNvPicPr>
            <a:picLocks noChangeAspect="1" noChangeArrowheads="1"/>
          </p:cNvPicPr>
          <p:nvPr/>
        </p:nvPicPr>
        <p:blipFill>
          <a:blip r:embed="rId4"/>
          <a:srcRect l="68750" t="53750" r="25703" b="35833"/>
          <a:stretch>
            <a:fillRect/>
          </a:stretch>
        </p:blipFill>
        <p:spPr bwMode="auto">
          <a:xfrm>
            <a:off x="2667000" y="1457325"/>
            <a:ext cx="1162050" cy="1227518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Антибіотики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2" name="Прямокутник 17"/>
          <p:cNvSpPr/>
          <p:nvPr/>
        </p:nvSpPr>
        <p:spPr>
          <a:xfrm>
            <a:off x="468090" y="1022057"/>
            <a:ext cx="3227609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498003" y="1666317"/>
            <a:ext cx="2111847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про </a:t>
            </a:r>
            <a:r>
              <a:rPr lang="uk-UA" sz="1600" dirty="0" smtClean="0">
                <a:latin typeface="Segoe Print" pitchFamily="2" charset="0"/>
              </a:rPr>
              <a:t>фітонциди та алкалоїди за</a:t>
            </a:r>
          </a:p>
          <a:p>
            <a:pPr algn="ctr"/>
            <a:r>
              <a:rPr lang="uk-UA" sz="1600" dirty="0" smtClean="0">
                <a:latin typeface="Segoe Print" pitchFamily="2" charset="0"/>
              </a:rPr>
              <a:t>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76200" y="2999817"/>
            <a:ext cx="9001125" cy="206210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</a:rPr>
              <a:t>            Антибіотики широко застосовують у медицині та ветеринарії як    	препарати для лікування захворювань, спричинених  	хвороботворними бактеріями (пеніцилін, </a:t>
            </a:r>
            <a:r>
              <a:rPr lang="uk-UA" sz="1600" dirty="0" err="1" smtClean="0">
                <a:solidFill>
                  <a:schemeClr val="tx1"/>
                </a:solidFill>
                <a:latin typeface="Segoe Print" pitchFamily="2" charset="0"/>
              </a:rPr>
              <a:t>цефалоспорин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</a:rPr>
              <a:t> тощо) або грибами (як-от ністатин). Але приймати антибіотики можна лише за призначенням лікаря. Безконтрольне вживання шкодить не лише хвороботворним, а й корисним мікроорганізмам, зокрема мікрофлорі кишки. Існують хибні уявлення, що антибіотики можна застосовувати при вірусних інфекціях. Але це не так: на віруси антибіотики не діють (</a:t>
            </a:r>
            <a:r>
              <a:rPr lang="uk-UA" sz="1600" i="1" dirty="0" smtClean="0">
                <a:solidFill>
                  <a:schemeClr val="tx1"/>
                </a:solidFill>
                <a:latin typeface="Segoe Print" pitchFamily="2" charset="0"/>
              </a:rPr>
              <a:t>поміркуйте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</a:rPr>
              <a:t>чому)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15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5"/>
          <a:srcRect l="15804" t="50754" r="78839" b="39087"/>
          <a:stretch>
            <a:fillRect/>
          </a:stretch>
        </p:blipFill>
        <p:spPr bwMode="auto">
          <a:xfrm>
            <a:off x="284983" y="3076576"/>
            <a:ext cx="580432" cy="619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Vaccine development flat concept vector illustration 2632953 ..."/>
          <p:cNvPicPr>
            <a:picLocks noChangeAspect="1" noChangeArrowheads="1"/>
          </p:cNvPicPr>
          <p:nvPr/>
        </p:nvPicPr>
        <p:blipFill>
          <a:blip r:embed="rId3"/>
          <a:srcRect b="9460"/>
          <a:stretch>
            <a:fillRect/>
          </a:stretch>
        </p:blipFill>
        <p:spPr bwMode="auto">
          <a:xfrm>
            <a:off x="4718368" y="2987040"/>
            <a:ext cx="3299142" cy="213360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Google Shape;99;p16"/>
          <p:cNvSpPr txBox="1"/>
          <p:nvPr/>
        </p:nvSpPr>
        <p:spPr>
          <a:xfrm>
            <a:off x="1133759" y="655056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Антибіотики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3096990" y="1136357"/>
            <a:ext cx="3227609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314325" y="1742517"/>
            <a:ext cx="4105276" cy="18158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Під керівництвом членів-кореспондентів Академії наук України В. Й. </a:t>
            </a:r>
            <a:r>
              <a:rPr lang="uk-UA" sz="1600" dirty="0" err="1" smtClean="0">
                <a:latin typeface="Segoe Print" pitchFamily="2" charset="0"/>
              </a:rPr>
              <a:t>Білай</a:t>
            </a:r>
            <a:r>
              <a:rPr lang="uk-UA" sz="1600" dirty="0" smtClean="0">
                <a:latin typeface="Segoe Print" pitchFamily="2" charset="0"/>
              </a:rPr>
              <a:t> та М. М. Підоплічка створено антибіотик мікроцид. Він виявився ефективним препаратом для лікування інфікованих ран і гнійних процесів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4876801" y="1831241"/>
            <a:ext cx="3733800" cy="132343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Під керівництвом академіка Академії наук України В. Г. </a:t>
            </a:r>
            <a:r>
              <a:rPr lang="uk-UA" sz="1600" dirty="0" err="1" smtClean="0">
                <a:latin typeface="Segoe Print" pitchFamily="2" charset="0"/>
              </a:rPr>
              <a:t>Дроботька</a:t>
            </a:r>
            <a:r>
              <a:rPr lang="uk-UA" sz="1600" dirty="0" smtClean="0">
                <a:latin typeface="Segoe Print" pitchFamily="2" charset="0"/>
              </a:rPr>
              <a:t> створено препарат </a:t>
            </a:r>
            <a:r>
              <a:rPr lang="uk-UA" sz="1600" dirty="0" err="1" smtClean="0">
                <a:latin typeface="Segoe Print" pitchFamily="2" charset="0"/>
              </a:rPr>
              <a:t>іманін</a:t>
            </a:r>
            <a:r>
              <a:rPr lang="uk-UA" sz="1600" dirty="0" smtClean="0">
                <a:latin typeface="Segoe Print" pitchFamily="2" charset="0"/>
              </a:rPr>
              <a:t> (для лікування важких опіків)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77294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094854" y="85805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123825" y="1443878"/>
            <a:ext cx="8905882" cy="3330939"/>
            <a:chOff x="363677" y="178218"/>
            <a:chExt cx="8152903" cy="3121720"/>
          </a:xfrm>
        </p:grpSpPr>
        <p:sp>
          <p:nvSpPr>
            <p:cNvPr id="13" name="Прямокутник 12"/>
            <p:cNvSpPr/>
            <p:nvPr/>
          </p:nvSpPr>
          <p:spPr>
            <a:xfrm>
              <a:off x="366006" y="178218"/>
              <a:ext cx="8150574" cy="5480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Біологічно активні речовини (БАР) – це сполуки різної </a:t>
              </a:r>
              <a:r>
                <a:rPr lang="uk-UA" sz="1600" smtClean="0">
                  <a:latin typeface="Segoe Print" pitchFamily="2" charset="0"/>
                </a:rPr>
                <a:t>хімічної </a:t>
              </a:r>
              <a:r>
                <a:rPr lang="uk-UA" sz="1600" smtClean="0">
                  <a:latin typeface="Segoe Print" pitchFamily="2" charset="0"/>
                </a:rPr>
                <a:t>природи</a:t>
              </a:r>
              <a:r>
                <a:rPr lang="uk-UA" sz="1600" smtClean="0">
                  <a:latin typeface="Segoe Print" pitchFamily="2" charset="0"/>
                </a:rPr>
                <a:t>, які в малих кількостях впливають всі процеси </a:t>
              </a:r>
              <a:r>
                <a:rPr lang="uk-UA" sz="1600" smtClean="0">
                  <a:latin typeface="Segoe Print" pitchFamily="2" charset="0"/>
                </a:rPr>
                <a:t>життєдіяльності </a:t>
              </a:r>
              <a:r>
                <a:rPr lang="uk-UA" sz="1600" smtClean="0">
                  <a:latin typeface="Segoe Print" pitchFamily="2" charset="0"/>
                </a:rPr>
                <a:t>організмів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66027" y="1053273"/>
              <a:ext cx="8150547" cy="5480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Вітаміни</a:t>
              </a:r>
              <a:r>
                <a:rPr lang="uk-UA" sz="1600" smtClean="0">
                  <a:latin typeface="Segoe Print" pitchFamily="2" charset="0"/>
                </a:rPr>
                <a:t> – це </a:t>
              </a:r>
              <a:r>
                <a:rPr lang="uk-UA" sz="1600" smtClean="0">
                  <a:latin typeface="Segoe Print" pitchFamily="2" charset="0"/>
                </a:rPr>
                <a:t>БАР</a:t>
              </a:r>
              <a:r>
                <a:rPr lang="uk-UA" sz="1600" smtClean="0">
                  <a:latin typeface="Segoe Print" pitchFamily="2" charset="0"/>
                </a:rPr>
                <a:t>, що надходять до організму з їжею або синтезуються в </a:t>
              </a:r>
              <a:r>
                <a:rPr lang="uk-UA" sz="1600" smtClean="0">
                  <a:latin typeface="Segoe Print" pitchFamily="2" charset="0"/>
                </a:rPr>
                <a:t>ньому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63677" y="1898173"/>
              <a:ext cx="8150546" cy="5480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Гормони – органічні </a:t>
              </a:r>
              <a:r>
                <a:rPr lang="uk-UA" sz="1600" dirty="0" smtClean="0">
                  <a:latin typeface="Segoe Print" pitchFamily="2" charset="0"/>
                </a:rPr>
                <a:t>речовини, які регулюють процеси обміну речовин, активуючи клітинні процеси</a:t>
              </a:r>
              <a:r>
                <a:rPr lang="uk-UA" sz="1600" dirty="0" smtClean="0">
                  <a:latin typeface="Segoe Print" pitchFamily="2" charset="0"/>
                </a:rPr>
                <a:t>, або генну активність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5" name="Прямокутник 12"/>
            <p:cNvSpPr/>
            <p:nvPr/>
          </p:nvSpPr>
          <p:spPr>
            <a:xfrm>
              <a:off x="366032" y="2751893"/>
              <a:ext cx="8150541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Фітогормони синтезуються </a:t>
              </a:r>
              <a:r>
                <a:rPr lang="uk-UA" sz="1600" smtClean="0">
                  <a:latin typeface="Segoe Print" pitchFamily="2" charset="0"/>
                </a:rPr>
                <a:t>в </a:t>
              </a:r>
              <a:r>
                <a:rPr lang="uk-UA" sz="1600" smtClean="0">
                  <a:latin typeface="Segoe Print" pitchFamily="2" charset="0"/>
                </a:rPr>
                <a:t>організмі</a:t>
              </a:r>
              <a:r>
                <a:rPr lang="uk-UA" sz="1600" smtClean="0">
                  <a:latin typeface="Segoe Print" pitchFamily="2" charset="0"/>
                </a:rPr>
                <a:t> рослин і поділяються на дві </a:t>
              </a:r>
              <a:r>
                <a:rPr lang="uk-UA" sz="1600" smtClean="0">
                  <a:latin typeface="Segoe Print" pitchFamily="2" charset="0"/>
                </a:rPr>
                <a:t>групи</a:t>
              </a:r>
              <a:r>
                <a:rPr lang="uk-UA" sz="1600" smtClean="0">
                  <a:latin typeface="Segoe Print" pitchFamily="2" charset="0"/>
                </a:rPr>
                <a:t>: одні </a:t>
              </a:r>
              <a:r>
                <a:rPr lang="uk-UA" sz="1600" smtClean="0">
                  <a:latin typeface="Segoe Print" pitchFamily="2" charset="0"/>
                </a:rPr>
                <a:t>прискорюють</a:t>
              </a:r>
              <a:r>
                <a:rPr lang="uk-UA" sz="1600" smtClean="0">
                  <a:latin typeface="Segoe Print" pitchFamily="2" charset="0"/>
                </a:rPr>
                <a:t>, інші уповільнюють процеси росту та </a:t>
              </a:r>
              <a:r>
                <a:rPr lang="uk-UA" sz="1600" smtClean="0">
                  <a:latin typeface="Segoe Print" pitchFamily="2" charset="0"/>
                </a:rPr>
                <a:t>розвитку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Інформаційні матеріали - EMCI"/>
          <p:cNvPicPr>
            <a:picLocks noChangeAspect="1" noChangeArrowheads="1"/>
          </p:cNvPicPr>
          <p:nvPr/>
        </p:nvPicPr>
        <p:blipFill>
          <a:blip r:embed="rId3">
            <a:lum bright="2000"/>
          </a:blip>
          <a:srcRect b="53571"/>
          <a:stretch>
            <a:fillRect/>
          </a:stretch>
        </p:blipFill>
        <p:spPr bwMode="auto">
          <a:xfrm>
            <a:off x="793750" y="3038475"/>
            <a:ext cx="7620000" cy="2105025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77294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094854" y="905677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3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123825" y="1443878"/>
            <a:ext cx="8905882" cy="1888032"/>
            <a:chOff x="363677" y="178218"/>
            <a:chExt cx="8152903" cy="1769435"/>
          </a:xfrm>
        </p:grpSpPr>
        <p:sp>
          <p:nvSpPr>
            <p:cNvPr id="13" name="Прямокутник 12"/>
            <p:cNvSpPr/>
            <p:nvPr/>
          </p:nvSpPr>
          <p:spPr>
            <a:xfrm>
              <a:off x="366006" y="178218"/>
              <a:ext cx="8150574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Антибіотики – </a:t>
              </a:r>
              <a:r>
                <a:rPr lang="uk-UA" sz="1600" dirty="0" smtClean="0">
                  <a:latin typeface="Segoe Print" pitchFamily="2" charset="0"/>
                </a:rPr>
                <a:t>біологічно активні сполуки, якими гриби та мікроорганізми захищаються від </a:t>
              </a:r>
              <a:r>
                <a:rPr lang="uk-UA" sz="1600" dirty="0" smtClean="0">
                  <a:latin typeface="Segoe Print" pitchFamily="2" charset="0"/>
                </a:rPr>
                <a:t>бактерій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66027" y="901519"/>
              <a:ext cx="8150547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smtClean="0">
                  <a:latin typeface="Segoe Print" pitchFamily="2" charset="0"/>
                </a:rPr>
                <a:t>Антибіотики</a:t>
              </a:r>
              <a:r>
                <a:rPr lang="uk-UA" sz="1600" smtClean="0">
                  <a:latin typeface="Segoe Print" pitchFamily="2" charset="0"/>
                </a:rPr>
                <a:t> – біологічно активні </a:t>
              </a:r>
              <a:r>
                <a:rPr lang="uk-UA" sz="1600" smtClean="0">
                  <a:latin typeface="Segoe Print" pitchFamily="2" charset="0"/>
                </a:rPr>
                <a:t>сполуки</a:t>
              </a:r>
              <a:r>
                <a:rPr lang="uk-UA" sz="1600" smtClean="0">
                  <a:latin typeface="Segoe Print" pitchFamily="2" charset="0"/>
                </a:rPr>
                <a:t>, які </a:t>
              </a:r>
              <a:r>
                <a:rPr lang="uk-UA" sz="1600" smtClean="0">
                  <a:latin typeface="Segoe Print" pitchFamily="2" charset="0"/>
                </a:rPr>
                <a:t>синтезують </a:t>
              </a:r>
              <a:r>
                <a:rPr lang="uk-UA" sz="1600" smtClean="0">
                  <a:latin typeface="Segoe Print" pitchFamily="2" charset="0"/>
                </a:rPr>
                <a:t>бактерії та мікроскопічні гриби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63677" y="1630365"/>
              <a:ext cx="8150546" cy="31728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smtClean="0">
                  <a:latin typeface="Segoe Print" pitchFamily="2" charset="0"/>
                </a:rPr>
                <a:t>Антибіотики </a:t>
              </a:r>
              <a:r>
                <a:rPr lang="uk-UA" sz="1600" smtClean="0">
                  <a:latin typeface="Segoe Print" pitchFamily="2" charset="0"/>
                </a:rPr>
                <a:t>широко </a:t>
              </a:r>
              <a:r>
                <a:rPr lang="uk-UA" sz="1600" smtClean="0">
                  <a:latin typeface="Segoe Print" pitchFamily="2" charset="0"/>
                </a:rPr>
                <a:t>використовують у </a:t>
              </a:r>
              <a:r>
                <a:rPr lang="uk-UA" sz="1600" smtClean="0">
                  <a:latin typeface="Segoe Print" pitchFamily="2" charset="0"/>
                </a:rPr>
                <a:t>медичній практиці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Інформаційні матеріали - EMCI"/>
          <p:cNvPicPr>
            <a:picLocks noChangeAspect="1" noChangeArrowheads="1"/>
          </p:cNvPicPr>
          <p:nvPr/>
        </p:nvPicPr>
        <p:blipFill>
          <a:blip r:embed="rId3">
            <a:lum bright="2000"/>
          </a:blip>
          <a:srcRect t="49370" b="8598"/>
          <a:stretch>
            <a:fillRect/>
          </a:stretch>
        </p:blipFill>
        <p:spPr bwMode="auto">
          <a:xfrm>
            <a:off x="742949" y="3327531"/>
            <a:ext cx="7261225" cy="1815969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59008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679297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251773" y="1117756"/>
            <a:ext cx="8654102" cy="220060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i="1" dirty="0">
                <a:latin typeface="Segoe Print" pitchFamily="2" charset="0"/>
              </a:rPr>
              <a:t>        Поміркуйте </a:t>
            </a:r>
            <a:endParaRPr lang="uk-UA" sz="1600" b="1" i="1" dirty="0" smtClean="0">
              <a:latin typeface="Segoe Print" pitchFamily="2" charset="0"/>
            </a:endParaRPr>
          </a:p>
          <a:p>
            <a:pPr algn="just"/>
            <a:endParaRPr lang="uk-UA" sz="1600" b="1" i="1" dirty="0" smtClean="0">
              <a:latin typeface="Segoe Print" pitchFamily="2" charset="0"/>
            </a:endParaRPr>
          </a:p>
          <a:p>
            <a:pPr algn="just"/>
            <a:r>
              <a:rPr lang="uk-UA" sz="1500" dirty="0" smtClean="0">
                <a:latin typeface="Segoe Print" pitchFamily="2" charset="0"/>
              </a:rPr>
              <a:t>1. Які правила збереження вітамінів у їжі мають стати корисною звичкою людини?</a:t>
            </a:r>
          </a:p>
          <a:p>
            <a:pPr algn="just"/>
            <a:r>
              <a:rPr lang="uk-UA" sz="1500" dirty="0" smtClean="0">
                <a:latin typeface="Segoe Print" pitchFamily="2" charset="0"/>
              </a:rPr>
              <a:t>2. Чи по-різному впливають на клітини гормони, які мають різну хімічну природу?</a:t>
            </a:r>
          </a:p>
          <a:p>
            <a:pPr algn="just"/>
            <a:r>
              <a:rPr lang="uk-UA" sz="1500" dirty="0" smtClean="0">
                <a:latin typeface="Segoe Print" pitchFamily="2" charset="0"/>
              </a:rPr>
              <a:t>3. Чому антибіотики пригнічують життєдіяльність або розмноження бактерій і не впливають </a:t>
            </a:r>
            <a:r>
              <a:rPr lang="uk-UA" sz="1500" dirty="0" smtClean="0">
                <a:latin typeface="Segoe Print" pitchFamily="2" charset="0"/>
              </a:rPr>
              <a:t>на віруси?</a:t>
            </a:r>
          </a:p>
          <a:p>
            <a:pPr algn="just"/>
            <a:r>
              <a:rPr lang="uk-UA" sz="1500" dirty="0" smtClean="0">
                <a:latin typeface="Segoe Print" pitchFamily="2" charset="0"/>
              </a:rPr>
              <a:t>4. У чому подібність і відмінність дії в організмах гормонів та фітогормонів?</a:t>
            </a:r>
            <a:endParaRPr lang="uk-UA" sz="1500" b="1" i="1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83411" y="1183088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3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3274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721322" y="602261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11, вивчіть основні терміни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11. Біологічно активні речовини: вітаміни, гормони, нейрогормони, фітогормони та антибіотики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759</Words>
  <Application>Microsoft Office PowerPoint</Application>
  <PresentationFormat>Экран (16:9)</PresentationFormat>
  <Paragraphs>86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Alegreya</vt:lpstr>
      <vt:lpstr>Verdana</vt:lpstr>
      <vt:lpstr>Wingdings</vt:lpstr>
      <vt:lpstr>Segoe Print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323</cp:revision>
  <dcterms:modified xsi:type="dcterms:W3CDTF">2026-03-15T19:00:19Z</dcterms:modified>
</cp:coreProperties>
</file>