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9" r:id="rId4"/>
    <p:sldId id="259" r:id="rId5"/>
    <p:sldId id="277" r:id="rId6"/>
    <p:sldId id="290" r:id="rId7"/>
    <p:sldId id="262" r:id="rId8"/>
    <p:sldId id="288" r:id="rId9"/>
    <p:sldId id="278" r:id="rId10"/>
    <p:sldId id="273" r:id="rId11"/>
    <p:sldId id="291" r:id="rId12"/>
    <p:sldId id="283" r:id="rId13"/>
    <p:sldId id="270" r:id="rId14"/>
    <p:sldId id="272" r:id="rId15"/>
    <p:sldId id="287" r:id="rId16"/>
    <p:sldId id="289" r:id="rId17"/>
    <p:sldId id="292" r:id="rId18"/>
    <p:sldId id="271" r:id="rId19"/>
    <p:sldId id="274" r:id="rId20"/>
    <p:sldId id="284" r:id="rId21"/>
    <p:sldId id="285" r:id="rId22"/>
    <p:sldId id="286" r:id="rId23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911" autoAdjust="0"/>
  </p:normalViewPr>
  <p:slideViewPr>
    <p:cSldViewPr>
      <p:cViewPr varScale="1">
        <p:scale>
          <a:sx n="81" d="100"/>
          <a:sy n="81" d="100"/>
        </p:scale>
        <p:origin x="3060" y="-1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FA3A2-F745-483B-9677-CB28349CA367}" type="datetimeFigureOut">
              <a:rPr lang="ru-RU" smtClean="0"/>
              <a:pPr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5B531-6DBC-4586-AB0B-CDE0F76C6DDC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3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8.png"/><Relationship Id="rId4" Type="http://schemas.openxmlformats.org/officeDocument/2006/relationships/image" Target="../media/image3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hyperlink" Target="https://mon.gov.ua/ua/npa/shodo-metodichnih-rekomendacij-do-onovlenogo-bazovogo-komponenta-doshkilnoyi-osviti" TargetMode="External"/><Relationship Id="rId7" Type="http://schemas.openxmlformats.org/officeDocument/2006/relationships/image" Target="../media/image4.jpeg"/><Relationship Id="rId2" Type="http://schemas.openxmlformats.org/officeDocument/2006/relationships/hyperlink" Target="https://mon.gov.ua/storage/app/media/rizne/2021/12.01/Pro_novu_redaktsiyu%20Bazovoho%20komponenta%20doshkilnoyi%20osvity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zakon.rada.gov.ua/laws/show/3788-20#Text" TargetMode="External"/><Relationship Id="rId5" Type="http://schemas.openxmlformats.org/officeDocument/2006/relationships/hyperlink" Target="https://zakon.rada.gov.ua/laws/show/z0563-16" TargetMode="External"/><Relationship Id="rId4" Type="http://schemas.openxmlformats.org/officeDocument/2006/relationships/hyperlink" Target="https://zakon.rada.gov.ua/laws/show/z1649-2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469566153599151/user/100021264875634" TargetMode="External"/><Relationship Id="rId7" Type="http://schemas.openxmlformats.org/officeDocument/2006/relationships/hyperlink" Target="https://vseosvita.ua/blogs/metodychnyi-keis-103671.html" TargetMode="External"/><Relationship Id="rId2" Type="http://schemas.openxmlformats.org/officeDocument/2006/relationships/hyperlink" Target="https://vseosvita.ua/user/id591167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24844" y="347531"/>
            <a:ext cx="3186354" cy="1248139"/>
          </a:xfrm>
        </p:spPr>
        <p:txBody>
          <a:bodyPr>
            <a:normAutofit fontScale="90000"/>
          </a:bodyPr>
          <a:lstStyle/>
          <a:p>
            <a:r>
              <a:rPr lang="uk-UA" sz="1200" dirty="0" smtClean="0"/>
              <a:t>Прилуцький заклад дошкільної освіти</a:t>
            </a:r>
            <a:br>
              <a:rPr lang="uk-UA" sz="1200" dirty="0" smtClean="0"/>
            </a:br>
            <a:r>
              <a:rPr lang="uk-UA" sz="1200" dirty="0" smtClean="0"/>
              <a:t>(ясла-садок ) комбінованого типу № 26</a:t>
            </a:r>
            <a:br>
              <a:rPr lang="uk-UA" sz="1200" dirty="0" smtClean="0"/>
            </a:br>
            <a:r>
              <a:rPr lang="uk-UA" sz="1200" dirty="0" smtClean="0"/>
              <a:t>Прилуцької міської ради</a:t>
            </a:r>
            <a:br>
              <a:rPr lang="uk-UA" sz="1200" dirty="0" smtClean="0"/>
            </a:br>
            <a:r>
              <a:rPr lang="uk-UA" sz="1200" dirty="0" smtClean="0"/>
              <a:t>Чернігівської області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-UA" sz="1200" dirty="0">
                <a:solidFill>
                  <a:srgbClr val="002060"/>
                </a:solidFill>
              </a:rPr>
              <a:t>  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uk-UA" sz="1200" dirty="0"/>
              <a:t>            </a:t>
            </a:r>
            <a:r>
              <a:rPr lang="ru-RU" sz="1200" dirty="0"/>
              <a:t/>
            </a:r>
            <a:br>
              <a:rPr lang="ru-RU" sz="1200" dirty="0"/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25144" y="8316417"/>
            <a:ext cx="2046294" cy="416585"/>
          </a:xfrm>
        </p:spPr>
        <p:txBody>
          <a:bodyPr>
            <a:normAutofit fontScale="25000" lnSpcReduction="20000"/>
          </a:bodyPr>
          <a:lstStyle/>
          <a:p>
            <a:endParaRPr lang="uk-UA" dirty="0" smtClean="0">
              <a:solidFill>
                <a:srgbClr val="002060"/>
              </a:solidFill>
            </a:endParaRPr>
          </a:p>
          <a:p>
            <a:r>
              <a:rPr lang="uk-UA" sz="8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2026 р.</a:t>
            </a:r>
            <a:endParaRPr lang="ru-RU" sz="8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Цветной эскиз тату - мак, василек и ромашка | Татуировку .РФ - фото и  эскизы татуировок (тату , татуаж, Tat… | Рисунки цветов, Иллюстрации  цветок, Цветочные картины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4" y="251520"/>
            <a:ext cx="1308735" cy="248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916833" y="1649894"/>
            <a:ext cx="339908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Портфоліо</a:t>
            </a:r>
            <a:endParaRPr kumimoji="0" lang="uk-UA" sz="40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uk-UA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674694" y="2578546"/>
            <a:ext cx="5706947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Богайчук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3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Людмили Миколаївни,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uk-UA" sz="2800" b="1" dirty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ихователя</a:t>
            </a:r>
            <a:endParaRPr kumimoji="0" lang="uk-UA" sz="28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26881" y="8824758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dirty="0" smtClean="0"/>
              <a:t>о</a:t>
            </a:r>
            <a:endParaRPr lang="uk-UA" dirty="0"/>
          </a:p>
        </p:txBody>
      </p:sp>
      <p:pic>
        <p:nvPicPr>
          <p:cNvPr id="9" name="Объект 20">
            <a:extLst>
              <a:ext uri="{FF2B5EF4-FFF2-40B4-BE49-F238E27FC236}">
                <a16:creationId xmlns:a16="http://schemas.microsoft.com/office/drawing/2014/main" id="{FDC0D645-5413-B12C-5E82-4885383EDE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833" y="4223581"/>
            <a:ext cx="3308794" cy="40778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653" y="539553"/>
            <a:ext cx="82722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51259" y="6876256"/>
            <a:ext cx="827246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1" name="Овал 10"/>
          <p:cNvSpPr/>
          <p:nvPr/>
        </p:nvSpPr>
        <p:spPr>
          <a:xfrm>
            <a:off x="1988840" y="1907704"/>
            <a:ext cx="3672408" cy="194421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Кваліфікація</a:t>
            </a:r>
            <a:r>
              <a:rPr lang="uk-UA" sz="32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uk-UA" sz="3200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46428" y="4085074"/>
            <a:ext cx="3276364" cy="223224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Дата народження </a:t>
            </a:r>
            <a:r>
              <a:rPr lang="uk-UA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09.04.1976р</a:t>
            </a:r>
            <a:r>
              <a:rPr lang="uk-UA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4" name="Овал 13"/>
          <p:cNvSpPr/>
          <p:nvPr/>
        </p:nvSpPr>
        <p:spPr>
          <a:xfrm>
            <a:off x="1772816" y="6310537"/>
            <a:ext cx="3888432" cy="2465401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uk-UA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Пед. 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</a:t>
            </a:r>
            <a:r>
              <a:rPr kumimoji="0" lang="uk-UA" sz="2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таж  </a:t>
            </a:r>
            <a:r>
              <a:rPr lang="uk-UA" sz="2800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14 </a:t>
            </a:r>
            <a:r>
              <a:rPr lang="uk-UA" sz="2400" b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</a:t>
            </a:r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оків 9 місяців </a:t>
            </a:r>
            <a:r>
              <a:rPr lang="uk-UA" sz="1600" b="1" dirty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lang="uk-UA" sz="16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з 09.2023 р. по 01. 2025 р. асистент вихователя у групі з інклюзивним навчанням дітей з </a:t>
            </a:r>
            <a:r>
              <a:rPr lang="uk-UA" sz="1600" b="1" dirty="0" err="1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ооп</a:t>
            </a:r>
            <a:r>
              <a:rPr lang="uk-UA" sz="1600" b="1" dirty="0" smtClean="0">
                <a:solidFill>
                  <a:srgbClr val="0070C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endParaRPr kumimoji="0" lang="uk-UA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4221088" y="3347864"/>
            <a:ext cx="2357416" cy="158417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1категорія</a:t>
            </a:r>
            <a:endParaRPr lang="uk-UA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269822" y="8929434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Богайчук</a:t>
            </a:r>
            <a:r>
              <a:rPr lang="uk-UA" dirty="0" err="1" smtClean="0"/>
              <a:t>о</a:t>
            </a:r>
            <a:endParaRPr lang="uk-UA" dirty="0"/>
          </a:p>
        </p:txBody>
      </p:sp>
      <p:sp>
        <p:nvSpPr>
          <p:cNvPr id="5" name="Овал 4"/>
          <p:cNvSpPr/>
          <p:nvPr/>
        </p:nvSpPr>
        <p:spPr>
          <a:xfrm>
            <a:off x="1988840" y="323528"/>
            <a:ext cx="3148438" cy="130292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БУДЕМО ЗНАЙОМІ</a:t>
            </a:r>
            <a:r>
              <a:rPr lang="uk-UA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32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51521"/>
            <a:ext cx="5829300" cy="1728192"/>
          </a:xfrm>
        </p:spPr>
        <p:txBody>
          <a:bodyPr>
            <a:normAutofit/>
          </a:bodyPr>
          <a:lstStyle/>
          <a:p>
            <a:r>
              <a:rPr lang="uk-UA" sz="4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Моє педагогічне есе:</a:t>
            </a:r>
            <a:endParaRPr lang="uk-UA" sz="4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836712" y="1835696"/>
            <a:ext cx="5400600" cy="5682704"/>
          </a:xfrm>
          <a:noFill/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uk-UA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Любити дитину!  Любов до дітей це серцевина педагогічної діяльності. Любов-це про повагу, про розуміння, про готовність бачити в дитині особистість.</a:t>
            </a: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Вірити в дитину! Без віри в дитину, без довіри до неї вся педагогічна мудрість, усі методи та прийоми навчання та виховання руйнуються, як будиночок з піску.</a:t>
            </a: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Знати дитину! Без знання дитини та її особливостей  немає розвитку, навчання,  виховання дитини.</a:t>
            </a: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Поважати дитину! Не вирішувати  за неї, дати їй право вибору яким би воно не було.</a:t>
            </a:r>
          </a:p>
          <a:p>
            <a:pPr algn="l"/>
            <a:r>
              <a:rPr lang="uk-UA" sz="2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Розуміти дитину! Вміти поставити себе на її місце, побачити світ її очима, зрозуміти чим живе дитина і що відчуває.</a:t>
            </a:r>
            <a:endParaRPr lang="uk-UA" sz="2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1920" y="413237"/>
            <a:ext cx="82722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Рисунок 4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47066" y="7308304"/>
            <a:ext cx="82722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14"/>
          <p:cNvSpPr/>
          <p:nvPr/>
        </p:nvSpPr>
        <p:spPr>
          <a:xfrm>
            <a:off x="5269822" y="8929434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Богайчук</a:t>
            </a:r>
            <a:r>
              <a:rPr lang="uk-UA" dirty="0" err="1" smtClean="0"/>
              <a:t>о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293186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8820" y="155509"/>
            <a:ext cx="3693450" cy="1248139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Мо</a:t>
            </a:r>
            <a:r>
              <a:rPr lang="uk-UA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ї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документи:</a:t>
            </a:r>
            <a:endParaRPr lang="ru-RU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5" y="155509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9" name="Рисунок 8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13277" y="7260299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281292" y="8820473"/>
            <a:ext cx="1172043" cy="1440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04663" y="1547665"/>
            <a:ext cx="6048671" cy="21602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Диплом молодшого спеціаліста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ІД № 005139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Прилуцьке педагогічне училище ім. І.Я. Франка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Спеціальність: дошкільне виховання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Кваліфікація:вихователь в дошкільному закладі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червня 1995 р.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4663" y="3851920"/>
            <a:ext cx="6048671" cy="187220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Диплом бакалавра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ЕН № 47464821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Ніжинський державний університет ім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М.Гоголя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Спеціальність: дошкільна освіта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Кваліфікація: Вихователь дітей дошкільного віку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 липня 2014 р.</a:t>
            </a:r>
            <a:endParaRPr lang="uk-UA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04663" y="5940152"/>
            <a:ext cx="6048671" cy="237626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Диплом спеціаліста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С15 № 042273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Ніжинський державний університет ім</a:t>
            </a:r>
            <a:r>
              <a:rPr lang="uk-UA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М. Гоголя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Спеціальність: дошкільна освіта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Кваліфікація: організатор дошкільного закладу. Вихователь дітей дошкільного віку.</a:t>
            </a:r>
          </a:p>
          <a:p>
            <a:pPr algn="ctr"/>
            <a:r>
              <a:rPr lang="uk-UA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30 червня 2015 р.</a:t>
            </a:r>
          </a:p>
          <a:p>
            <a:pPr algn="ctr"/>
            <a:endParaRPr lang="uk-UA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5479411" y="9250679"/>
            <a:ext cx="45719" cy="4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1882" y="1"/>
            <a:ext cx="5553218" cy="899591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Підвищення кваліфікації</a:t>
            </a:r>
            <a:r>
              <a:rPr lang="uk-UA" sz="2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sz="2800" b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5" y="155509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05264" y="7596336"/>
            <a:ext cx="827246" cy="126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041112"/>
              </p:ext>
            </p:extLst>
          </p:nvPr>
        </p:nvGraphicFramePr>
        <p:xfrm>
          <a:off x="332656" y="827585"/>
          <a:ext cx="6172200" cy="7978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40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764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76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43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Суб’єкт 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(напрям,</a:t>
                      </a:r>
                      <a:r>
                        <a:rPr lang="uk-UA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найменування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Номер, дата</a:t>
                      </a:r>
                      <a:r>
                        <a:rPr lang="uk-UA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затвердження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824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 «ІППО»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«Платформа освіти»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«ІППО»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«ІППО»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ЗДО КТ №26</a:t>
                      </a:r>
                      <a:endParaRPr lang="uk-UA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№ 7187179941612222813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9753864752847824400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7594219789952997844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№98825578772132144793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Атестаційний лист</a:t>
                      </a:r>
                      <a:endParaRPr lang="uk-UA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Цифрова трансформація освіти:роль штучного інтелекту в модернізації навчального процесу. 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годин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Будуємо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міцний фундамент: дошкільна освіта та взаємодія батьків і дітей у воєнний час. 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годин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Особливості адаптації та модифікації освітніх матеріалів у ЗДО. Моделі співпраці вихователя та асистента вихователя.     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Тренажери для мозку. Вправи на розвиток уяви, пам’яті, 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мислення.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Інклюзія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 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 годин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Підтверджений раніше встановлений 11 тарифний розряд</a:t>
                      </a:r>
                      <a:endParaRPr lang="uk-UA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№1 від 28.08.2024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№1 від 28.08.2024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№1 від 28.08.2024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№1 від 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28.08.2024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Атестаційна</a:t>
                      </a:r>
                      <a:r>
                        <a:rPr lang="uk-UA" sz="1400" baseline="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комісія 1 рівня від 20.03.2025 </a:t>
                      </a:r>
                      <a:endParaRPr lang="uk-UA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5380018" y="8774668"/>
            <a:ext cx="1065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844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76" y="18438"/>
            <a:ext cx="823031" cy="1621677"/>
          </a:xfrm>
          <a:prstGeom prst="rect">
            <a:avLst/>
          </a:prstGeom>
        </p:spPr>
      </p:pic>
      <p:graphicFrame>
        <p:nvGraphicFramePr>
          <p:cNvPr id="6" name="Таблиця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8683624"/>
              </p:ext>
            </p:extLst>
          </p:nvPr>
        </p:nvGraphicFramePr>
        <p:xfrm>
          <a:off x="342900" y="1640115"/>
          <a:ext cx="6326461" cy="66763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0423">
                  <a:extLst>
                    <a:ext uri="{9D8B030D-6E8A-4147-A177-3AD203B41FA5}">
                      <a16:colId xmlns:a16="http://schemas.microsoft.com/office/drawing/2014/main" val="288521705"/>
                    </a:ext>
                  </a:extLst>
                </a:gridCol>
                <a:gridCol w="1697577">
                  <a:extLst>
                    <a:ext uri="{9D8B030D-6E8A-4147-A177-3AD203B41FA5}">
                      <a16:colId xmlns:a16="http://schemas.microsoft.com/office/drawing/2014/main" val="1159944085"/>
                    </a:ext>
                  </a:extLst>
                </a:gridCol>
                <a:gridCol w="2234324">
                  <a:extLst>
                    <a:ext uri="{9D8B030D-6E8A-4147-A177-3AD203B41FA5}">
                      <a16:colId xmlns:a16="http://schemas.microsoft.com/office/drawing/2014/main" val="1483289334"/>
                    </a:ext>
                  </a:extLst>
                </a:gridCol>
                <a:gridCol w="1224137">
                  <a:extLst>
                    <a:ext uri="{9D8B030D-6E8A-4147-A177-3AD203B41FA5}">
                      <a16:colId xmlns:a16="http://schemas.microsoft.com/office/drawing/2014/main" val="1642297159"/>
                    </a:ext>
                  </a:extLst>
                </a:gridCol>
              </a:tblGrid>
              <a:tr h="66763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</a:t>
                      </a:r>
                      <a:r>
                        <a:rPr lang="uk-UA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Прометеус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 «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Edera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kern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ТОВ «На Урок»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№</a:t>
                      </a:r>
                      <a:r>
                        <a:rPr lang="uk-UA" sz="14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8ea283cceb954c718ac1b68270adc0d3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15.02.2026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17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df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2-44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8-9597-4072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en-US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3335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13.05.2026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№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В1356-867398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uk-UA" sz="1400" kern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25.08.2026</a:t>
                      </a: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«Перша </a:t>
                      </a:r>
                      <a:r>
                        <a:rPr lang="uk-UA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домедична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допомога в умовах війни»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 годин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 Знати як допомогти»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годин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«Перші кроки у вивченні англійської мови: методичні ідеї для закладу дошкільної освіти»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години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№7 від 10.03.2026</a:t>
                      </a: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№8</a:t>
                      </a:r>
                      <a:r>
                        <a:rPr lang="uk-UA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 27.05.2026</a:t>
                      </a: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</a:t>
                      </a:r>
                      <a:r>
                        <a:rPr lang="uk-UA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 31.08.2026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extLst>
                  <a:ext uri="{0D108BD9-81ED-4DB2-BD59-A6C34878D82A}">
                    <a16:rowId xmlns:a16="http://schemas.microsoft.com/office/drawing/2014/main" val="3449588232"/>
                  </a:ext>
                </a:extLst>
              </a:tr>
            </a:tbl>
          </a:graphicData>
        </a:graphic>
      </p:graphicFrame>
      <p:graphicFrame>
        <p:nvGraphicFramePr>
          <p:cNvPr id="7" name="Таблиця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2128809"/>
              </p:ext>
            </p:extLst>
          </p:nvPr>
        </p:nvGraphicFramePr>
        <p:xfrm>
          <a:off x="342899" y="611561"/>
          <a:ext cx="6326461" cy="11084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7608">
                  <a:extLst>
                    <a:ext uri="{9D8B030D-6E8A-4147-A177-3AD203B41FA5}">
                      <a16:colId xmlns:a16="http://schemas.microsoft.com/office/drawing/2014/main" val="2479998322"/>
                    </a:ext>
                  </a:extLst>
                </a:gridCol>
                <a:gridCol w="1900392">
                  <a:extLst>
                    <a:ext uri="{9D8B030D-6E8A-4147-A177-3AD203B41FA5}">
                      <a16:colId xmlns:a16="http://schemas.microsoft.com/office/drawing/2014/main" val="3419359657"/>
                    </a:ext>
                  </a:extLst>
                </a:gridCol>
                <a:gridCol w="2333349">
                  <a:extLst>
                    <a:ext uri="{9D8B030D-6E8A-4147-A177-3AD203B41FA5}">
                      <a16:colId xmlns:a16="http://schemas.microsoft.com/office/drawing/2014/main" val="4190309772"/>
                    </a:ext>
                  </a:extLst>
                </a:gridCol>
                <a:gridCol w="1125112">
                  <a:extLst>
                    <a:ext uri="{9D8B030D-6E8A-4147-A177-3AD203B41FA5}">
                      <a16:colId xmlns:a16="http://schemas.microsoft.com/office/drawing/2014/main" val="1040392162"/>
                    </a:ext>
                  </a:extLst>
                </a:gridCol>
              </a:tblGrid>
              <a:tr h="10285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Суб’єкт 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Тема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(напрям,</a:t>
                      </a:r>
                      <a:r>
                        <a:rPr lang="uk-UA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</a:t>
                      </a: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найменування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uk-UA" sz="14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Номер, дата</a:t>
                      </a:r>
                      <a:r>
                        <a:rPr lang="uk-UA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затвердження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997207"/>
                  </a:ext>
                </a:extLst>
              </a:tr>
            </a:tbl>
          </a:graphicData>
        </a:graphic>
      </p:graphicFrame>
      <p:sp>
        <p:nvSpPr>
          <p:cNvPr id="8" name="Прямокутник 7"/>
          <p:cNvSpPr/>
          <p:nvPr/>
        </p:nvSpPr>
        <p:spPr>
          <a:xfrm>
            <a:off x="4725144" y="8676456"/>
            <a:ext cx="1224136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0518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93" name="AutoShape 25" descr="Малыш и Карлсон: серии, интересные факты, герои, озвучка | Союзмультфильм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95" name="AutoShape 27" descr="Малыш и Карлсон: серии, интересные факты, герои, озвучка | Союзмультфильм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797" name="AutoShape 29" descr="Малыш и Карлсон: серии, интересные факты, герои, озвучка | Союзмультфильм"/>
          <p:cNvSpPr>
            <a:spLocks noChangeAspect="1" noChangeArrowheads="1"/>
          </p:cNvSpPr>
          <p:nvPr/>
        </p:nvSpPr>
        <p:spPr bwMode="auto">
          <a:xfrm>
            <a:off x="116681" y="-192617"/>
            <a:ext cx="228600" cy="4064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74" name="Picture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80" y="323528"/>
            <a:ext cx="3024882" cy="42747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5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836321"/>
            <a:ext cx="2892503" cy="4111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6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36" y="4488495"/>
            <a:ext cx="3017732" cy="4259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77" name="Picture 2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798" y="4987977"/>
            <a:ext cx="2922494" cy="390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Скругленный прямоугольник 1"/>
          <p:cNvSpPr/>
          <p:nvPr/>
        </p:nvSpPr>
        <p:spPr>
          <a:xfrm>
            <a:off x="3140968" y="10583"/>
            <a:ext cx="1894856" cy="1032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ідвищення кваліфікації:</a:t>
            </a:r>
            <a:endParaRPr lang="uk-UA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50400" y="8892480"/>
            <a:ext cx="1172043" cy="380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Богайчук</a:t>
            </a:r>
            <a:r>
              <a:rPr lang="uk-UA" dirty="0" err="1" smtClean="0"/>
              <a:t>о</a:t>
            </a:r>
            <a:endParaRPr lang="uk-UA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9" y="1663378"/>
            <a:ext cx="3337644" cy="46384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539" y="539552"/>
            <a:ext cx="3822926" cy="33123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784" y="5661424"/>
            <a:ext cx="4302830" cy="3096344"/>
          </a:xfrm>
          <a:prstGeom prst="rect">
            <a:avLst/>
          </a:prstGeom>
        </p:spPr>
      </p:pic>
      <p:sp>
        <p:nvSpPr>
          <p:cNvPr id="6" name="Округлений прямокутник 5"/>
          <p:cNvSpPr/>
          <p:nvPr/>
        </p:nvSpPr>
        <p:spPr>
          <a:xfrm>
            <a:off x="620688" y="539552"/>
            <a:ext cx="1728192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uk-UA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ідвищення </a:t>
            </a:r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кваліфікації:</a:t>
            </a:r>
          </a:p>
        </p:txBody>
      </p:sp>
      <p:sp>
        <p:nvSpPr>
          <p:cNvPr id="7" name="Прямокутник 6"/>
          <p:cNvSpPr/>
          <p:nvPr/>
        </p:nvSpPr>
        <p:spPr>
          <a:xfrm>
            <a:off x="4869160" y="8676456"/>
            <a:ext cx="1296144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>
              <a:solidFill>
                <a:srgbClr val="7030A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9337" y="7336715"/>
            <a:ext cx="829128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04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55509"/>
            <a:ext cx="6172200" cy="600067"/>
          </a:xfrm>
        </p:spPr>
        <p:txBody>
          <a:bodyPr>
            <a:normAutofit/>
          </a:bodyPr>
          <a:lstStyle/>
          <a:p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Самоосвіта:</a:t>
            </a:r>
            <a:endParaRPr lang="uk-UA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5" y="155509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272" y="7308304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827031"/>
              </p:ext>
            </p:extLst>
          </p:nvPr>
        </p:nvGraphicFramePr>
        <p:xfrm>
          <a:off x="260649" y="755577"/>
          <a:ext cx="6443869" cy="81783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69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5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3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2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Суб’єкт</a:t>
                      </a:r>
                      <a:endParaRPr lang="uk-UA" sz="13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683" marR="5668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    Документ</a:t>
                      </a:r>
                      <a:endParaRPr lang="uk-UA" sz="13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683" marR="5668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(напрям, найменування)</a:t>
                      </a:r>
                      <a:endParaRPr lang="uk-UA" sz="13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683" marR="5668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3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Номер, дата затвердження</a:t>
                      </a:r>
                      <a:endParaRPr lang="uk-UA" sz="13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683" marR="56683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10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 «</a:t>
                      </a: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</a:t>
                      </a:r>
                      <a:r>
                        <a:rPr lang="uk-UA" sz="13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Урок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ТОВ «</a:t>
                      </a:r>
                      <a:r>
                        <a:rPr lang="uk-UA" sz="13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Всеосвіта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 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«ІППО»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 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«ІППО»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uk-UA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 «</a:t>
                      </a:r>
                      <a:r>
                        <a:rPr kumimoji="0" lang="en-US" sz="13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Edera</a:t>
                      </a:r>
                      <a:r>
                        <a:rPr kumimoji="0" lang="uk-UA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 України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 України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683" marR="566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Свідоцтво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№В966-867398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03.11.2023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 ОЕ 766333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05.11.2023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№5351797126349859804,              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05.11.2023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№ 2914281165138812663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11.05.2024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r>
                        <a:rPr lang="uk-UA" sz="13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6255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-7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en-US" sz="13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accb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-56190</a:t>
                      </a:r>
                      <a:r>
                        <a:rPr lang="en-US" sz="13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ee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</a:t>
                      </a: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12.05.2026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Лист МОН № 1/17680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17.08.2026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Лист МОН № 1/16388-26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29.07.2026</a:t>
                      </a:r>
                    </a:p>
                  </a:txBody>
                  <a:tcPr marL="56683" marR="566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Індивідуальна програма розвитку та щоденник спостереження в роботі асистента вихователя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год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./0,06 кредиту ЄКТС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Ведення документації асистента вихователя /вчителя у реалізації інклюзивного навчання </a:t>
                      </a:r>
                      <a:r>
                        <a:rPr lang="uk-UA" sz="13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год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КУРС 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«Інклюзивні практики в дошкільних закладах: світовий досвід і українська реальність»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год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Тренінг «Спектр інклюзії в закладі дошкільної освіти»  30 годин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 </a:t>
                      </a:r>
                      <a:r>
                        <a:rPr kumimoji="0" lang="uk-UA" sz="13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«Школа стійкості»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3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 годин</a:t>
                      </a:r>
                      <a:endParaRPr kumimoji="0" lang="uk-UA" sz="13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Методичні рекомендації щодо організації діяльності закладів дошкільної освіти у 2026/</a:t>
                      </a:r>
                      <a:endParaRPr lang="uk-UA" sz="13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2027 навчальному році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Застосування англійської мови в закладах дошкільної освіти</a:t>
                      </a:r>
                      <a:endParaRPr lang="uk-UA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6683" marR="5668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№5 від 30.11.2023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№5 від 30.11.2023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</a:t>
                      </a: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№5 від 30.11.2023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№10 від 30.05.2024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№8 від 27.05.2026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 31.08.2026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педрада №1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3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від 31.08.2026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3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6683" marR="56683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5013175" y="8646902"/>
            <a:ext cx="1277719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uk-UA" dirty="0" smtClean="0">
                <a:solidFill>
                  <a:srgbClr val="7030A0"/>
                </a:solidFill>
                <a:cs typeface="Times New Roman" pitchFamily="18" charset="0"/>
              </a:rPr>
              <a:t>Богайчук</a:t>
            </a:r>
            <a:endParaRPr lang="uk-UA" dirty="0">
              <a:solidFill>
                <a:srgbClr val="7030A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615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717032" y="467544"/>
            <a:ext cx="2304255" cy="5760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Самоосвіта:</a:t>
            </a:r>
            <a:endParaRPr lang="uk-UA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C:\Users\L1veer\Downloads\№ OE76633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640" y="5677876"/>
            <a:ext cx="2952328" cy="3380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5393538"/>
            <a:ext cx="3168352" cy="3719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2196"/>
            <a:ext cx="3140968" cy="374351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65840"/>
            <a:ext cx="3291160" cy="390940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8" name="Прямоугольник 7"/>
          <p:cNvSpPr/>
          <p:nvPr/>
        </p:nvSpPr>
        <p:spPr>
          <a:xfrm>
            <a:off x="5281292" y="8929435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Богайчук</a:t>
            </a:r>
            <a:r>
              <a:rPr lang="uk-UA" dirty="0" err="1" smtClean="0"/>
              <a:t>о</a:t>
            </a:r>
            <a:endParaRPr lang="uk-UA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3203376"/>
            <a:ext cx="3549033" cy="2524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65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689" y="323528"/>
            <a:ext cx="5894411" cy="792088"/>
          </a:xfrm>
        </p:spPr>
        <p:txBody>
          <a:bodyPr>
            <a:normAutofit/>
          </a:bodyPr>
          <a:lstStyle/>
          <a:p>
            <a:r>
              <a:rPr lang="uk-UA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Здобутки  та </a:t>
            </a:r>
            <a:r>
              <a:rPr lang="uk-UA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досягнення:</a:t>
            </a:r>
            <a:endParaRPr lang="uk-UA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648" y="314150"/>
            <a:ext cx="829128" cy="1627773"/>
          </a:xfrm>
          <a:prstGeom prst="rect">
            <a:avLst/>
          </a:prstGeom>
        </p:spPr>
      </p:pic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841213"/>
              </p:ext>
            </p:extLst>
          </p:nvPr>
        </p:nvGraphicFramePr>
        <p:xfrm>
          <a:off x="404664" y="1115616"/>
          <a:ext cx="6110435" cy="5533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77298">
                  <a:extLst>
                    <a:ext uri="{9D8B030D-6E8A-4147-A177-3AD203B41FA5}">
                      <a16:colId xmlns:a16="http://schemas.microsoft.com/office/drawing/2014/main" val="3187238440"/>
                    </a:ext>
                  </a:extLst>
                </a:gridCol>
                <a:gridCol w="1991967">
                  <a:extLst>
                    <a:ext uri="{9D8B030D-6E8A-4147-A177-3AD203B41FA5}">
                      <a16:colId xmlns:a16="http://schemas.microsoft.com/office/drawing/2014/main" val="2585135800"/>
                    </a:ext>
                  </a:extLst>
                </a:gridCol>
                <a:gridCol w="2741170">
                  <a:extLst>
                    <a:ext uri="{9D8B030D-6E8A-4147-A177-3AD203B41FA5}">
                      <a16:colId xmlns:a16="http://schemas.microsoft.com/office/drawing/2014/main" val="2492438303"/>
                    </a:ext>
                  </a:extLst>
                </a:gridCol>
              </a:tblGrid>
              <a:tr h="5533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Суб’єкт 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</a:t>
                      </a: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4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Документ</a:t>
                      </a:r>
                      <a:endParaRPr lang="uk-UA" sz="1400" b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uk-UA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Відзнака</a:t>
                      </a:r>
                    </a:p>
                  </a:txBody>
                  <a:tcPr marL="55319" marR="55319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4636793"/>
                  </a:ext>
                </a:extLst>
              </a:tr>
            </a:tbl>
          </a:graphicData>
        </a:graphic>
      </p:graphicFrame>
      <p:graphicFrame>
        <p:nvGraphicFramePr>
          <p:cNvPr id="5" name="Таблиця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8795772"/>
              </p:ext>
            </p:extLst>
          </p:nvPr>
        </p:nvGraphicFramePr>
        <p:xfrm>
          <a:off x="404664" y="1691683"/>
          <a:ext cx="6110435" cy="7296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7497">
                  <a:extLst>
                    <a:ext uri="{9D8B030D-6E8A-4147-A177-3AD203B41FA5}">
                      <a16:colId xmlns:a16="http://schemas.microsoft.com/office/drawing/2014/main" val="2810254137"/>
                    </a:ext>
                  </a:extLst>
                </a:gridCol>
                <a:gridCol w="1983410">
                  <a:extLst>
                    <a:ext uri="{9D8B030D-6E8A-4147-A177-3AD203B41FA5}">
                      <a16:colId xmlns:a16="http://schemas.microsoft.com/office/drawing/2014/main" val="1728972702"/>
                    </a:ext>
                  </a:extLst>
                </a:gridCol>
                <a:gridCol w="2759528">
                  <a:extLst>
                    <a:ext uri="{9D8B030D-6E8A-4147-A177-3AD203B41FA5}">
                      <a16:colId xmlns:a16="http://schemas.microsoft.com/office/drawing/2014/main" val="3950157789"/>
                    </a:ext>
                  </a:extLst>
                </a:gridCol>
              </a:tblGrid>
              <a:tr h="61926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Дія.Освіта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 «</a:t>
                      </a:r>
                      <a:r>
                        <a:rPr lang="uk-UA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Всеосвіта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ТОВ ««</a:t>
                      </a:r>
                      <a:r>
                        <a:rPr lang="uk-UA" sz="1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Всеосвіта</a:t>
                      </a:r>
                      <a:r>
                        <a:rPr lang="uk-UA" sz="1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»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«Асоціація Ноосфера» (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Association </a:t>
                      </a:r>
                      <a:r>
                        <a:rPr lang="en-US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Noosphere</a:t>
                      </a:r>
                      <a:r>
                        <a:rPr lang="en-US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№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D0001390506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17.08.2025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</a:t>
                      </a:r>
                      <a:r>
                        <a:rPr lang="uk-UA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ZT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496267</a:t>
                      </a: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26.04.2026</a:t>
                      </a:r>
                      <a:endParaRPr lang="en-US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Сертифікат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FG767792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</a:t>
                      </a: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en-US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en-US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Диплом</a:t>
                      </a:r>
                    </a:p>
                  </a:txBody>
                  <a:tcPr marL="55319" marR="5531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Цифрограм</a:t>
                      </a:r>
                      <a:r>
                        <a:rPr lang="uk-UA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для вчителів. Тестування на національній онлайн-платформі.</a:t>
                      </a: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Грамота. Покращення освітнього процесу шляхом активного використання інформаційно-комунікаційних технологій та високий рівень цифрової грамотності.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Грамота. Ефективне та безпечне використання інформаційних технологій в педагогічній діяльності та підвищення професійної компетентності.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 внесок креативного бачення серед молоді України та популяризацію</a:t>
                      </a:r>
                      <a:r>
                        <a:rPr lang="uk-UA" sz="1400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космосу та технологій.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1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4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4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5319" marR="55319" marT="0" marB="0"/>
                </a:tc>
                <a:extLst>
                  <a:ext uri="{0D108BD9-81ED-4DB2-BD59-A6C34878D82A}">
                    <a16:rowId xmlns:a16="http://schemas.microsoft.com/office/drawing/2014/main" val="2153592725"/>
                  </a:ext>
                </a:extLst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4560" y="7740352"/>
            <a:ext cx="829128" cy="1255807"/>
          </a:xfrm>
          <a:prstGeom prst="rect">
            <a:avLst/>
          </a:prstGeom>
        </p:spPr>
      </p:pic>
      <p:sp>
        <p:nvSpPr>
          <p:cNvPr id="9" name="Прямокутник 8"/>
          <p:cNvSpPr/>
          <p:nvPr/>
        </p:nvSpPr>
        <p:spPr>
          <a:xfrm>
            <a:off x="4725144" y="8676456"/>
            <a:ext cx="1289416" cy="3197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195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круглений прямокутник 1"/>
          <p:cNvSpPr/>
          <p:nvPr/>
        </p:nvSpPr>
        <p:spPr>
          <a:xfrm>
            <a:off x="3945903" y="276901"/>
            <a:ext cx="2422578" cy="7920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Здобутки  та досягнення:</a:t>
            </a: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61" y="111281"/>
            <a:ext cx="3144743" cy="4452733"/>
          </a:xfrm>
          <a:prstGeom prst="rect">
            <a:avLst/>
          </a:prstGeom>
        </p:spPr>
      </p:pic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0754" y="7485080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5049" y="0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7192" y="8604448"/>
            <a:ext cx="1176630" cy="774259"/>
          </a:xfrm>
          <a:prstGeom prst="rect">
            <a:avLst/>
          </a:prstGeom>
        </p:spPr>
      </p:pic>
      <p:pic>
        <p:nvPicPr>
          <p:cNvPr id="8" name="Рисунок 7" descr="D:\Грамота проекту від vseosvita.ua №FG767792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448" y="1066721"/>
            <a:ext cx="2934795" cy="4087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D:\Грамота проекту vseosvita.ua №ZT496267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004" y="4835893"/>
            <a:ext cx="2973035" cy="38970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74" y="4151640"/>
            <a:ext cx="3309173" cy="460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765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155510"/>
            <a:ext cx="6172200" cy="1248138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rgbClr val="C00000"/>
                </a:solidFill>
              </a:rPr>
              <a:t>   </a:t>
            </a:r>
            <a:r>
              <a:rPr lang="uk-UA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Напрям педагогічної діяльності:</a:t>
            </a:r>
            <a:endParaRPr lang="uk-UA" sz="28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258" y="2987824"/>
            <a:ext cx="5966842" cy="27363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uk-UA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92696" y="755576"/>
            <a:ext cx="5760639" cy="223224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3175"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ru-RU" sz="28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/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Громадянське виховання у вимірі національно-патріотичного спрямування.</a:t>
            </a:r>
            <a:r>
              <a:rPr lang="ru-RU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 fontAlgn="base"/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Початок роботи: </a:t>
            </a:r>
            <a:r>
              <a:rPr lang="uk-UA" sz="2000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січень 2026 </a:t>
            </a:r>
            <a:r>
              <a:rPr lang="uk-UA" sz="2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року</a:t>
            </a:r>
          </a:p>
          <a:p>
            <a:pPr algn="ctr" fontAlgn="base"/>
            <a:endParaRPr lang="ru-RU" sz="2800" b="1" i="0" dirty="0"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5" y="155509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7" name="Рисунок 6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9713" y="7411116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281292" y="8929435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/>
          </a:p>
        </p:txBody>
      </p:sp>
      <p:sp>
        <p:nvSpPr>
          <p:cNvPr id="11" name="Прямокутник 10"/>
          <p:cNvSpPr/>
          <p:nvPr/>
        </p:nvSpPr>
        <p:spPr>
          <a:xfrm>
            <a:off x="692697" y="2543752"/>
            <a:ext cx="5347016" cy="6675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uk-UA" b="1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uk-UA" sz="16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uk-UA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основних завдань громадянського виховання дошкільників належать-навчити дітей:</a:t>
            </a:r>
            <a:endParaRPr lang="uk-UA" sz="16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любити свій народ таким, яким він є, з його сильними і слабкими сторонами;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шанувати не лише героїчне минуле України, а й непрості будні сьогодення;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прагнути робити добро, віддавати свої сили і здібності на користь рідній країні;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відчувати себе не байдужим споживачем, а господарями на своїй землі, від кожного з яких залежить її розквіт і добробут. </a:t>
            </a:r>
            <a:endParaRPr lang="uk-UA" sz="16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uk-UA" sz="1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Громадянське виховання як цілісна система ґрунтується на фундаментальних принципах: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природовідповідності</a:t>
            </a:r>
            <a:r>
              <a:rPr lang="uk-UA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культуровідповідності</a:t>
            </a: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6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етнизації</a:t>
            </a: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гуманізму; 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демократизму;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єдності дитячого садка і сім´ї;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наступності і спадкоємності поколінь;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uk-UA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цілісності.</a:t>
            </a: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uk-UA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705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156355" y="359532"/>
            <a:ext cx="1421915" cy="79208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70C0"/>
                </a:solidFill>
              </a:rPr>
              <a:t> 2026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628800" y="179512"/>
            <a:ext cx="3380946" cy="57606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Фоторепортаж:</a:t>
            </a:r>
            <a:endParaRPr lang="uk-UA" sz="28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1292" y="8604449"/>
            <a:ext cx="1172043" cy="324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005064" y="1979713"/>
            <a:ext cx="2682584" cy="1152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Всеукраїнська акція пам'яті «Сонях»</a:t>
            </a:r>
          </a:p>
          <a:p>
            <a:pPr algn="ctr"/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 День вшанування пам'яті захисників»</a:t>
            </a:r>
            <a:endParaRPr lang="uk-UA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60" y="1274722"/>
            <a:ext cx="3381215" cy="253591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26" y="4234327"/>
            <a:ext cx="3619799" cy="364256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542" y="4234327"/>
            <a:ext cx="2556105" cy="361926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3180" y="3389465"/>
            <a:ext cx="274344" cy="4694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6275" y="2555777"/>
            <a:ext cx="345117" cy="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655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107504"/>
            <a:ext cx="2686608" cy="358214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158" y="2411760"/>
            <a:ext cx="3024336" cy="3011522"/>
          </a:xfrm>
          <a:prstGeom prst="rect">
            <a:avLst/>
          </a:prstGeom>
        </p:spPr>
      </p:pic>
      <p:sp>
        <p:nvSpPr>
          <p:cNvPr id="4" name="Округлений прямокутник 3"/>
          <p:cNvSpPr/>
          <p:nvPr/>
        </p:nvSpPr>
        <p:spPr>
          <a:xfrm>
            <a:off x="4005064" y="611560"/>
            <a:ext cx="2232248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Свято «День Української  Державності»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ілка вліво 4"/>
          <p:cNvSpPr/>
          <p:nvPr/>
        </p:nvSpPr>
        <p:spPr>
          <a:xfrm>
            <a:off x="3356992" y="971600"/>
            <a:ext cx="504056" cy="21602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6" name="Стрілка вниз 5"/>
          <p:cNvSpPr/>
          <p:nvPr/>
        </p:nvSpPr>
        <p:spPr>
          <a:xfrm>
            <a:off x="4869160" y="1903899"/>
            <a:ext cx="216024" cy="4358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1" y="5220072"/>
            <a:ext cx="2780928" cy="3707904"/>
          </a:xfrm>
          <a:prstGeom prst="rect">
            <a:avLst/>
          </a:prstGeom>
        </p:spPr>
      </p:pic>
      <p:sp>
        <p:nvSpPr>
          <p:cNvPr id="8" name="Округлений прямокутник 7"/>
          <p:cNvSpPr/>
          <p:nvPr/>
        </p:nvSpPr>
        <p:spPr>
          <a:xfrm>
            <a:off x="583119" y="4129989"/>
            <a:ext cx="2088232" cy="72008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Всесвітній День Землі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ілка вниз 8"/>
          <p:cNvSpPr/>
          <p:nvPr/>
        </p:nvSpPr>
        <p:spPr>
          <a:xfrm>
            <a:off x="1459936" y="4850069"/>
            <a:ext cx="211525" cy="29799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8914" y="6314829"/>
            <a:ext cx="1420491" cy="79254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5796" y="7393587"/>
            <a:ext cx="823031" cy="1621677"/>
          </a:xfrm>
          <a:prstGeom prst="rect">
            <a:avLst/>
          </a:prstGeom>
        </p:spPr>
      </p:pic>
      <p:sp>
        <p:nvSpPr>
          <p:cNvPr id="13" name="Прямокутник 12"/>
          <p:cNvSpPr/>
          <p:nvPr/>
        </p:nvSpPr>
        <p:spPr>
          <a:xfrm>
            <a:off x="4437112" y="8604448"/>
            <a:ext cx="1512168" cy="3235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456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35" y="395536"/>
            <a:ext cx="3684581" cy="35692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11" y="3203848"/>
            <a:ext cx="3332989" cy="24997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72" y="5703590"/>
            <a:ext cx="4077072" cy="3168664"/>
          </a:xfrm>
          <a:prstGeom prst="rect">
            <a:avLst/>
          </a:prstGeom>
        </p:spPr>
      </p:pic>
      <p:sp>
        <p:nvSpPr>
          <p:cNvPr id="5" name="Округлений прямокутник 4"/>
          <p:cNvSpPr/>
          <p:nvPr/>
        </p:nvSpPr>
        <p:spPr>
          <a:xfrm>
            <a:off x="4437112" y="1043608"/>
            <a:ext cx="1800200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тно парад </a:t>
            </a:r>
          </a:p>
          <a:p>
            <a:pPr algn="ctr"/>
            <a:r>
              <a:rPr lang="uk-UA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«День вишиванки»</a:t>
            </a:r>
            <a:endParaRPr lang="uk-UA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4869160" y="6660232"/>
            <a:ext cx="1656184" cy="115212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пам'яті </a:t>
            </a:r>
            <a:r>
              <a:rPr lang="uk-UA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Тараса Шевченка</a:t>
            </a:r>
            <a:endParaRPr lang="uk-UA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трілка вниз 6"/>
          <p:cNvSpPr/>
          <p:nvPr/>
        </p:nvSpPr>
        <p:spPr>
          <a:xfrm>
            <a:off x="5301208" y="2138580"/>
            <a:ext cx="216024" cy="7052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701" y="7165991"/>
            <a:ext cx="524301" cy="24386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7217" y="1433901"/>
            <a:ext cx="524301" cy="24386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9280" y="7522323"/>
            <a:ext cx="823031" cy="1621677"/>
          </a:xfrm>
          <a:prstGeom prst="rect">
            <a:avLst/>
          </a:prstGeom>
        </p:spPr>
      </p:pic>
      <p:sp>
        <p:nvSpPr>
          <p:cNvPr id="11" name="Прямокутник 10"/>
          <p:cNvSpPr/>
          <p:nvPr/>
        </p:nvSpPr>
        <p:spPr>
          <a:xfrm>
            <a:off x="4869160" y="8676456"/>
            <a:ext cx="1368152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>
              <a:solidFill>
                <a:srgbClr val="7030A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7484" y="3761161"/>
            <a:ext cx="823031" cy="162167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9819" y="4354391"/>
            <a:ext cx="1420491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057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6" y="251520"/>
            <a:ext cx="3206214" cy="400776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909562" y="4040827"/>
            <a:ext cx="3562872" cy="4662745"/>
          </a:xfrm>
          <a:prstGeom prst="rect">
            <a:avLst/>
          </a:prstGeom>
        </p:spPr>
      </p:pic>
      <p:sp>
        <p:nvSpPr>
          <p:cNvPr id="5" name="Округлений прямокутник 4"/>
          <p:cNvSpPr/>
          <p:nvPr/>
        </p:nvSpPr>
        <p:spPr>
          <a:xfrm>
            <a:off x="4293096" y="1043608"/>
            <a:ext cx="2016224" cy="10081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Міжнародний  день миру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68" y="1425733"/>
            <a:ext cx="524301" cy="243861"/>
          </a:xfrm>
          <a:prstGeom prst="rect">
            <a:avLst/>
          </a:prstGeom>
        </p:spPr>
      </p:pic>
      <p:sp>
        <p:nvSpPr>
          <p:cNvPr id="7" name="Округлений прямокутник 6"/>
          <p:cNvSpPr/>
          <p:nvPr/>
        </p:nvSpPr>
        <p:spPr>
          <a:xfrm>
            <a:off x="332656" y="5724128"/>
            <a:ext cx="2016224" cy="10801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День захисників і захисниць України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ілка вправо 8"/>
          <p:cNvSpPr/>
          <p:nvPr/>
        </p:nvSpPr>
        <p:spPr>
          <a:xfrm>
            <a:off x="2492896" y="6156176"/>
            <a:ext cx="504056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737" y="7236296"/>
            <a:ext cx="823031" cy="1621677"/>
          </a:xfrm>
          <a:prstGeom prst="rect">
            <a:avLst/>
          </a:prstGeom>
        </p:spPr>
      </p:pic>
      <p:sp>
        <p:nvSpPr>
          <p:cNvPr id="13" name="Округлений прямокутник 12"/>
          <p:cNvSpPr/>
          <p:nvPr/>
        </p:nvSpPr>
        <p:spPr>
          <a:xfrm>
            <a:off x="4653136" y="8748464"/>
            <a:ext cx="2088232" cy="3955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14" name="Прямокутник 13"/>
          <p:cNvSpPr/>
          <p:nvPr/>
        </p:nvSpPr>
        <p:spPr>
          <a:xfrm flipH="1">
            <a:off x="5229200" y="8642352"/>
            <a:ext cx="12432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>
                <a:solidFill>
                  <a:srgbClr val="002060"/>
                </a:solidFill>
              </a:rPr>
              <a:t>Богайчук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359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58" y="15824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30754" y="7485080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92696" y="357009"/>
            <a:ext cx="53948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kumimoji="0" lang="uk-UA" sz="28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Методичний </a:t>
            </a:r>
            <a:r>
              <a:rPr lang="uk-UA" sz="2800" b="1" dirty="0" smtClean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калейдоскоп:</a:t>
            </a:r>
            <a:endParaRPr kumimoji="0" lang="uk-UA" sz="18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81292" y="8929435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err="1" smtClean="0">
                <a:solidFill>
                  <a:srgbClr val="7030A0"/>
                </a:solidFill>
              </a:rPr>
              <a:t>Богайчук</a:t>
            </a:r>
            <a:r>
              <a:rPr lang="uk-UA" dirty="0" err="1" smtClean="0"/>
              <a:t>о</a:t>
            </a:r>
            <a:endParaRPr lang="uk-UA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085552"/>
              </p:ext>
            </p:extLst>
          </p:nvPr>
        </p:nvGraphicFramePr>
        <p:xfrm>
          <a:off x="303771" y="1043608"/>
          <a:ext cx="6172659" cy="70282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18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4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37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7100">
                <a:tc>
                  <a:txBody>
                    <a:bodyPr/>
                    <a:lstStyle/>
                    <a:p>
                      <a:pPr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</a:rPr>
                        <a:t>№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endParaRPr lang="uk-UA" sz="1200" kern="1200" dirty="0" smtClean="0">
                        <a:effectLst/>
                      </a:endParaRPr>
                    </a:p>
                    <a:p>
                      <a:pPr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smtClean="0">
                          <a:effectLst/>
                        </a:rPr>
                        <a:t>Дата           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endParaRPr lang="uk-UA" sz="1200" kern="1200" dirty="0">
                        <a:effectLst/>
                      </a:endParaRPr>
                    </a:p>
                    <a:p>
                      <a:pPr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smtClean="0">
                          <a:effectLst/>
                        </a:rPr>
                        <a:t> </a:t>
                      </a:r>
                      <a:r>
                        <a:rPr lang="uk-UA" sz="1200" kern="1200" dirty="0">
                          <a:effectLst/>
                        </a:rPr>
                        <a:t>Тема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endParaRPr lang="uk-UA" sz="1200" kern="1200" dirty="0" smtClean="0">
                        <a:effectLst/>
                      </a:endParaRPr>
                    </a:p>
                    <a:p>
                      <a:pPr algn="ctr">
                        <a:lnSpc>
                          <a:spcPts val="1505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smtClean="0">
                          <a:effectLst/>
                        </a:rPr>
                        <a:t>Місце </a:t>
                      </a:r>
                      <a:r>
                        <a:rPr lang="uk-UA" sz="1200" kern="1200" dirty="0">
                          <a:effectLst/>
                        </a:rPr>
                        <a:t>проведення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99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Вересень 2023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Коучинг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асистентів  вихователів «Впроваджуємо інклюзію в закладі освіти»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Листопад 2023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Коучинг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асистентів  вихователів «Інклюзія в освітньому просторі як одна із форм соціалізації дитини з ООП»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20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Січень   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Семінар асистентів  вихователів «РАС- з чого починати»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 КУ «Прилуцький ЦПРПП» 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8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4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Лютий 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Засідання  асистентів вихователя « Інклюзія в </a:t>
                      </a:r>
                      <a:r>
                        <a:rPr lang="uk-UA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дошкіллі</a:t>
                      </a: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Від навчання до досконалості. Ігри для розвитку дітей з ООП»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98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5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Квітень 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Коучин</a:t>
                      </a: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асистентів  вихователів</a:t>
                      </a: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 Інклюзивна освіта в ЗДО» Актуальні проблеми навчання та виховання дітей з ООП в ЗДО»(обмін досвідом)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КУ «Прилуцький ЦПРПП»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464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 6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Квітень 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Методичний вояж «Чотири факти про індивідуальну програму розвитку дитини з ООП»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КУ «Прилуцький ЦПРПП» ІРЦ Прилуцької міської ради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983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</a:rPr>
                        <a:t> 7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Травень 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Семінар-практикум</a:t>
                      </a: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асистентів  вихователів</a:t>
                      </a: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«Іноваційні технології у роботі з дітьми що мають ООП в ЗДО. Протидія емоційному вигоранню.»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 КУ «Прилуцький ЦПРПП» 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461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</a:rPr>
                        <a:t>8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Вересень 2024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Семінар асистентів  вихователів «Межі співпраці в ЗДО, надання індивідуальної підтримки дітям з ООП» 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 КУ «Прилуцький ЦПРПП» 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340" marR="6734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Рисунок 8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534" y="0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0" name="Рисунок 9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3" y="29507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44881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635" y="155509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7272" y="7308304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273260" y="8836188"/>
            <a:ext cx="1172043" cy="214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7030A0"/>
                </a:solidFill>
              </a:rPr>
              <a:t>Богайчук</a:t>
            </a:r>
            <a:endParaRPr lang="uk-UA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535553"/>
              </p:ext>
            </p:extLst>
          </p:nvPr>
        </p:nvGraphicFramePr>
        <p:xfrm>
          <a:off x="342900" y="827584"/>
          <a:ext cx="6172199" cy="69847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2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9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32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4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</a:rPr>
                        <a:t>№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smtClean="0">
                          <a:effectLst/>
                        </a:rPr>
                        <a:t>Дата 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smtClean="0">
                          <a:effectLst/>
                        </a:rPr>
                        <a:t>Тема 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uk-UA" sz="1200" kern="1200" dirty="0" smtClean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 smtClean="0">
                          <a:effectLst/>
                        </a:rPr>
                        <a:t>Місце </a:t>
                      </a:r>
                      <a:r>
                        <a:rPr lang="uk-UA" sz="1200" kern="1200" dirty="0">
                          <a:effectLst/>
                        </a:rPr>
                        <a:t>проведення</a:t>
                      </a:r>
                      <a:endParaRPr lang="uk-UA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965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1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Грудень 2023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r>
                        <a:rPr lang="uk-UA" sz="11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Інформ</a:t>
                      </a:r>
                      <a:r>
                        <a:rPr lang="uk-UA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кейс методичної служби ЗДО «Особливості роботи асистента вихователя у групі з інклюзивним навчанням»(презентація) https://vseosvita.ua/private/document/823747-fd04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Прилуцький ЗДО (ясла-садок) комбінованого типу № 26 Прилуцької міської ради Чернігівської області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3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2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Листопад 2023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Коучинг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асистентів  вихователів «Інклюзія в освітньому просторі як одна із форм соціалізації дитини з ООП» (презентація)</a:t>
                      </a:r>
                      <a:r>
                        <a:rPr lang="uk-UA" sz="11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https://vseosvita.ua/private/document/823747-fd04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02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3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Лютий </a:t>
                      </a:r>
                      <a:endParaRPr lang="uk-UA" sz="11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Засідання  асистентів вихователя </a:t>
                      </a: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Актуальні проблеми навчання та виховання дітей з ООП в ЗДО»(презентація)</a:t>
                      </a:r>
                      <a:r>
                        <a:rPr lang="uk-UA" sz="11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https://vseosvita.ua/library/prezentatsiia-dydaktychni-ihry-z-ditmy-z-oop-823760.html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50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4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Травень 2024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Семінар-практикум</a:t>
                      </a: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асистентів  вихователів</a:t>
                      </a: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«Картки </a:t>
                      </a:r>
                      <a:r>
                        <a:rPr lang="en-US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PECS</a:t>
                      </a:r>
                      <a:r>
                        <a:rPr lang="uk-UA" sz="1200" kern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іноваційна технологія у роботі з дітьми що мають ООП в ЗДО.» (обмін досвідом)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kern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ІРЦ Прилуцької міської ради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3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</a:rPr>
                        <a:t>5</a:t>
                      </a:r>
                      <a:endParaRPr lang="uk-UA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Лютий</a:t>
                      </a:r>
                      <a:endParaRPr lang="uk-UA" sz="110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2025</a:t>
                      </a:r>
                      <a:endParaRPr lang="uk-UA" sz="11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 err="1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Інформ</a:t>
                      </a:r>
                      <a:r>
                        <a:rPr lang="uk-UA" sz="12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– </a:t>
                      </a: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кейс методичної служби ЗДО </a:t>
                      </a:r>
                      <a:endParaRPr lang="uk-UA" sz="11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« Особливості сенсорно-пізнавального розвитку дітей з ООП»( консультація)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Прилуцький ЗДО (ясла-садок) комбінованого типу № 26 Прилуцької міської ради Чернігівської області</a:t>
                      </a:r>
                      <a:endParaRPr lang="uk-UA" sz="11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7641" marR="67641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98360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704" y="131596"/>
            <a:ext cx="5750396" cy="984020"/>
          </a:xfrm>
        </p:spPr>
        <p:txBody>
          <a:bodyPr>
            <a:normAutofit/>
          </a:bodyPr>
          <a:lstStyle/>
          <a:p>
            <a:r>
              <a:rPr lang="uk-UA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УЧАСТЬ </a:t>
            </a: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 РОБОТІ МЕТОДИЧНОЇ СЛУЖБИ ЗАКЛАДУ ДОШКІЛЬНОЇ </a:t>
            </a:r>
            <a:b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ОСВІТИ : </a:t>
            </a:r>
            <a:r>
              <a:rPr lang="uk-UA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2026 н. </a:t>
            </a: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р.</a:t>
            </a:r>
            <a:endParaRPr lang="uk-UA" dirty="0">
              <a:solidFill>
                <a:srgbClr val="7030A0"/>
              </a:solidFill>
            </a:endParaRPr>
          </a:p>
        </p:txBody>
      </p:sp>
      <p:graphicFrame>
        <p:nvGraphicFramePr>
          <p:cNvPr id="16" name="Місце для вмісту 1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8843766"/>
              </p:ext>
            </p:extLst>
          </p:nvPr>
        </p:nvGraphicFramePr>
        <p:xfrm>
          <a:off x="188641" y="1115619"/>
          <a:ext cx="6218440" cy="7968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3658">
                  <a:extLst>
                    <a:ext uri="{9D8B030D-6E8A-4147-A177-3AD203B41FA5}">
                      <a16:colId xmlns:a16="http://schemas.microsoft.com/office/drawing/2014/main" val="1982247084"/>
                    </a:ext>
                  </a:extLst>
                </a:gridCol>
                <a:gridCol w="1334782">
                  <a:extLst>
                    <a:ext uri="{9D8B030D-6E8A-4147-A177-3AD203B41FA5}">
                      <a16:colId xmlns:a16="http://schemas.microsoft.com/office/drawing/2014/main" val="714803420"/>
                    </a:ext>
                  </a:extLst>
                </a:gridCol>
              </a:tblGrid>
              <a:tr h="355429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uk-UA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Тема</a:t>
                      </a:r>
                      <a:endParaRPr lang="uk-UA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uk-UA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526713"/>
                  </a:ext>
                </a:extLst>
              </a:tr>
              <a:tr h="655320"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 «Особливості роботи асистента вихователя</a:t>
                      </a: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 групі з інклюзивним навчанням»</a:t>
                      </a:r>
                      <a:endParaRPr lang="uk-UA" sz="1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12.122023</a:t>
                      </a:r>
                      <a:endParaRPr lang="uk-UA" sz="1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47250"/>
                  </a:ext>
                </a:extLst>
              </a:tr>
              <a:tr h="5627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Свято «День Української Державності» </a:t>
                      </a:r>
                      <a:endParaRPr lang="uk-UA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15.07.2024</a:t>
                      </a:r>
                    </a:p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00608"/>
                  </a:ext>
                </a:extLst>
              </a:tr>
              <a:tr h="562763"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Інформ</a:t>
                      </a: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-кейс « Особливості сенсорно-пізнавального</a:t>
                      </a: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розвитку дітей з </a:t>
                      </a:r>
                      <a:r>
                        <a:rPr lang="uk-UA" sz="1600" baseline="0" dirty="0" err="1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uk-UA" sz="16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13.02 2025</a:t>
                      </a:r>
                    </a:p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036798"/>
                  </a:ext>
                </a:extLst>
              </a:tr>
              <a:tr h="1036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Всеукраїнська акція пам'яті «Сонях» « День вшанування пам'яті захисників»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29.08.2025</a:t>
                      </a:r>
                    </a:p>
                    <a:p>
                      <a:endParaRPr lang="uk-UA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48556"/>
                  </a:ext>
                </a:extLst>
              </a:tr>
              <a:tr h="5627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Презентація локації для батьків (укриття)</a:t>
                      </a: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24.10.2025</a:t>
                      </a: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54763"/>
                  </a:ext>
                </a:extLst>
              </a:tr>
              <a:tr h="5627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Канікулярні дні.</a:t>
                      </a: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Вечірка  «</a:t>
                      </a:r>
                      <a:r>
                        <a:rPr lang="en-US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Jeans Party</a:t>
                      </a: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endParaRPr lang="uk-UA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08.01.2026</a:t>
                      </a:r>
                      <a:endParaRPr lang="uk-UA" sz="16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760222"/>
                  </a:ext>
                </a:extLst>
              </a:tr>
              <a:tr h="5627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Генрі. Перша допомога. Зворотній зв’язок.</a:t>
                      </a: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25.02.2026</a:t>
                      </a: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0109178"/>
                  </a:ext>
                </a:extLst>
              </a:tr>
              <a:tr h="1036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Засідання тематичної спільноти «Використання програми «Освіта та піклування/ </a:t>
                      </a:r>
                      <a:r>
                        <a:rPr lang="en-US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EDUCATION $ CAPE</a:t>
                      </a:r>
                      <a:r>
                        <a:rPr lang="uk-UA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та платформи</a:t>
                      </a:r>
                      <a:r>
                        <a:rPr lang="en-US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MR</a:t>
                      </a:r>
                      <a:r>
                        <a:rPr lang="uk-UA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LIADER</a:t>
                      </a:r>
                      <a:r>
                        <a:rPr lang="uk-UA" sz="1600" kern="12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uk-UA" sz="1600" kern="12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30.04.2026</a:t>
                      </a:r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180520"/>
                  </a:ext>
                </a:extLst>
              </a:tr>
              <a:tr h="7997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Етно парад « День вишиванки»</a:t>
                      </a: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21.05.2026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uk-UA" sz="1600" kern="12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644337"/>
                  </a:ext>
                </a:extLst>
              </a:tr>
              <a:tr h="56276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Канікулярні дні.</a:t>
                      </a:r>
                      <a:r>
                        <a:rPr lang="uk-UA" sz="1600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«День кавуна»</a:t>
                      </a:r>
                      <a:endParaRPr lang="uk-UA" sz="1600" kern="1200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04.08.2026</a:t>
                      </a:r>
                    </a:p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105652"/>
                  </a:ext>
                </a:extLst>
              </a:tr>
              <a:tr h="51648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uk-UA" sz="1600" kern="1200" dirty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801114"/>
                  </a:ext>
                </a:extLst>
              </a:tr>
            </a:tbl>
          </a:graphicData>
        </a:graphic>
      </p:graphicFrame>
      <p:pic>
        <p:nvPicPr>
          <p:cNvPr id="17" name="Рисунок 16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0385" y="111068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18" name="Рисунок 17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9483" y="7661857"/>
            <a:ext cx="576064" cy="1121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7496812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395537"/>
            <a:ext cx="5829300" cy="792087"/>
          </a:xfrm>
        </p:spPr>
        <p:txBody>
          <a:bodyPr>
            <a:normAutofit fontScale="90000"/>
          </a:bodyPr>
          <a:lstStyle/>
          <a:p>
            <a:pPr lvl="0"/>
            <a:r>
              <a:rPr lang="uk-UA" sz="20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20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20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sz="2000" b="1" dirty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uk-UA" sz="2000" b="1" dirty="0" smtClean="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Нормативні документи:</a:t>
            </a:r>
            <a:r>
              <a:rPr lang="uk-UA" b="1" dirty="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uk-UA" b="1" dirty="0">
                <a:solidFill>
                  <a:srgbClr val="974806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lang="uk-UA" dirty="0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14350" y="1043608"/>
            <a:ext cx="5938986" cy="7632848"/>
          </a:xfrm>
        </p:spPr>
        <p:txBody>
          <a:bodyPr>
            <a:normAutofit/>
          </a:bodyPr>
          <a:lstStyle/>
          <a:p>
            <a:pPr lvl="0" indent="-114300" algn="just">
              <a:spcBef>
                <a:spcPts val="0"/>
              </a:spcBef>
              <a:buClr>
                <a:prstClr val="black"/>
              </a:buClr>
              <a:buSzPts val="1800"/>
            </a:pP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Базовий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компонент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дошкільної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освіти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(наказ МОН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від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12.01.2021 № 33)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18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2">
                  <a:extLst>
                    <a:ext uri="{A12FA001-AC4F-418D-AE19-62706E023703}">
                      <ahyp:hlinkClr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lc="http://schemas.openxmlformats.org/drawingml/2006/lockedCanvas" val="tx"/>
                    </a:ext>
                  </a:extLst>
                </a:hlinkClick>
              </a:rPr>
              <a:t>https://mon.gov.ua/storage/app/media/rizne/2021/12.01/Pro_novu_redaktsiyu%20Bazovoho%20komponenta%20doshkilnoyi%20osvity.pdf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lvl="0" indent="-114300" algn="just">
              <a:spcBef>
                <a:spcPts val="0"/>
              </a:spcBef>
              <a:buClr>
                <a:prstClr val="black"/>
              </a:buClr>
              <a:buSzPts val="1800"/>
            </a:pP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Щодо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методичних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рекомендацій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до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оновленого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Базового компонента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дошкільної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освіти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(лист МОН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від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16.03.2021 № 1/9-148) </a:t>
            </a: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1800" u="sng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  <a:hlinkClick r:id="rId3"/>
              </a:rPr>
              <a:t>https://mon.gov.ua/ua/npa/shodo-metodichnih-rekomendacij-do-onovlenogo-bazovogo-komponenta-doshkilnoyi-osviti</a:t>
            </a:r>
            <a:endParaRPr lang="ru-RU" sz="1800" u="sng" dirty="0">
              <a:solidFill>
                <a:schemeClr val="tx1"/>
              </a:solidFill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«Про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забезпечення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психологічного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супроводу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учасників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освітнього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процесу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умовах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воєнного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стану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вУкраїні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 </a:t>
            </a:r>
            <a:r>
              <a:rPr lang="ru-RU" sz="1800" u="sng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лист МОН N 1/3737-22 </a:t>
            </a:r>
            <a:r>
              <a:rPr lang="ru-RU" sz="1800" u="sng" dirty="0" err="1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від</a:t>
            </a:r>
            <a:r>
              <a:rPr lang="ru-RU" sz="1800" u="sng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29.03. 2022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Положення про атестацію педагогічних працівників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zakon.rada.gov.ua/laws/show/z1649-22#n22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l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Санітарний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регламент для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дошкільних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навчальних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закладів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https://zakon.rada.gov.ua/laws/show/z0563-16#Text</a:t>
            </a: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l"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 України Про дошкільну освіту від 06.06.2024р. </a:t>
            </a:r>
            <a:r>
              <a:rPr lang="en-US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</a:t>
            </a:r>
            <a:r>
              <a:rPr lang="en-US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zakon.rada.gov.ua/laws/show/3788-20#Text</a:t>
            </a:r>
            <a:endParaRPr lang="uk-UA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Застосування англійської мови в закладах дошкільної освіти </a:t>
            </a:r>
            <a:r>
              <a:rPr lang="ru-RU" sz="1800" dirty="0">
                <a:solidFill>
                  <a:srgbClr val="002060"/>
                </a:solidFill>
              </a:rPr>
              <a:t>Лист МОН № </a:t>
            </a:r>
            <a:r>
              <a:rPr lang="ru-RU" sz="1800" dirty="0" smtClean="0">
                <a:solidFill>
                  <a:srgbClr val="002060"/>
                </a:solidFill>
              </a:rPr>
              <a:t>1/16388-26 </a:t>
            </a:r>
            <a:r>
              <a:rPr lang="ru-RU" sz="1800" dirty="0" err="1" smtClean="0">
                <a:solidFill>
                  <a:srgbClr val="002060"/>
                </a:solidFill>
              </a:rPr>
              <a:t>від</a:t>
            </a:r>
            <a:r>
              <a:rPr lang="ru-RU" sz="1800" dirty="0" smtClean="0">
                <a:solidFill>
                  <a:srgbClr val="002060"/>
                </a:solidFill>
              </a:rPr>
              <a:t> 29.07.2026</a:t>
            </a:r>
            <a:endParaRPr lang="uk-UA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uk-UA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uk-UA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етодичні рекомендації щодо організації діяльності закладів дошкільної освіти у 2026/2027 навчальному році</a:t>
            </a:r>
            <a:endParaRPr lang="ru-RU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l">
              <a:spcBef>
                <a:spcPts val="0"/>
              </a:spcBef>
            </a:pPr>
            <a:r>
              <a:rPr lang="ru-RU" sz="1800" dirty="0" smtClean="0">
                <a:solidFill>
                  <a:srgbClr val="002060"/>
                </a:solidFill>
              </a:rPr>
              <a:t>Лист </a:t>
            </a:r>
            <a:r>
              <a:rPr lang="ru-RU" sz="1800" dirty="0">
                <a:solidFill>
                  <a:srgbClr val="002060"/>
                </a:solidFill>
              </a:rPr>
              <a:t>МОН № 1/17680-26 </a:t>
            </a:r>
            <a:r>
              <a:rPr lang="ru-RU" sz="1800" dirty="0" err="1">
                <a:solidFill>
                  <a:srgbClr val="002060"/>
                </a:solidFill>
              </a:rPr>
              <a:t>від</a:t>
            </a:r>
            <a:r>
              <a:rPr lang="ru-RU" sz="1800" dirty="0">
                <a:solidFill>
                  <a:srgbClr val="002060"/>
                </a:solidFill>
              </a:rPr>
              <a:t> </a:t>
            </a:r>
            <a:r>
              <a:rPr lang="ru-RU" sz="1800" dirty="0" smtClean="0">
                <a:solidFill>
                  <a:srgbClr val="002060"/>
                </a:solidFill>
              </a:rPr>
              <a:t>17.08.2026</a:t>
            </a:r>
          </a:p>
          <a:p>
            <a:pPr lvl="0" algn="l">
              <a:spcBef>
                <a:spcPts val="0"/>
              </a:spcBef>
            </a:pPr>
            <a:endParaRPr lang="ru-RU" sz="18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05264" y="7236296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5" name="Рисунок 4" descr="Оригинал - Схема вышивки «Маки в букеті з волошками» - Автор  «olga_panasyuck» - Авторы - Вышивка крестом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-8959" y="-21220"/>
            <a:ext cx="827246" cy="162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24903" y="8676456"/>
            <a:ext cx="1176630" cy="78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75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179513"/>
            <a:ext cx="5829300" cy="1296143"/>
          </a:xfrm>
        </p:spPr>
        <p:txBody>
          <a:bodyPr>
            <a:normAutofit/>
          </a:bodyPr>
          <a:lstStyle/>
          <a:p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Система заходів з метою презентації </a:t>
            </a:r>
            <a:b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8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практичної </a:t>
            </a:r>
            <a:r>
              <a:rPr lang="uk-UA" sz="1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діяльності:</a:t>
            </a:r>
            <a:endParaRPr lang="uk-UA" sz="1800" b="1" dirty="0">
              <a:solidFill>
                <a:srgbClr val="7030A0"/>
              </a:solidFill>
            </a:endParaRP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5661248" y="5181600"/>
            <a:ext cx="144016" cy="110480"/>
          </a:xfrm>
        </p:spPr>
        <p:txBody>
          <a:bodyPr>
            <a:normAutofit fontScale="25000" lnSpcReduction="20000"/>
          </a:bodyPr>
          <a:lstStyle/>
          <a:p>
            <a:endParaRPr lang="uk-UA" dirty="0"/>
          </a:p>
        </p:txBody>
      </p:sp>
      <p:sp>
        <p:nvSpPr>
          <p:cNvPr id="4" name="Округлений прямокутник 3"/>
          <p:cNvSpPr/>
          <p:nvPr/>
        </p:nvSpPr>
        <p:spPr>
          <a:xfrm>
            <a:off x="836712" y="1115617"/>
            <a:ext cx="5400600" cy="875827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Освітянський сайт:</a:t>
            </a:r>
          </a:p>
          <a:p>
            <a:pPr lvl="0"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https://vseosvita.ua/user/id591167</a:t>
            </a:r>
            <a:endParaRPr lang="uk-UA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круглений прямокутник 4"/>
          <p:cNvSpPr/>
          <p:nvPr/>
        </p:nvSpPr>
        <p:spPr>
          <a:xfrm>
            <a:off x="820507" y="2101624"/>
            <a:ext cx="5400600" cy="8259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Особистий блог:</a:t>
            </a:r>
          </a:p>
          <a:p>
            <a:pPr lvl="0" algn="ctr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https://vseosvita.ua/user/id591167/library</a:t>
            </a:r>
            <a:endParaRPr lang="uk-UA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круглений прямокутник 5"/>
          <p:cNvSpPr/>
          <p:nvPr/>
        </p:nvSpPr>
        <p:spPr>
          <a:xfrm>
            <a:off x="791908" y="3037728"/>
            <a:ext cx="5400600" cy="105172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2" indent="-342900">
              <a:buNone/>
            </a:pP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</a:p>
          <a:p>
            <a:pPr marL="342900" lvl="2" indent="-342900">
              <a:buNone/>
            </a:pPr>
            <a:r>
              <a:rPr lang="uk-UA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Група ЗДО КТ № 26</a:t>
            </a:r>
          </a:p>
          <a:p>
            <a:pPr marL="342900" lvl="2" indent="-342900"/>
            <a:r>
              <a:rPr lang="en-US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https://www.facebook.com/groups/469566153599151/user/100021264875634</a:t>
            </a:r>
            <a:endParaRPr lang="uk-UA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2" indent="-342900">
              <a:buNone/>
            </a:pPr>
            <a:endParaRPr lang="uk-UA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круглений прямокутник 6"/>
          <p:cNvSpPr/>
          <p:nvPr/>
        </p:nvSpPr>
        <p:spPr>
          <a:xfrm>
            <a:off x="791908" y="5402260"/>
            <a:ext cx="5478046" cy="1051719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Підсумкове </a:t>
            </a:r>
            <a:r>
              <a:rPr lang="uk-UA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професійної діяльності за 2025-2026 рік </a:t>
            </a:r>
          </a:p>
          <a:p>
            <a:pPr lvl="0" algn="ctr"/>
            <a:r>
              <a:rPr 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https://vseosvita.ua/blogs/dodatok-do-portfolio-103671.html</a:t>
            </a:r>
            <a:endParaRPr lang="uk-UA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5537"/>
            <a:ext cx="809955" cy="158417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3958" y="7514557"/>
            <a:ext cx="701864" cy="137792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24903" y="8676456"/>
            <a:ext cx="1176630" cy="780356"/>
          </a:xfrm>
          <a:prstGeom prst="rect">
            <a:avLst/>
          </a:prstGeom>
        </p:spPr>
      </p:pic>
      <p:sp>
        <p:nvSpPr>
          <p:cNvPr id="11" name="Округлений прямокутник 10"/>
          <p:cNvSpPr/>
          <p:nvPr/>
        </p:nvSpPr>
        <p:spPr>
          <a:xfrm>
            <a:off x="809955" y="6564160"/>
            <a:ext cx="5459999" cy="950397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Індивідуальна  освітня траєкторія професійного розвитку педагога 2026-2027 н. р. 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https://vseosvita.ua/blogs/edit?id=103671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2" name="Округлений прямокутник 11"/>
          <p:cNvSpPr/>
          <p:nvPr/>
        </p:nvSpPr>
        <p:spPr>
          <a:xfrm>
            <a:off x="836712" y="4199627"/>
            <a:ext cx="5355796" cy="109245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Анкета </a:t>
            </a:r>
            <a:r>
              <a:rPr lang="uk-UA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самооцінювання</a:t>
            </a:r>
            <a:r>
              <a:rPr lang="uk-UA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вихователя 2025-2026 н. р</a:t>
            </a:r>
            <a:r>
              <a:rPr lang="uk-UA" dirty="0" smtClean="0"/>
              <a:t>.</a:t>
            </a:r>
          </a:p>
          <a:p>
            <a:pPr algn="ctr"/>
            <a:r>
              <a:rPr lang="en-US" dirty="0">
                <a:solidFill>
                  <a:srgbClr val="0070C0"/>
                </a:solidFill>
              </a:rPr>
              <a:t>https://vseosvita.ua/blogs/dodatok-do-portfolio-103671.html</a:t>
            </a:r>
            <a:endParaRPr lang="uk-UA" dirty="0">
              <a:solidFill>
                <a:srgbClr val="0070C0"/>
              </a:solidFill>
            </a:endParaRPr>
          </a:p>
        </p:txBody>
      </p:sp>
      <p:sp>
        <p:nvSpPr>
          <p:cNvPr id="13" name="Округлений прямокутник 12"/>
          <p:cNvSpPr/>
          <p:nvPr/>
        </p:nvSpPr>
        <p:spPr>
          <a:xfrm>
            <a:off x="836712" y="7624738"/>
            <a:ext cx="5355796" cy="119573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Звіт </a:t>
            </a:r>
            <a:r>
              <a:rPr lang="uk-UA" dirty="0">
                <a:solidFill>
                  <a:srgbClr val="002060"/>
                </a:solidFill>
              </a:rPr>
              <a:t>за </a:t>
            </a:r>
            <a:r>
              <a:rPr lang="uk-UA" dirty="0" err="1">
                <a:solidFill>
                  <a:srgbClr val="002060"/>
                </a:solidFill>
              </a:rPr>
              <a:t>міжатестаційний</a:t>
            </a:r>
            <a:r>
              <a:rPr lang="uk-UA" dirty="0">
                <a:solidFill>
                  <a:srgbClr val="002060"/>
                </a:solidFill>
              </a:rPr>
              <a:t> </a:t>
            </a:r>
            <a:r>
              <a:rPr lang="uk-UA" dirty="0" smtClean="0">
                <a:solidFill>
                  <a:srgbClr val="002060"/>
                </a:solidFill>
              </a:rPr>
              <a:t>період</a:t>
            </a:r>
          </a:p>
          <a:p>
            <a:pPr algn="ctr"/>
            <a:r>
              <a:rPr lang="uk-UA" u="sng" dirty="0">
                <a:hlinkClick r:id="rId7"/>
              </a:rPr>
              <a:t>https://vseosvita.ua/blogs/metodychnyi-keis-103671.html</a:t>
            </a:r>
            <a:r>
              <a:rPr lang="uk-UA" dirty="0"/>
              <a:t> </a:t>
            </a:r>
            <a:endParaRPr lang="uk-UA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43955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2338</TotalTime>
  <Words>1156</Words>
  <Application>Microsoft Office PowerPoint</Application>
  <PresentationFormat>Екран (4:3)</PresentationFormat>
  <Paragraphs>526</Paragraphs>
  <Slides>22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22</vt:i4>
      </vt:variant>
    </vt:vector>
  </HeadingPairs>
  <TitlesOfParts>
    <vt:vector size="27" baseType="lpstr">
      <vt:lpstr>Arial</vt:lpstr>
      <vt:lpstr>Calibri</vt:lpstr>
      <vt:lpstr>Symbol</vt:lpstr>
      <vt:lpstr>Times New Roman</vt:lpstr>
      <vt:lpstr>Тема Office</vt:lpstr>
      <vt:lpstr>Прилуцький заклад дошкільної освіти (ясла-садок ) комбінованого типу № 26 Прилуцької міської ради Чернігівської області                 </vt:lpstr>
      <vt:lpstr>Презентація PowerPoint</vt:lpstr>
      <vt:lpstr>Моє педагогічне есе:</vt:lpstr>
      <vt:lpstr> Мої документи:</vt:lpstr>
      <vt:lpstr>Підвищення кваліфікації:</vt:lpstr>
      <vt:lpstr>Презентація PowerPoint</vt:lpstr>
      <vt:lpstr>Презентація PowerPoint</vt:lpstr>
      <vt:lpstr>Презентація PowerPoint</vt:lpstr>
      <vt:lpstr>Самоосвіта:</vt:lpstr>
      <vt:lpstr>Презентація PowerPoint</vt:lpstr>
      <vt:lpstr>Здобутки  та досягнення:</vt:lpstr>
      <vt:lpstr>Презентація PowerPoint</vt:lpstr>
      <vt:lpstr>   Напрям педагогічної діяльності: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УЧАСТЬ У РОБОТІ МЕТОДИЧНОЇ СЛУЖБИ ЗАКЛАДУ ДОШКІЛЬНОЇ     ОСВІТИ : 2023 -2026 н. р.</vt:lpstr>
      <vt:lpstr>  Нормативні документи: </vt:lpstr>
      <vt:lpstr>Система заходів з метою презентації   практичної діяльності: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Управління освіти                 Прилуцької міської ради           Чернігівської області              Заклад дошкільної освіти № 2                     санаторного типу туберкульозного профілю</dc:title>
  <dc:creator>Admin</dc:creator>
  <cp:lastModifiedBy>User</cp:lastModifiedBy>
  <cp:revision>226</cp:revision>
  <dcterms:created xsi:type="dcterms:W3CDTF">2021-11-03T16:02:20Z</dcterms:created>
  <dcterms:modified xsi:type="dcterms:W3CDTF">2026-10-06T18:22:45Z</dcterms:modified>
</cp:coreProperties>
</file>