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310" r:id="rId2"/>
    <p:sldId id="320" r:id="rId3"/>
    <p:sldId id="370" r:id="rId4"/>
    <p:sldId id="371" r:id="rId5"/>
    <p:sldId id="372" r:id="rId6"/>
    <p:sldId id="373" r:id="rId7"/>
    <p:sldId id="374" r:id="rId8"/>
    <p:sldId id="375" r:id="rId9"/>
    <p:sldId id="376" r:id="rId10"/>
    <p:sldId id="377" r:id="rId11"/>
    <p:sldId id="306" r:id="rId12"/>
    <p:sldId id="369" r:id="rId13"/>
    <p:sldId id="307" r:id="rId14"/>
    <p:sldId id="319" r:id="rId15"/>
  </p:sldIdLst>
  <p:sldSz cx="9144000" cy="5143500" type="screen16x9"/>
  <p:notesSz cx="6858000" cy="9144000"/>
  <p:embeddedFontLst>
    <p:embeddedFont>
      <p:font typeface="Alegreya" charset="0"/>
      <p:regular r:id="rId17"/>
      <p:bold r:id="rId18"/>
      <p:italic r:id="rId19"/>
      <p:boldItalic r:id="rId20"/>
    </p:embeddedFont>
    <p:embeddedFont>
      <p:font typeface="Verdana" pitchFamily="34" charset="0"/>
      <p:regular r:id="rId21"/>
      <p:bold r:id="rId22"/>
      <p:italic r:id="rId23"/>
      <p:boldItalic r:id="rId24"/>
    </p:embeddedFont>
    <p:embeddedFont>
      <p:font typeface="Segoe Script" pitchFamily="66" charset="0"/>
      <p:regular r:id="rId25"/>
      <p:bold r:id="rId26"/>
    </p:embeddedFont>
    <p:embeddedFont>
      <p:font typeface="Segoe Print" pitchFamily="2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EFE68"/>
    <a:srgbClr val="C9FAFB"/>
    <a:srgbClr val="BAFCC7"/>
    <a:srgbClr val="F3FF7D"/>
    <a:srgbClr val="D6C7EF"/>
    <a:srgbClr val="F6D6E7"/>
    <a:srgbClr val="FFDDFF"/>
    <a:srgbClr val="FFCCFF"/>
    <a:srgbClr val="FFAFFF"/>
    <a:srgbClr val="C3DBF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554" autoAdjust="0"/>
  </p:normalViewPr>
  <p:slideViewPr>
    <p:cSldViewPr snapToGrid="0">
      <p:cViewPr>
        <p:scale>
          <a:sx n="80" d="100"/>
          <a:sy n="80" d="100"/>
        </p:scale>
        <p:origin x="-1522" y="-557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547336" y="1093777"/>
            <a:ext cx="7123601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uk-UA" sz="2800" b="1" dirty="0">
                <a:solidFill>
                  <a:srgbClr val="0C77C3"/>
                </a:solidFill>
                <a:latin typeface="Alegreya" panose="020B0604020202020204" charset="0"/>
              </a:rPr>
              <a:t>12. Біологічні системи, що перебувають на молекулярному рівні організації живої матерії: віруси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707560" y="3419745"/>
            <a:ext cx="3280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dirty="0">
                <a:latin typeface="+mn-lt"/>
              </a:rPr>
              <a:t>Чи можна вважати віруси, віроїди і пріони біологічними об’єктами на межі</a:t>
            </a:r>
          </a:p>
          <a:p>
            <a:pPr algn="ctr"/>
            <a:r>
              <a:rPr lang="uk-UA" sz="1800" dirty="0">
                <a:latin typeface="+mn-lt"/>
              </a:rPr>
              <a:t>живого й неживого?</a:t>
            </a:r>
            <a:endParaRPr lang="uk-UA" sz="2400" dirty="0">
              <a:latin typeface="+mn-lt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ადამიანი და ვირუსები: მტრები, მეზობლები თუ კოლეგები?“-გაეცანით საჩინოს N2  სკოლის მასწავლებლის ანნა წულაიას სტატიას - ეტალონი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6300" y="2504541"/>
            <a:ext cx="4457700" cy="2638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5.1: Віруси - LibreTexts - Ukrayins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2386474"/>
            <a:ext cx="3498850" cy="2631614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21254" y="1185584"/>
            <a:ext cx="4112621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 молекулярному рівні організації живої матерії перебувають: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221227" y="2022827"/>
            <a:ext cx="1588523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віруси</a:t>
            </a:r>
          </a:p>
        </p:txBody>
      </p:sp>
      <p:sp>
        <p:nvSpPr>
          <p:cNvPr id="13" name="Прямокутник 17"/>
          <p:cNvSpPr/>
          <p:nvPr/>
        </p:nvSpPr>
        <p:spPr>
          <a:xfrm>
            <a:off x="221227" y="2575277"/>
            <a:ext cx="1588523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віроїди</a:t>
            </a:r>
          </a:p>
        </p:txBody>
      </p:sp>
      <p:sp>
        <p:nvSpPr>
          <p:cNvPr id="14" name="Прямокутник 17"/>
          <p:cNvSpPr/>
          <p:nvPr/>
        </p:nvSpPr>
        <p:spPr>
          <a:xfrm>
            <a:off x="202177" y="3143249"/>
            <a:ext cx="1588523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пріони</a:t>
            </a:r>
          </a:p>
        </p:txBody>
      </p:sp>
      <p:sp>
        <p:nvSpPr>
          <p:cNvPr id="15" name="Прямокутник 21"/>
          <p:cNvSpPr/>
          <p:nvPr/>
        </p:nvSpPr>
        <p:spPr>
          <a:xfrm>
            <a:off x="6288679" y="785534"/>
            <a:ext cx="1388471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Ознаки: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4895850" y="1289402"/>
            <a:ext cx="4105275" cy="584775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не здатні до самостійного обміну речовин; </a:t>
            </a:r>
          </a:p>
        </p:txBody>
      </p:sp>
      <p:sp>
        <p:nvSpPr>
          <p:cNvPr id="19" name="Прямокутник 17"/>
          <p:cNvSpPr/>
          <p:nvPr/>
        </p:nvSpPr>
        <p:spPr>
          <a:xfrm>
            <a:off x="4895850" y="2032352"/>
            <a:ext cx="4105275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не забезпечують себе енергією; </a:t>
            </a:r>
          </a:p>
        </p:txBody>
      </p:sp>
      <p:sp>
        <p:nvSpPr>
          <p:cNvPr id="20" name="Прямокутник 17"/>
          <p:cNvSpPr/>
          <p:nvPr/>
        </p:nvSpPr>
        <p:spPr>
          <a:xfrm>
            <a:off x="4905375" y="2527652"/>
            <a:ext cx="4105275" cy="584775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не мають клітинної будови та органел; </a:t>
            </a:r>
          </a:p>
        </p:txBody>
      </p:sp>
      <p:sp>
        <p:nvSpPr>
          <p:cNvPr id="21" name="Прямокутник 17"/>
          <p:cNvSpPr/>
          <p:nvPr/>
        </p:nvSpPr>
        <p:spPr>
          <a:xfrm>
            <a:off x="4886325" y="3708752"/>
            <a:ext cx="4105275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розмножуються; </a:t>
            </a:r>
          </a:p>
        </p:txBody>
      </p:sp>
      <p:sp>
        <p:nvSpPr>
          <p:cNvPr id="23" name="Прямокутник 17"/>
          <p:cNvSpPr/>
          <p:nvPr/>
        </p:nvSpPr>
        <p:spPr>
          <a:xfrm>
            <a:off x="4867275" y="4185002"/>
            <a:ext cx="4105275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проявляють мінливість; </a:t>
            </a:r>
          </a:p>
        </p:txBody>
      </p:sp>
      <p:sp>
        <p:nvSpPr>
          <p:cNvPr id="24" name="Прямокутник 17"/>
          <p:cNvSpPr/>
          <p:nvPr/>
        </p:nvSpPr>
        <p:spPr>
          <a:xfrm>
            <a:off x="4848225" y="4662071"/>
            <a:ext cx="4105275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адаптуються до умов середовища </a:t>
            </a:r>
          </a:p>
        </p:txBody>
      </p:sp>
      <p:sp>
        <p:nvSpPr>
          <p:cNvPr id="25" name="Прямокутник 17"/>
          <p:cNvSpPr/>
          <p:nvPr/>
        </p:nvSpPr>
        <p:spPr>
          <a:xfrm>
            <a:off x="4895850" y="3222977"/>
            <a:ext cx="4105275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внутрішньоклітинні паразити; </a:t>
            </a: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Asus10\Pictures\Screenshots\Знімок екрана (44).png"/>
          <p:cNvPicPr>
            <a:picLocks noChangeAspect="1" noChangeArrowheads="1"/>
          </p:cNvPicPr>
          <p:nvPr/>
        </p:nvPicPr>
        <p:blipFill>
          <a:blip r:embed="rId3"/>
          <a:srcRect l="30234" t="24028" r="29688" b="42222"/>
          <a:stretch>
            <a:fillRect/>
          </a:stretch>
        </p:blipFill>
        <p:spPr bwMode="auto">
          <a:xfrm>
            <a:off x="4255558" y="1400175"/>
            <a:ext cx="4745567" cy="224790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161925" y="1357034"/>
            <a:ext cx="4693646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Вірусологія – наука, що вивчає віруси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173602" y="2365727"/>
            <a:ext cx="2712473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Життєвий цикл вірусів:</a:t>
            </a:r>
          </a:p>
        </p:txBody>
      </p:sp>
      <p:sp>
        <p:nvSpPr>
          <p:cNvPr id="13" name="Прямокутник 17"/>
          <p:cNvSpPr/>
          <p:nvPr/>
        </p:nvSpPr>
        <p:spPr>
          <a:xfrm>
            <a:off x="173602" y="3080102"/>
            <a:ext cx="4169798" cy="584775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1. Позаклітинна фаза: </a:t>
            </a:r>
            <a:r>
              <a:rPr lang="uk-UA" sz="1600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віріон</a:t>
            </a: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не проявляє жодних ознак живого</a:t>
            </a:r>
          </a:p>
        </p:txBody>
      </p:sp>
      <p:sp>
        <p:nvSpPr>
          <p:cNvPr id="14" name="Прямокутник 17"/>
          <p:cNvSpPr/>
          <p:nvPr/>
        </p:nvSpPr>
        <p:spPr>
          <a:xfrm>
            <a:off x="154552" y="3880202"/>
            <a:ext cx="4226948" cy="584775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2. Внутрішньоклітинна фаза: вірус розмножується в клітині-хазяїні</a:t>
            </a:r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62648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28" name="Прямокутник 21"/>
          <p:cNvSpPr/>
          <p:nvPr/>
        </p:nvSpPr>
        <p:spPr>
          <a:xfrm>
            <a:off x="5926730" y="4081184"/>
            <a:ext cx="2350495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Життєвий цикл ВІЛ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6886575" y="2109509"/>
            <a:ext cx="1876425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Віруси: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428625" y="1184627"/>
            <a:ext cx="8296275" cy="584775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Віруси поширені у природі, через малі розміри їх вивчають за допомогою електронних мікроскопів</a:t>
            </a:r>
          </a:p>
        </p:txBody>
      </p:sp>
      <p:sp>
        <p:nvSpPr>
          <p:cNvPr id="13" name="Прямокутник 17"/>
          <p:cNvSpPr/>
          <p:nvPr/>
        </p:nvSpPr>
        <p:spPr>
          <a:xfrm>
            <a:off x="7041127" y="2822927"/>
            <a:ext cx="1607573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прості</a:t>
            </a:r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62648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5" name="Прямокутник 17"/>
          <p:cNvSpPr/>
          <p:nvPr/>
        </p:nvSpPr>
        <p:spPr>
          <a:xfrm>
            <a:off x="7060177" y="3403952"/>
            <a:ext cx="1607573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  <a:buFont typeface="Wingdings" pitchFamily="2" charset="2"/>
              <a:buChar char="ü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складні</a:t>
            </a:r>
          </a:p>
        </p:txBody>
      </p:sp>
      <p:pic>
        <p:nvPicPr>
          <p:cNvPr id="46082" name="Picture 2" descr="C:\Users\Asus10\Pictures\Screenshots\Знімок екрана (45).png"/>
          <p:cNvPicPr>
            <a:picLocks noChangeAspect="1" noChangeArrowheads="1"/>
          </p:cNvPicPr>
          <p:nvPr/>
        </p:nvPicPr>
        <p:blipFill>
          <a:blip r:embed="rId3"/>
          <a:srcRect l="26016" t="42639" r="27031" b="25694"/>
          <a:stretch>
            <a:fillRect/>
          </a:stretch>
        </p:blipFill>
        <p:spPr bwMode="auto">
          <a:xfrm>
            <a:off x="295275" y="2324100"/>
            <a:ext cx="6372225" cy="2417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542928" y="3168075"/>
            <a:ext cx="5030561" cy="1323439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Хімічний склад вірусів майже тотожний хімічному складові клітин, у яких вони паразитують.</a:t>
            </a:r>
          </a:p>
          <a:p>
            <a:pPr algn="just"/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Розмножуються шляхом самозбирання</a:t>
            </a:r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62648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587835" y="1109890"/>
          <a:ext cx="7890782" cy="1381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453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453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i="0" dirty="0">
                          <a:latin typeface="Segoe Script" pitchFamily="66" charset="0"/>
                          <a:ea typeface="Verdana" pitchFamily="34" charset="0"/>
                        </a:rPr>
                        <a:t>ВІРУСИ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800" i="0" dirty="0">
                          <a:latin typeface="Segoe Script" pitchFamily="66" charset="0"/>
                          <a:ea typeface="Verdana" pitchFamily="34" charset="0"/>
                        </a:rPr>
                        <a:t>ДНК-вмісні віруси</a:t>
                      </a:r>
                    </a:p>
                    <a:p>
                      <a:pPr algn="ctr"/>
                      <a:endParaRPr lang="uk-UA" sz="1800" i="0" dirty="0">
                        <a:latin typeface="Segoe Script" pitchFamily="66" charset="0"/>
                        <a:ea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800" i="0" dirty="0">
                          <a:latin typeface="Segoe Script" pitchFamily="66" charset="0"/>
                          <a:ea typeface="Verdana" pitchFamily="34" charset="0"/>
                        </a:rPr>
                        <a:t>РНК-вмісні віруси</a:t>
                      </a:r>
                    </a:p>
                    <a:p>
                      <a:pPr algn="ctr"/>
                      <a:endParaRPr lang="uk-UA" sz="1800" i="0" dirty="0">
                        <a:latin typeface="Segoe Script" pitchFamily="66" charset="0"/>
                        <a:ea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i="0" dirty="0">
                          <a:latin typeface="Segoe Script" pitchFamily="66" charset="0"/>
                          <a:ea typeface="Verdana" pitchFamily="34" charset="0"/>
                        </a:rPr>
                        <a:t>герпес, бактеріофаги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i="0" dirty="0">
                          <a:latin typeface="Segoe Script" pitchFamily="66" charset="0"/>
                          <a:ea typeface="Verdana" pitchFamily="34" charset="0"/>
                        </a:rPr>
                        <a:t>грип, кір, коронавірус, ВІЛ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595" y="2764970"/>
            <a:ext cx="2378530" cy="237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593823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48130" name="Picture 2" descr="C:\Users\Asus10\Downloads\17736034429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085" y="979716"/>
            <a:ext cx="8262257" cy="4171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593823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49154" name="Picture 2" descr="C:\Users\Asus10\Pictures\Screenshots\Знімок екрана (46).png"/>
          <p:cNvPicPr>
            <a:picLocks noChangeAspect="1" noChangeArrowheads="1"/>
          </p:cNvPicPr>
          <p:nvPr/>
        </p:nvPicPr>
        <p:blipFill>
          <a:blip r:embed="rId3"/>
          <a:srcRect l="26607" t="36944" r="25268" b="26707"/>
          <a:stretch>
            <a:fillRect/>
          </a:stretch>
        </p:blipFill>
        <p:spPr bwMode="auto">
          <a:xfrm>
            <a:off x="87082" y="1153888"/>
            <a:ext cx="8969829" cy="3966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593823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" name="Прямокутник 21"/>
          <p:cNvSpPr/>
          <p:nvPr/>
        </p:nvSpPr>
        <p:spPr>
          <a:xfrm>
            <a:off x="4757057" y="1151567"/>
            <a:ext cx="4082143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Verdana" pitchFamily="34" charset="0"/>
                <a:ea typeface="Verdana" pitchFamily="34" charset="0"/>
              </a:rPr>
              <a:t>Нові штами певного виду вірусів виникають або внаслідок мутацій, або завдяки здатності обмінюватись</a:t>
            </a:r>
          </a:p>
          <a:p>
            <a:pPr algn="just"/>
            <a:r>
              <a:rPr lang="uk-UA" sz="1600" dirty="0">
                <a:latin typeface="Verdana" pitchFamily="34" charset="0"/>
                <a:ea typeface="Verdana" pitchFamily="34" charset="0"/>
              </a:rPr>
              <a:t>спадковою інформацією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428626" y="1184627"/>
            <a:ext cx="4121604" cy="338554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</a:pPr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Штам – варіант вірусів одного виду</a:t>
            </a:r>
          </a:p>
        </p:txBody>
      </p:sp>
      <p:sp>
        <p:nvSpPr>
          <p:cNvPr id="12" name="Прямокутник 17"/>
          <p:cNvSpPr/>
          <p:nvPr/>
        </p:nvSpPr>
        <p:spPr>
          <a:xfrm>
            <a:off x="756562" y="2072529"/>
            <a:ext cx="2864028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</a:p>
        </p:txBody>
      </p:sp>
      <p:sp>
        <p:nvSpPr>
          <p:cNvPr id="13" name="Прямокутник 21"/>
          <p:cNvSpPr/>
          <p:nvPr/>
        </p:nvSpPr>
        <p:spPr>
          <a:xfrm>
            <a:off x="283010" y="2843335"/>
            <a:ext cx="3984190" cy="18158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Segoe Print" pitchFamily="2" charset="0"/>
              </a:rPr>
              <a:t>Одним з найбільш небезпечних є вірус грипу А, штами якого називають за типами білків </a:t>
            </a:r>
            <a:r>
              <a:rPr lang="uk-UA" sz="1600" dirty="0" err="1">
                <a:latin typeface="Segoe Print" pitchFamily="2" charset="0"/>
              </a:rPr>
              <a:t>капсиду</a:t>
            </a:r>
            <a:r>
              <a:rPr lang="uk-UA" sz="1600" dirty="0">
                <a:latin typeface="Segoe Print" pitchFamily="2" charset="0"/>
              </a:rPr>
              <a:t> H і N: H1N1 – спричиняв пандемії 1918 і 2009 років, </a:t>
            </a:r>
          </a:p>
          <a:p>
            <a:pPr algn="just"/>
            <a:r>
              <a:rPr lang="uk-UA" sz="1600" dirty="0">
                <a:latin typeface="Segoe Print" pitchFamily="2" charset="0"/>
              </a:rPr>
              <a:t>H3N2 – штам, який домінує останніми роками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50178" name="Picture 2" descr="C:\Users\Asus10\Pictures\Screenshots\Знімок екрана (47).png"/>
          <p:cNvPicPr>
            <a:picLocks noChangeAspect="1" noChangeArrowheads="1"/>
          </p:cNvPicPr>
          <p:nvPr/>
        </p:nvPicPr>
        <p:blipFill>
          <a:blip r:embed="rId3"/>
          <a:srcRect l="29375" t="23294" r="42857" b="39246"/>
          <a:stretch>
            <a:fillRect/>
          </a:stretch>
        </p:blipFill>
        <p:spPr bwMode="auto">
          <a:xfrm>
            <a:off x="5040085" y="2318657"/>
            <a:ext cx="3385457" cy="2569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593823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51202" name="Picture 2" descr="C:\Users\Asus10\Pictures\Screenshots\Знімок екрана (48).png"/>
          <p:cNvPicPr>
            <a:picLocks noChangeAspect="1" noChangeArrowheads="1"/>
          </p:cNvPicPr>
          <p:nvPr/>
        </p:nvPicPr>
        <p:blipFill>
          <a:blip r:embed="rId3"/>
          <a:srcRect l="26786" t="46944" r="25268" b="22421"/>
          <a:stretch>
            <a:fillRect/>
          </a:stretch>
        </p:blipFill>
        <p:spPr bwMode="auto">
          <a:xfrm>
            <a:off x="9" y="1154290"/>
            <a:ext cx="5845628" cy="2100943"/>
          </a:xfrm>
          <a:prstGeom prst="rect">
            <a:avLst/>
          </a:prstGeom>
          <a:noFill/>
        </p:spPr>
      </p:pic>
      <p:sp>
        <p:nvSpPr>
          <p:cNvPr id="10" name="Прямокутник 21"/>
          <p:cNvSpPr/>
          <p:nvPr/>
        </p:nvSpPr>
        <p:spPr>
          <a:xfrm>
            <a:off x="152406" y="3337101"/>
            <a:ext cx="5361701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Віруси мають високу специфічність. Вони вражають лише певні типи клітин. Це зумовлено взаємодією вірусної частинки з рецепторними молекулами оболонки клітини. Якщо вірус не розпізнає рецептор </a:t>
            </a:r>
            <a:r>
              <a:rPr lang="uk-UA" sz="1600" dirty="0">
                <a:latin typeface="Verdana" pitchFamily="34" charset="0"/>
                <a:ea typeface="Verdana" pitchFamily="34" charset="0"/>
              </a:rPr>
              <a:t>– проникнення неможливе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1" name="Прямокутник 17"/>
          <p:cNvSpPr/>
          <p:nvPr/>
        </p:nvSpPr>
        <p:spPr>
          <a:xfrm>
            <a:off x="5762625" y="1614108"/>
            <a:ext cx="3125065" cy="830997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75000"/>
                </a:schemeClr>
              </a:buClr>
              <a:buSzPct val="140000"/>
            </a:pP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. Будова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бактеріофага</a:t>
            </a:r>
            <a:endParaRPr lang="uk-UA" sz="1600" smtClean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buClr>
                <a:schemeClr val="accent3">
                  <a:lumMod val="75000"/>
                </a:schemeClr>
              </a:buClr>
              <a:buSzPct val="140000"/>
            </a:pP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. Бактеріофаг на клітині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бактерії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17"/>
          <p:cNvSpPr/>
          <p:nvPr/>
        </p:nvSpPr>
        <p:spPr>
          <a:xfrm>
            <a:off x="5798131" y="3345921"/>
            <a:ext cx="3027215" cy="1569660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Віруси здатні руйнувати структури клітини-хазяїна. Інфікована вірусом клітина може гинути й під час виходу з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неї вірусних частинок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6103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7" name="Google Shape;99;p16"/>
          <p:cNvSpPr txBox="1"/>
          <p:nvPr/>
        </p:nvSpPr>
        <p:spPr>
          <a:xfrm>
            <a:off x="1105184" y="593823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Віруси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804046" y="816336"/>
            <a:ext cx="2864028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264202" y="1354955"/>
            <a:ext cx="3996064" cy="206210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Segoe Print" pitchFamily="2" charset="0"/>
              </a:rPr>
              <a:t>За відкриття вірусу імунодефіциту людини </a:t>
            </a:r>
            <a:r>
              <a:rPr lang="uk-UA" sz="1600" smtClean="0">
                <a:latin typeface="Segoe Print" pitchFamily="2" charset="0"/>
              </a:rPr>
              <a:t>(ВІЛ</a:t>
            </a:r>
            <a:r>
              <a:rPr lang="uk-UA" sz="1600" smtClean="0">
                <a:latin typeface="Segoe Print" pitchFamily="2" charset="0"/>
              </a:rPr>
              <a:t>) у 2008 </a:t>
            </a:r>
            <a:r>
              <a:rPr lang="uk-UA" sz="1600" smtClean="0">
                <a:latin typeface="Segoe Print" pitchFamily="2" charset="0"/>
              </a:rPr>
              <a:t>р</a:t>
            </a:r>
            <a:r>
              <a:rPr lang="uk-UA" sz="1600" smtClean="0">
                <a:latin typeface="Segoe Print" pitchFamily="2" charset="0"/>
              </a:rPr>
              <a:t>. Франсу-аза Барре-Синуссі </a:t>
            </a:r>
            <a:r>
              <a:rPr lang="uk-UA" sz="1600" smtClean="0">
                <a:latin typeface="Segoe Print" pitchFamily="2" charset="0"/>
              </a:rPr>
              <a:t>(народ</a:t>
            </a:r>
            <a:r>
              <a:rPr lang="uk-UA" sz="1600" smtClean="0">
                <a:latin typeface="Segoe Print" pitchFamily="2" charset="0"/>
              </a:rPr>
              <a:t>. </a:t>
            </a:r>
            <a:r>
              <a:rPr lang="uk-UA" sz="1600" smtClean="0">
                <a:latin typeface="Segoe Print" pitchFamily="2" charset="0"/>
              </a:rPr>
              <a:t>1947</a:t>
            </a:r>
            <a:r>
              <a:rPr lang="uk-UA" sz="1600" smtClean="0">
                <a:latin typeface="Segoe Print" pitchFamily="2" charset="0"/>
              </a:rPr>
              <a:t>) разом з іншим французьким вірусологом </a:t>
            </a:r>
            <a:r>
              <a:rPr lang="uk-UA" sz="1600" smtClean="0">
                <a:latin typeface="Segoe Print" pitchFamily="2" charset="0"/>
              </a:rPr>
              <a:t>Люком Антуаном </a:t>
            </a:r>
            <a:r>
              <a:rPr lang="uk-UA" sz="1600" smtClean="0">
                <a:latin typeface="Segoe Print" pitchFamily="2" charset="0"/>
              </a:rPr>
              <a:t>Монтаньє (1947–2022) були удостоєні Нобелівської премії з фізіології </a:t>
            </a:r>
            <a:r>
              <a:rPr lang="uk-UA" sz="1600" smtClean="0">
                <a:latin typeface="Segoe Print" pitchFamily="2" charset="0"/>
              </a:rPr>
              <a:t>або медицини</a:t>
            </a:r>
            <a:endParaRPr lang="uk-UA" sz="160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1026" name="Picture 2" descr="C:\Users\Asus10\Downloads\qrcode_321848787_e91d81127c80f7f70421ddb871eeaa5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5850" y="2085975"/>
            <a:ext cx="1355724" cy="1355724"/>
          </a:xfrm>
          <a:prstGeom prst="rect">
            <a:avLst/>
          </a:prstGeom>
          <a:noFill/>
        </p:spPr>
      </p:pic>
      <p:pic>
        <p:nvPicPr>
          <p:cNvPr id="16" name="Picture 3" descr="C:\Users\Asus10\Pictures\Screenshots\Знімок екрана (28).png"/>
          <p:cNvPicPr>
            <a:picLocks noChangeAspect="1" noChangeArrowheads="1"/>
          </p:cNvPicPr>
          <p:nvPr/>
        </p:nvPicPr>
        <p:blipFill>
          <a:blip r:embed="rId4"/>
          <a:srcRect l="66161" t="36627" r="8393" b="33056"/>
          <a:stretch>
            <a:fillRect/>
          </a:stretch>
        </p:blipFill>
        <p:spPr bwMode="auto">
          <a:xfrm>
            <a:off x="6724877" y="2020662"/>
            <a:ext cx="2111602" cy="1415143"/>
          </a:xfrm>
          <a:prstGeom prst="rect">
            <a:avLst/>
          </a:prstGeom>
          <a:noFill/>
        </p:spPr>
      </p:pic>
      <p:sp>
        <p:nvSpPr>
          <p:cNvPr id="18" name="Прямокутник 21"/>
          <p:cNvSpPr/>
          <p:nvPr/>
        </p:nvSpPr>
        <p:spPr>
          <a:xfrm>
            <a:off x="304806" y="3822876"/>
            <a:ext cx="8562969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Віруси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здатні пригнічувати імунну систему людини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(ВІЛ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збудник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кору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). Унаслідок цього в інфікованих людей можуть спостерігати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захворювання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які у здорових людей трапляються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зрідка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інфікована ВІЛ людина може загинути від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хвороби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не смертельної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для здорової людини</a:t>
            </a:r>
            <a:endParaRPr lang="uk-UA" sz="1600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4400550" y="1042608"/>
            <a:ext cx="4581525" cy="830997"/>
          </a:xfrm>
          <a:prstGeom prst="rect">
            <a:avLst/>
          </a:prstGeom>
          <a:solidFill>
            <a:srgbClr val="FEFE68"/>
          </a:solidFill>
          <a:ln w="28575">
            <a:solidFill>
              <a:srgbClr val="FEFE68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Період захворювання, коли його ознаки не помітні, називають прихованим, або латентним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77294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094854" y="85805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123825" y="1358153"/>
            <a:ext cx="8905882" cy="3643837"/>
            <a:chOff x="363677" y="178218"/>
            <a:chExt cx="8152903" cy="3414967"/>
          </a:xfrm>
        </p:grpSpPr>
        <p:sp>
          <p:nvSpPr>
            <p:cNvPr id="13" name="Прямокутник 12"/>
            <p:cNvSpPr/>
            <p:nvPr/>
          </p:nvSpPr>
          <p:spPr>
            <a:xfrm>
              <a:off x="366006" y="178218"/>
              <a:ext cx="8150574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3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Віруси – неклітинні форми життя, які є </a:t>
              </a:r>
              <a:r>
                <a:rPr lang="uk-UA" sz="1600" dirty="0" smtClean="0">
                  <a:latin typeface="Segoe Print" pitchFamily="2" charset="0"/>
                </a:rPr>
                <a:t>внутрішньоклітинними паразитами </a:t>
              </a:r>
              <a:r>
                <a:rPr lang="uk-UA" sz="1600" dirty="0" err="1" smtClean="0">
                  <a:latin typeface="Segoe Print" pitchFamily="2" charset="0"/>
                </a:rPr>
                <a:t>прокаріотичних</a:t>
              </a:r>
              <a:r>
                <a:rPr lang="uk-UA" sz="1600" dirty="0" smtClean="0">
                  <a:latin typeface="Segoe Print" pitchFamily="2" charset="0"/>
                </a:rPr>
                <a:t> та </a:t>
              </a:r>
              <a:r>
                <a:rPr lang="uk-UA" sz="1600" dirty="0" err="1" smtClean="0">
                  <a:latin typeface="Segoe Print" pitchFamily="2" charset="0"/>
                </a:rPr>
                <a:t>евкаріотичних</a:t>
              </a:r>
              <a:r>
                <a:rPr lang="uk-UA" sz="1600" dirty="0" smtClean="0">
                  <a:latin typeface="Segoe Print" pitchFamily="2" charset="0"/>
                </a:rPr>
                <a:t> клітин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66027" y="919373"/>
              <a:ext cx="8150547" cy="77880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3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У </a:t>
              </a:r>
              <a:r>
                <a:rPr lang="uk-UA" sz="1600" smtClean="0">
                  <a:latin typeface="Segoe Print" pitchFamily="2" charset="0"/>
                </a:rPr>
                <a:t>життєвому </a:t>
              </a:r>
              <a:r>
                <a:rPr lang="uk-UA" sz="1600" smtClean="0">
                  <a:latin typeface="Segoe Print" pitchFamily="2" charset="0"/>
                </a:rPr>
                <a:t>циклі вірусів є дві фази: внутрішньоклітинна, коли </a:t>
              </a:r>
              <a:r>
                <a:rPr lang="uk-UA" sz="1600" smtClean="0">
                  <a:latin typeface="Segoe Print" pitchFamily="2" charset="0"/>
                </a:rPr>
                <a:t>вірус </a:t>
              </a:r>
              <a:r>
                <a:rPr lang="uk-UA" sz="1600" smtClean="0">
                  <a:latin typeface="Segoe Print" pitchFamily="2" charset="0"/>
                </a:rPr>
                <a:t>перебуває</a:t>
              </a:r>
              <a:r>
                <a:rPr lang="uk-UA" sz="1600" smtClean="0">
                  <a:latin typeface="Segoe Print" pitchFamily="2" charset="0"/>
                </a:rPr>
                <a:t> в клітині </a:t>
              </a:r>
              <a:r>
                <a:rPr lang="uk-UA" sz="1600" smtClean="0">
                  <a:latin typeface="Segoe Print" pitchFamily="2" charset="0"/>
                </a:rPr>
                <a:t>хазяїна</a:t>
              </a:r>
              <a:r>
                <a:rPr lang="uk-UA" sz="1600" smtClean="0">
                  <a:latin typeface="Segoe Print" pitchFamily="2" charset="0"/>
                </a:rPr>
                <a:t>, та </a:t>
              </a:r>
              <a:r>
                <a:rPr lang="uk-UA" sz="1600" smtClean="0">
                  <a:latin typeface="Segoe Print" pitchFamily="2" charset="0"/>
                </a:rPr>
                <a:t>позаклітинна</a:t>
              </a:r>
              <a:r>
                <a:rPr lang="uk-UA" sz="1600" smtClean="0">
                  <a:latin typeface="Segoe Print" pitchFamily="2" charset="0"/>
                </a:rPr>
                <a:t>, коли вірус існує у </a:t>
              </a:r>
              <a:r>
                <a:rPr lang="uk-UA" sz="1600" smtClean="0">
                  <a:latin typeface="Segoe Print" pitchFamily="2" charset="0"/>
                </a:rPr>
                <a:t>вигляді </a:t>
              </a:r>
              <a:r>
                <a:rPr lang="uk-UA" sz="1600" smtClean="0">
                  <a:latin typeface="Segoe Print" pitchFamily="2" charset="0"/>
                </a:rPr>
                <a:t>вірусної частинки – віріону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21" name="Прямокутник 12"/>
            <p:cNvSpPr/>
            <p:nvPr/>
          </p:nvSpPr>
          <p:spPr>
            <a:xfrm>
              <a:off x="363677" y="1880321"/>
              <a:ext cx="8150546" cy="77880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3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Віруси одного виду можуть бути представлені різними штамами, які відрізняються за набором спадкового матеріалу і. відповідно, за своїми властивостями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5" name="Прямокутник 12"/>
            <p:cNvSpPr/>
            <p:nvPr/>
          </p:nvSpPr>
          <p:spPr>
            <a:xfrm>
              <a:off x="366032" y="2814382"/>
              <a:ext cx="8150541" cy="77880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3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Бувають прості віруси, оболонка яких складається лише з білкових молекул</a:t>
              </a:r>
              <a:r>
                <a:rPr lang="uk-UA" sz="1600" dirty="0" smtClean="0">
                  <a:latin typeface="Segoe Print" pitchFamily="2" charset="0"/>
                </a:rPr>
                <a:t> </a:t>
              </a:r>
              <a:r>
                <a:rPr lang="uk-UA" sz="1600" dirty="0" smtClean="0">
                  <a:latin typeface="Segoe Print" pitchFamily="2" charset="0"/>
                </a:rPr>
                <a:t>(наприклад, бактеріофаги), та складні, до складу оболонок яких крім </a:t>
              </a:r>
              <a:r>
                <a:rPr lang="uk-UA" sz="1600" dirty="0" smtClean="0">
                  <a:latin typeface="Segoe Print" pitchFamily="2" charset="0"/>
                </a:rPr>
                <a:t>білків, включає молекули ліпідів і вуглеводів (</a:t>
              </a:r>
              <a:r>
                <a:rPr lang="uk-UA" sz="1600" dirty="0" smtClean="0">
                  <a:latin typeface="Segoe Print" pitchFamily="2" charset="0"/>
                </a:rPr>
                <a:t>наприклад, вірус </a:t>
              </a:r>
              <a:r>
                <a:rPr lang="uk-UA" sz="1600" dirty="0" smtClean="0">
                  <a:latin typeface="Segoe Print" pitchFamily="2" charset="0"/>
                </a:rPr>
                <a:t>грипу)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xmlns="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Інформаційні матеріали - EMCI"/>
          <p:cNvPicPr>
            <a:picLocks noChangeAspect="1" noChangeArrowheads="1"/>
          </p:cNvPicPr>
          <p:nvPr/>
        </p:nvPicPr>
        <p:blipFill>
          <a:blip r:embed="rId3">
            <a:lum bright="2000"/>
          </a:blip>
          <a:srcRect b="53571"/>
          <a:stretch>
            <a:fillRect/>
          </a:stretch>
        </p:blipFill>
        <p:spPr bwMode="auto">
          <a:xfrm>
            <a:off x="793750" y="3038475"/>
            <a:ext cx="7620000" cy="2105025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77294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094854" y="905677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3" name="Групувати 11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126369" y="1510553"/>
            <a:ext cx="8903338" cy="1602779"/>
            <a:chOff x="366006" y="178218"/>
            <a:chExt cx="8150574" cy="1502100"/>
          </a:xfrm>
        </p:grpSpPr>
        <p:sp>
          <p:nvSpPr>
            <p:cNvPr id="13" name="Прямокутник 12"/>
            <p:cNvSpPr/>
            <p:nvPr/>
          </p:nvSpPr>
          <p:spPr>
            <a:xfrm>
              <a:off x="366006" y="178218"/>
              <a:ext cx="8150574" cy="54804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3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Оболонка</a:t>
              </a:r>
              <a:r>
                <a:rPr lang="uk-UA" sz="1600" smtClean="0">
                  <a:latin typeface="Segoe Print" pitchFamily="2" charset="0"/>
                </a:rPr>
                <a:t> складних вірусів формується за рахунок плазматичної мембрани </a:t>
              </a:r>
              <a:r>
                <a:rPr lang="uk-UA" sz="1600" smtClean="0">
                  <a:latin typeface="Segoe Print" pitchFamily="2" charset="0"/>
                </a:rPr>
                <a:t>клітини-хазяїна</a:t>
              </a:r>
              <a:r>
                <a:rPr lang="uk-UA" sz="1600" smtClean="0">
                  <a:latin typeface="Segoe Print" pitchFamily="2" charset="0"/>
                </a:rPr>
                <a:t>, що оточує вірусну частинку під час виходу з </a:t>
              </a:r>
              <a:r>
                <a:rPr lang="uk-UA" sz="1600" smtClean="0">
                  <a:latin typeface="Segoe Print" pitchFamily="2" charset="0"/>
                </a:rPr>
                <a:t>клітини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66027" y="901520"/>
              <a:ext cx="8150547" cy="778798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3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Вірусам </a:t>
              </a:r>
              <a:r>
                <a:rPr lang="uk-UA" sz="1600" smtClean="0">
                  <a:latin typeface="Segoe Print" pitchFamily="2" charset="0"/>
                </a:rPr>
                <a:t>притаманна </a:t>
              </a:r>
              <a:r>
                <a:rPr lang="uk-UA" sz="1600" smtClean="0">
                  <a:latin typeface="Segoe Print" pitchFamily="2" charset="0"/>
                </a:rPr>
                <a:t>специфічність</a:t>
              </a:r>
              <a:r>
                <a:rPr lang="uk-UA" sz="1600" smtClean="0">
                  <a:latin typeface="Segoe Print" pitchFamily="2" charset="0"/>
                </a:rPr>
                <a:t>: вони можуть паразитувати лише в клітинах певного </a:t>
              </a:r>
              <a:r>
                <a:rPr lang="uk-UA" sz="1600" smtClean="0">
                  <a:latin typeface="Segoe Print" pitchFamily="2" charset="0"/>
                </a:rPr>
                <a:t>типу</a:t>
              </a:r>
              <a:r>
                <a:rPr lang="uk-UA" sz="1600" smtClean="0">
                  <a:latin typeface="Segoe Print" pitchFamily="2" charset="0"/>
                </a:rPr>
                <a:t>, з рецепторними молекулами оболонки яких вони </a:t>
              </a:r>
              <a:r>
                <a:rPr lang="uk-UA" sz="1600" smtClean="0">
                  <a:latin typeface="Segoe Print" pitchFamily="2" charset="0"/>
                </a:rPr>
                <a:t>взаємодіють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xmlns="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10\Pictures\Screenshots\Знімок екрана (49).png"/>
          <p:cNvPicPr>
            <a:picLocks noChangeAspect="1" noChangeArrowheads="1"/>
          </p:cNvPicPr>
          <p:nvPr/>
        </p:nvPicPr>
        <p:blipFill>
          <a:blip r:embed="rId3"/>
          <a:srcRect l="63750" t="27639" r="5469" b="31389"/>
          <a:stretch>
            <a:fillRect/>
          </a:stretch>
        </p:blipFill>
        <p:spPr bwMode="auto">
          <a:xfrm>
            <a:off x="2381250" y="2333625"/>
            <a:ext cx="3752850" cy="2809875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64451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777271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xmlns="" id="{53105FF9-D5A8-4C7F-ADC2-F9C05CDAB79A}"/>
              </a:ext>
            </a:extLst>
          </p:cNvPr>
          <p:cNvSpPr/>
          <p:nvPr/>
        </p:nvSpPr>
        <p:spPr>
          <a:xfrm>
            <a:off x="251773" y="1226616"/>
            <a:ext cx="8654102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i="1" dirty="0">
                <a:latin typeface="Segoe Print" pitchFamily="2" charset="0"/>
              </a:rPr>
              <a:t>        Поміркуйте </a:t>
            </a:r>
          </a:p>
          <a:p>
            <a:pPr algn="just"/>
            <a:endParaRPr lang="uk-UA" sz="1600" b="1" i="1" dirty="0" smtClean="0">
              <a:latin typeface="Segoe Print" pitchFamily="2" charset="0"/>
            </a:endParaRPr>
          </a:p>
          <a:p>
            <a:pPr marL="342900" indent="-342900" algn="just">
              <a:buAutoNum type="arabicPeriod"/>
            </a:pPr>
            <a:r>
              <a:rPr lang="uk-UA" sz="1600" dirty="0" smtClean="0">
                <a:latin typeface="Segoe Print" pitchFamily="2" charset="0"/>
              </a:rPr>
              <a:t>Чи здатні віруси тварин паразитувати в клітинах рослин?</a:t>
            </a:r>
          </a:p>
          <a:p>
            <a:pPr marL="342900" indent="-342900" algn="just">
              <a:buAutoNum type="arabicPeriod"/>
            </a:pPr>
            <a:r>
              <a:rPr lang="uk-UA" sz="1600" dirty="0" smtClean="0">
                <a:latin typeface="Segoe Print" pitchFamily="2" charset="0"/>
              </a:rPr>
              <a:t>У яких випадках віруси здатні руйнувати клітину-хазяїна?</a:t>
            </a:r>
          </a:p>
          <a:p>
            <a:pPr algn="just"/>
            <a:r>
              <a:rPr lang="uk-UA" sz="1600" dirty="0" smtClean="0">
                <a:latin typeface="Segoe Print" pitchFamily="2" charset="0"/>
              </a:rPr>
              <a:t>3. Чи залежить чергування фаз життєвого циклу вірусів (позаклітинна та внутрішньоклітинна</a:t>
            </a:r>
            <a:r>
              <a:rPr lang="uk-UA" sz="1600" dirty="0" smtClean="0">
                <a:latin typeface="Segoe Print" pitchFamily="2" charset="0"/>
              </a:rPr>
              <a:t>) від особливостей їхньої будови (віруси прості і складні)?</a:t>
            </a:r>
            <a:endParaRPr lang="uk-UA" sz="1600" b="1" i="1" dirty="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83411" y="1302834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2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721322" y="689349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12, вивчіть основні терміни</a:t>
            </a:r>
          </a:p>
        </p:txBody>
      </p:sp>
      <p:sp>
        <p:nvSpPr>
          <p:cNvPr id="10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12. Біологічні системи, що перебувають на молекулярному рівні організації живої матерії: віруси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2869</TotalTime>
  <Words>805</Words>
  <Application>Microsoft Office PowerPoint</Application>
  <PresentationFormat>Экран (16:9)</PresentationFormat>
  <Paragraphs>86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Alegreya</vt:lpstr>
      <vt:lpstr>Verdana</vt:lpstr>
      <vt:lpstr>Wingdings</vt:lpstr>
      <vt:lpstr>Segoe Script</vt:lpstr>
      <vt:lpstr>Segoe Print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337</cp:revision>
  <dcterms:modified xsi:type="dcterms:W3CDTF">2026-03-16T15:06:30Z</dcterms:modified>
</cp:coreProperties>
</file>