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68" r:id="rId3"/>
    <p:sldId id="257" r:id="rId4"/>
    <p:sldId id="269" r:id="rId5"/>
    <p:sldId id="258" r:id="rId6"/>
    <p:sldId id="270" r:id="rId7"/>
    <p:sldId id="259" r:id="rId8"/>
    <p:sldId id="271" r:id="rId9"/>
    <p:sldId id="260" r:id="rId10"/>
    <p:sldId id="272" r:id="rId11"/>
    <p:sldId id="261" r:id="rId12"/>
    <p:sldId id="273" r:id="rId13"/>
    <p:sldId id="262" r:id="rId14"/>
    <p:sldId id="274" r:id="rId15"/>
    <p:sldId id="263" r:id="rId16"/>
    <p:sldId id="275" r:id="rId17"/>
    <p:sldId id="264" r:id="rId18"/>
    <p:sldId id="276" r:id="rId19"/>
    <p:sldId id="265" r:id="rId20"/>
    <p:sldId id="277" r:id="rId21"/>
    <p:sldId id="266" r:id="rId22"/>
    <p:sldId id="278" r:id="rId23"/>
    <p:sldId id="267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5" d="100"/>
          <a:sy n="95" d="100"/>
        </p:scale>
        <p:origin x="-178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156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pic>
        <p:nvPicPr>
          <p:cNvPr id="4" name="Image 0" descr="/mnt/data/union_assets/p3_vitrazh.png"/>
          <p:cNvPicPr>
            <a:picLocks noChangeAspect="1"/>
          </p:cNvPicPr>
          <p:nvPr/>
        </p:nvPicPr>
        <p:blipFill>
          <a:blip r:embed="rId3"/>
          <a:srcRect l="3788" r="3788"/>
          <a:stretch/>
        </p:blipFill>
        <p:spPr>
          <a:xfrm>
            <a:off x="7635240" y="640080"/>
            <a:ext cx="2468880" cy="4754880"/>
          </a:xfrm>
          <a:prstGeom prst="rect">
            <a:avLst/>
          </a:prstGeom>
        </p:spPr>
      </p:pic>
      <p:pic>
        <p:nvPicPr>
          <p:cNvPr id="5" name="Image 1" descr="/mnt/data/union_assets/potiy_portrait.png"/>
          <p:cNvPicPr>
            <a:picLocks noChangeAspect="1"/>
          </p:cNvPicPr>
          <p:nvPr/>
        </p:nvPicPr>
        <p:blipFill>
          <a:blip r:embed="rId4"/>
          <a:srcRect l="456" r="456"/>
          <a:stretch/>
        </p:blipFill>
        <p:spPr>
          <a:xfrm>
            <a:off x="10149840" y="868680"/>
            <a:ext cx="1143000" cy="1417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960120"/>
            <a:ext cx="6217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Берестейська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церковна унія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1596 року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731520" y="3429000"/>
            <a:ext cx="5760720" cy="731520"/>
          </a:xfrm>
          <a:prstGeom prst="rect">
            <a:avLst/>
          </a:prstGeom>
          <a:solidFill>
            <a:srgbClr val="FFFFFF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8212D"/>
                </a:solidFill>
              </a:rPr>
              <a:t>Урок-дослідження: учні збирають докази й самі формулюють висновок.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731520" y="4892040"/>
            <a:ext cx="5806440" cy="713232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Головне питання: унія мала об’єднати чи розколоти?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Берестейська церковна унія — спроба об’єднання православної та католицької церков.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Головне питання уроку: чи привела унія до порозуміння чи до розколу?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Починаємо з проблеми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Не записуємо готову відповідь — шукаємо докази.</a:t>
            </a:r>
            <a:endParaRPr lang="en-US" sz="1350" dirty="0"/>
          </a:p>
        </p:txBody>
      </p:sp>
      <p:pic>
        <p:nvPicPr>
          <p:cNvPr id="6" name="Image 0" descr="/mnt/data/union_assets/cross_detail.png"/>
          <p:cNvPicPr>
            <a:picLocks noChangeAspect="1"/>
          </p:cNvPicPr>
          <p:nvPr/>
        </p:nvPicPr>
        <p:blipFill>
          <a:blip r:embed="rId3"/>
          <a:srcRect t="345" b="345"/>
          <a:stretch/>
        </p:blipFill>
        <p:spPr>
          <a:xfrm>
            <a:off x="685800" y="1325880"/>
            <a:ext cx="1828800" cy="1645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834640" y="1325880"/>
            <a:ext cx="8183880" cy="8229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8212D"/>
                </a:solidFill>
              </a:rPr>
              <a:t>Ситуація XVI ст.: православна церква в Речі Посполитій переживає кризу, а католицька церква має сильніші позиції.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1920240" y="2880360"/>
            <a:ext cx="0" cy="2286000"/>
          </a:xfrm>
          <a:prstGeom prst="line">
            <a:avLst/>
          </a:prstGeom>
          <a:noFill/>
          <a:ln w="20320">
            <a:solidFill>
              <a:srgbClr val="C9963E"/>
            </a:solidFill>
            <a:prstDash val="solid"/>
            <a:headEnd type="none"/>
            <a:tailEnd type="triangle"/>
          </a:ln>
        </p:spPr>
      </p:sp>
      <p:sp>
        <p:nvSpPr>
          <p:cNvPr id="9" name="Text 6"/>
          <p:cNvSpPr/>
          <p:nvPr/>
        </p:nvSpPr>
        <p:spPr>
          <a:xfrm>
            <a:off x="685800" y="3337560"/>
            <a:ext cx="2880360" cy="50292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D"/>
                </a:solidFill>
              </a:rPr>
              <a:t>Що треба з’ясувати?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3977640" y="2926080"/>
            <a:ext cx="3657600" cy="233172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8212D"/>
                </a:solidFill>
              </a:rPr>
              <a:t>1) Хто хотів унії?</a:t>
            </a:r>
            <a:endParaRPr lang="en-US" sz="1900" dirty="0"/>
          </a:p>
          <a:p>
            <a:pPr marL="0" indent="0" algn="l">
              <a:buNone/>
            </a:pPr>
            <a:r>
              <a:rPr lang="en-US" sz="1900" dirty="0">
                <a:solidFill>
                  <a:srgbClr val="18212D"/>
                </a:solidFill>
              </a:rPr>
              <a:t>2) Які умови пропонували?</a:t>
            </a:r>
            <a:endParaRPr lang="en-US" sz="1900" dirty="0"/>
          </a:p>
          <a:p>
            <a:pPr marL="0" indent="0" algn="l">
              <a:buNone/>
            </a:pPr>
            <a:r>
              <a:rPr lang="en-US" sz="1900" dirty="0">
                <a:solidFill>
                  <a:srgbClr val="18212D"/>
                </a:solidFill>
              </a:rPr>
              <a:t>3) Хто був проти?</a:t>
            </a:r>
            <a:endParaRPr lang="en-US" sz="1900" dirty="0"/>
          </a:p>
          <a:p>
            <a:pPr marL="0" indent="0" algn="l">
              <a:buNone/>
            </a:pPr>
            <a:r>
              <a:rPr lang="en-US" sz="1900" dirty="0">
                <a:solidFill>
                  <a:srgbClr val="18212D"/>
                </a:solidFill>
              </a:rPr>
              <a:t>4) Якими стали наслідки?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046720" y="3200400"/>
            <a:ext cx="3291840" cy="155448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Наприкінці уроку: чи була унія більше спробою порозуміння, чи причиною конфлікту?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Передумови унії: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слабші позиції православної церкви в Речі Посполитій;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залежність церкви від світської влади;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прагнення православних ієрархів підвищити свій статус.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Кому була потрібна унія?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Одна ідея — різні інтереси.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2377440" y="3154680"/>
            <a:ext cx="2697480" cy="0"/>
          </a:xfrm>
          <a:prstGeom prst="line">
            <a:avLst/>
          </a:prstGeom>
          <a:noFill/>
          <a:ln w="20320">
            <a:solidFill>
              <a:srgbClr val="C9963E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6903720" y="3154680"/>
            <a:ext cx="2606040" cy="0"/>
          </a:xfrm>
          <a:prstGeom prst="line">
            <a:avLst/>
          </a:prstGeom>
          <a:noFill/>
          <a:ln w="20320">
            <a:solidFill>
              <a:srgbClr val="C9963E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685800" y="1874520"/>
            <a:ext cx="2423160" cy="914400"/>
          </a:xfrm>
          <a:prstGeom prst="rect">
            <a:avLst/>
          </a:prstGeom>
          <a:solidFill>
            <a:srgbClr val="DDEAF1"/>
          </a:solidFill>
          <a:ln w="10160">
            <a:solidFill>
              <a:srgbClr val="2E6F9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212D"/>
                </a:solidFill>
              </a:rPr>
              <a:t>Православні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b="1" dirty="0">
                <a:solidFill>
                  <a:srgbClr val="18212D"/>
                </a:solidFill>
              </a:rPr>
              <a:t>ієрархи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685800" y="3154680"/>
            <a:ext cx="2651760" cy="13716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420" dirty="0">
                <a:solidFill>
                  <a:srgbClr val="18212D"/>
                </a:solidFill>
              </a:rPr>
              <a:t>Посилити позиції церкви, зменшити залежність від світських володарів, отримати місця в сенаті.</a:t>
            </a:r>
            <a:endParaRPr lang="en-US" sz="1420" dirty="0"/>
          </a:p>
        </p:txBody>
      </p:sp>
      <p:sp>
        <p:nvSpPr>
          <p:cNvPr id="10" name="Text 8"/>
          <p:cNvSpPr/>
          <p:nvPr/>
        </p:nvSpPr>
        <p:spPr>
          <a:xfrm>
            <a:off x="4709160" y="1874520"/>
            <a:ext cx="2423160" cy="914400"/>
          </a:xfrm>
          <a:prstGeom prst="rect">
            <a:avLst/>
          </a:prstGeom>
          <a:solidFill>
            <a:srgbClr val="F2DFD8"/>
          </a:solidFill>
          <a:ln w="10160">
            <a:solidFill>
              <a:srgbClr val="9B3F3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212D"/>
                </a:solidFill>
              </a:rPr>
              <a:t>Папа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b="1" dirty="0">
                <a:solidFill>
                  <a:srgbClr val="18212D"/>
                </a:solidFill>
              </a:rPr>
              <a:t>Римський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572000" y="3154680"/>
            <a:ext cx="2697480" cy="10515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8212D"/>
                </a:solidFill>
              </a:rPr>
              <a:t>Поширити вплив на Схід і послабити протестантизм.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641080" y="1874520"/>
            <a:ext cx="2606040" cy="91440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8212D"/>
                </a:solidFill>
              </a:rPr>
              <a:t>Король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b="1" dirty="0">
                <a:solidFill>
                  <a:srgbClr val="18212D"/>
                </a:solidFill>
              </a:rPr>
              <a:t>Сигізмунд III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595360" y="3154680"/>
            <a:ext cx="2697480" cy="10515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8212D"/>
                </a:solidFill>
              </a:rPr>
              <a:t>Релігійна єдність як спосіб зміцнити державу.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246120" y="5166360"/>
            <a:ext cx="5852160" cy="73152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Висновок у зошит: де тут релігійні, а де політичні мотиви?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Прихильники унії мали різні мотиви: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православні ієрархи — зміцнення церкви й статусу;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Папа Римський — поширення впливу на Схід;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король Сигізмунд III — зміцнення державної єдності.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Іпатій Потій: голос прихильників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Персоналія допомагає зрозуміти логіку прибічників унії.</a:t>
            </a:r>
            <a:endParaRPr lang="en-US" sz="1350" dirty="0"/>
          </a:p>
        </p:txBody>
      </p:sp>
      <p:pic>
        <p:nvPicPr>
          <p:cNvPr id="6" name="Image 0" descr="/mnt/data/union_assets/potiy_portrait.png"/>
          <p:cNvPicPr>
            <a:picLocks noChangeAspect="1"/>
          </p:cNvPicPr>
          <p:nvPr/>
        </p:nvPicPr>
        <p:blipFill>
          <a:blip r:embed="rId3"/>
          <a:srcRect l="3021" r="3021"/>
          <a:stretch/>
        </p:blipFill>
        <p:spPr>
          <a:xfrm>
            <a:off x="731520" y="1325880"/>
            <a:ext cx="2971800" cy="3886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5440680"/>
            <a:ext cx="2606040" cy="320040"/>
          </a:xfrm>
          <a:prstGeom prst="rect">
            <a:avLst/>
          </a:prstGeom>
          <a:solidFill>
            <a:srgbClr val="9B3F30"/>
          </a:solidFill>
          <a:ln>
            <a:solidFill>
              <a:srgbClr val="9B3F30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Іпатій Потій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160520" y="1463040"/>
            <a:ext cx="3749040" cy="22860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письменник-полеміст;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доводив переваги унійної церкви;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від 1599 р. — Київський митрополит унійної церкви;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заснував перші унійні школи й друкарні.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183880" y="1691640"/>
            <a:ext cx="3154680" cy="192024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Завдання: складіть 3 речення промови Потія до вірян. Якими аргументами він міг переконувати?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183880" y="4069080"/>
            <a:ext cx="3154680" cy="1097280"/>
          </a:xfrm>
          <a:prstGeom prst="rect">
            <a:avLst/>
          </a:prstGeom>
          <a:solidFill>
            <a:srgbClr val="F7EFE2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18212D"/>
                </a:solidFill>
              </a:rPr>
              <a:t>Підказка: говоріть не від себе, а від імені діяча. Це змушує побачити позицію іншої сторони.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Портрет Іпатія Потія з підручника, с. 46</a:t>
            </a:r>
            <a:endParaRPr lang="en-US" sz="6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Іпатій Потій — один із головних діячів Берестейської унії.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Він був активним прихильником унії та майбутнім митрополитом унійної церкви.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Торчинські артикули: умови об’єднання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Дивимося на документ як на набір інтересів.</a:t>
            </a:r>
            <a:endParaRPr lang="en-US" sz="1350" dirty="0"/>
          </a:p>
        </p:txBody>
      </p:sp>
      <p:pic>
        <p:nvPicPr>
          <p:cNvPr id="6" name="Image 0" descr="/mnt/data/union_assets/p2_torchyn_artic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380119"/>
            <a:ext cx="6035040" cy="382344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95160" y="1234440"/>
            <a:ext cx="4389120" cy="475488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8212D"/>
                </a:solidFill>
              </a:rPr>
              <a:t>Працюємо з візуалом: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995160" y="1938528"/>
            <a:ext cx="4389120" cy="26517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1. Позначте умови, що зберігали православні обряди.</a:t>
            </a:r>
            <a:endParaRPr lang="en-US" sz="1650" dirty="0"/>
          </a:p>
          <a:p>
            <a:pPr marL="0" indent="0" algn="l">
              <a:buNone/>
            </a:pP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2. Знайдіть умови, які посилювали єпископів.</a:t>
            </a:r>
            <a:endParaRPr lang="en-US" sz="1650" dirty="0"/>
          </a:p>
          <a:p>
            <a:pPr marL="0" indent="0" algn="l">
              <a:buNone/>
            </a:pP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3. Визначте, що могло не сподобатися братствам, князям і шляхті.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995160" y="5074920"/>
            <a:ext cx="4389120" cy="77724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Проміжний висновок: це було рівноправне об’єднання чи компроміс із “підводними каменями”?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Схема «Торчинські артикули» повністю, с. 46</a:t>
            </a:r>
            <a:endParaRPr lang="en-US" sz="6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Торчинські артикули 1594 р. визначили умови майбутньої унії.</a:t>
            </a:r>
          </a:p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Православна обрядовість зберігалася, але змінювалося церковне підпорядкування.</a:t>
            </a:r>
          </a:p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Позиції єпископів мали посилитися.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Чому виник опір?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Одна унія — багато страхів.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663440" y="1874520"/>
            <a:ext cx="2834640" cy="68580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212D"/>
                </a:solidFill>
              </a:rPr>
              <a:t>Опір унії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937760" y="2560320"/>
            <a:ext cx="0" cy="1097280"/>
          </a:xfrm>
          <a:prstGeom prst="line">
            <a:avLst/>
          </a:prstGeom>
          <a:noFill/>
          <a:ln w="20320">
            <a:solidFill>
              <a:srgbClr val="9B3F30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5852160" y="2651760"/>
            <a:ext cx="0" cy="1097280"/>
          </a:xfrm>
          <a:prstGeom prst="line">
            <a:avLst/>
          </a:prstGeom>
          <a:noFill/>
          <a:ln w="20320">
            <a:solidFill>
              <a:srgbClr val="9B3F30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7223760" y="2560320"/>
            <a:ext cx="2560320" cy="1097280"/>
          </a:xfrm>
          <a:prstGeom prst="line">
            <a:avLst/>
          </a:prstGeom>
          <a:noFill/>
          <a:ln w="20320">
            <a:solidFill>
              <a:srgbClr val="9B3F30"/>
            </a:solidFill>
            <a:prstDash val="solid"/>
            <a:headEnd type="none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731520" y="3703320"/>
            <a:ext cx="3017520" cy="1051560"/>
          </a:xfrm>
          <a:prstGeom prst="rect">
            <a:avLst/>
          </a:prstGeom>
          <a:solidFill>
            <a:srgbClr val="F2DFD8"/>
          </a:solidFill>
          <a:ln w="10160">
            <a:solidFill>
              <a:srgbClr val="9B3F30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8212D"/>
                </a:solidFill>
              </a:rPr>
              <a:t>Князі й шляхта</a:t>
            </a:r>
            <a:endParaRPr lang="en-US" sz="1550" dirty="0"/>
          </a:p>
          <a:p>
            <a:pPr marL="0" indent="0" algn="l">
              <a:buNone/>
            </a:pPr>
            <a:r>
              <a:rPr lang="en-US" sz="1550" dirty="0">
                <a:solidFill>
                  <a:srgbClr val="18212D"/>
                </a:solidFill>
              </a:rPr>
              <a:t>не хотіли втрачати контроль над церквою.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343400" y="3840480"/>
            <a:ext cx="3108960" cy="1143000"/>
          </a:xfrm>
          <a:prstGeom prst="rect">
            <a:avLst/>
          </a:prstGeom>
          <a:solidFill>
            <a:srgbClr val="DDEAF1"/>
          </a:solidFill>
          <a:ln w="10160">
            <a:solidFill>
              <a:srgbClr val="2E6F9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8212D"/>
                </a:solidFill>
              </a:rPr>
              <a:t>Братства</a:t>
            </a:r>
            <a:endParaRPr lang="en-US" sz="1550" dirty="0"/>
          </a:p>
          <a:p>
            <a:pPr marL="0" indent="0" algn="l">
              <a:buNone/>
            </a:pPr>
            <a:r>
              <a:rPr lang="en-US" sz="1550" dirty="0">
                <a:solidFill>
                  <a:srgbClr val="18212D"/>
                </a:solidFill>
              </a:rPr>
              <a:t>прагнули реформ церкви, а не посилення влади єпископів.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229600" y="3703320"/>
            <a:ext cx="3200400" cy="114300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20" dirty="0">
                <a:solidFill>
                  <a:srgbClr val="18212D"/>
                </a:solidFill>
              </a:rPr>
              <a:t>В.-К. Острозький</a:t>
            </a:r>
            <a:endParaRPr lang="en-US" sz="1520" dirty="0"/>
          </a:p>
          <a:p>
            <a:pPr marL="0" indent="0" algn="l">
              <a:buNone/>
            </a:pPr>
            <a:r>
              <a:rPr lang="en-US" sz="1520" dirty="0">
                <a:solidFill>
                  <a:srgbClr val="18212D"/>
                </a:solidFill>
              </a:rPr>
              <a:t>бачив унію як рівноправне об’єднання, але не погодився з умовами.</a:t>
            </a:r>
            <a:endParaRPr lang="en-US" sz="1520" dirty="0"/>
          </a:p>
        </p:txBody>
      </p:sp>
      <p:sp>
        <p:nvSpPr>
          <p:cNvPr id="13" name="Text 11"/>
          <p:cNvSpPr/>
          <p:nvPr/>
        </p:nvSpPr>
        <p:spPr>
          <a:xfrm>
            <a:off x="1965960" y="5532120"/>
            <a:ext cx="8321040" cy="68580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Висновок: опір був лише релігійним? Чи тут є політика, майно й влада?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Противники унії мали різні мотиви: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захист церковної незалежності;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збереження майна й впливу;</a:t>
            </a:r>
          </a:p>
          <a:p>
            <a:pPr>
              <a:spcAft>
                <a:spcPts val="1000"/>
              </a:spcAft>
              <a:defRPr sz="2000">
                <a:solidFill>
                  <a:srgbClr val="23252A"/>
                </a:solidFill>
                <a:latin typeface="Arial"/>
              </a:defRPr>
            </a:pPr>
            <a:r>
              <a:t>• прагнення реформувати православну церкву іншим шляхом.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Берестя 1596: два собори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Спроба об’єднати завершилась розколом усередині православних.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822960" y="1508760"/>
            <a:ext cx="4480560" cy="59436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Собор прихильників унії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2331720"/>
            <a:ext cx="4297680" cy="22860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більшість єпископів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підтримка короля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підтримка Папи Римського</a:t>
            </a:r>
            <a:endParaRPr lang="en-US" sz="1650" dirty="0"/>
          </a:p>
          <a:p>
            <a:pPr marL="0" indent="0" algn="l">
              <a:buNone/>
            </a:pP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Рішення: утворити унійну / греко-католицьку церкву.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6903720" y="1508760"/>
            <a:ext cx="4480560" cy="594360"/>
          </a:xfrm>
          <a:prstGeom prst="rect">
            <a:avLst/>
          </a:prstGeom>
          <a:solidFill>
            <a:srgbClr val="F2DFD8"/>
          </a:solidFill>
          <a:ln w="10160">
            <a:solidFill>
              <a:srgbClr val="9B3F30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Православний собор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995160" y="2331720"/>
            <a:ext cx="4297680" cy="22860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В.-К. Острозький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православна шляхта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братства</a:t>
            </a: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• частина монастирів</a:t>
            </a:r>
            <a:endParaRPr lang="en-US" sz="1650" dirty="0"/>
          </a:p>
          <a:p>
            <a:pPr marL="0" indent="0" algn="l">
              <a:buNone/>
            </a:pPr>
            <a:endParaRPr lang="en-US" sz="1650" dirty="0"/>
          </a:p>
          <a:p>
            <a:pPr marL="0" indent="0" algn="l">
              <a:buNone/>
            </a:pPr>
            <a:r>
              <a:rPr lang="en-US" sz="1650" dirty="0">
                <a:solidFill>
                  <a:srgbClr val="18212D"/>
                </a:solidFill>
              </a:rPr>
              <a:t>Рішення: не визнати утворення унійної церкви.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5394960" y="3520440"/>
            <a:ext cx="1280160" cy="0"/>
          </a:xfrm>
          <a:prstGeom prst="line">
            <a:avLst/>
          </a:prstGeom>
          <a:noFill/>
          <a:ln w="20320">
            <a:solidFill>
              <a:srgbClr val="9B3F30"/>
            </a:solidFill>
            <a:prstDash val="solid"/>
            <a:headEnd type="none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5623560" y="297180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9B3F30"/>
                </a:solidFill>
              </a:rPr>
              <a:t>↔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2834640" y="5349240"/>
            <a:ext cx="6583680" cy="713232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Питання: чому обидві сторони вважали себе правими?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1596 р., Берестя: відбулися два протилежні собори.</a:t>
            </a:r>
          </a:p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Прихильники проголосили унію.</a:t>
            </a:r>
          </a:p>
          <a:p>
            <a:pPr>
              <a:spcAft>
                <a:spcPts val="1000"/>
              </a:spcAft>
              <a:defRPr sz="2100">
                <a:solidFill>
                  <a:srgbClr val="23252A"/>
                </a:solidFill>
                <a:latin typeface="Arial"/>
              </a:defRPr>
            </a:pPr>
            <a:r>
              <a:t>Православний собор її не визнав.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Що утворилося?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Нова церква поєднувала елементи двох традицій.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2743200" y="2834640"/>
            <a:ext cx="2057400" cy="0"/>
          </a:xfrm>
          <a:prstGeom prst="line">
            <a:avLst/>
          </a:prstGeom>
          <a:noFill/>
          <a:ln w="20320">
            <a:solidFill>
              <a:srgbClr val="C9963E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9372600" y="2834640"/>
            <a:ext cx="0" cy="0"/>
          </a:xfrm>
          <a:prstGeom prst="line">
            <a:avLst/>
          </a:prstGeom>
          <a:noFill/>
          <a:ln w="20320">
            <a:solidFill>
              <a:srgbClr val="C9963E"/>
            </a:solidFill>
            <a:prstDash val="solid"/>
            <a:headEnd type="none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777240" y="2194560"/>
            <a:ext cx="2286000" cy="1188720"/>
          </a:xfrm>
          <a:prstGeom prst="rect">
            <a:avLst/>
          </a:prstGeom>
          <a:solidFill>
            <a:srgbClr val="DDEAF1"/>
          </a:solidFill>
          <a:ln w="10160">
            <a:solidFill>
              <a:srgbClr val="2E6F95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Православна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обрядність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800600" y="1965960"/>
            <a:ext cx="2788920" cy="164592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8212D"/>
                </a:solidFill>
              </a:rPr>
              <a:t>Унійна /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8212D"/>
                </a:solidFill>
              </a:rPr>
              <a:t>греко-католицька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8212D"/>
                </a:solidFill>
              </a:rPr>
              <a:t>церква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9144000" y="2194560"/>
            <a:ext cx="2286000" cy="1188720"/>
          </a:xfrm>
          <a:prstGeom prst="rect">
            <a:avLst/>
          </a:prstGeom>
          <a:solidFill>
            <a:srgbClr val="F2DFD8"/>
          </a:solidFill>
          <a:ln w="10160">
            <a:solidFill>
              <a:srgbClr val="9B3F30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Католицька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церква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77240" y="4069080"/>
            <a:ext cx="2286000" cy="77724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18212D"/>
                </a:solidFill>
              </a:rPr>
              <a:t>Зберігає східні обряди й звичаї.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9144000" y="4069080"/>
            <a:ext cx="2286000" cy="77724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dirty="0">
                <a:solidFill>
                  <a:srgbClr val="18212D"/>
                </a:solidFill>
              </a:rPr>
              <a:t>Діє у складі католицької церкви.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703320" y="4983480"/>
            <a:ext cx="4937760" cy="91440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Чому для одних це виглядало як компроміс, а для інших — як загроза?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Унійна, або греко-католицька, церква діяла у складі католицької церкви.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Вона зберігала східну обрядовість і звичаї, спільні з православною традицією.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Наслідки: очікування і реальність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Іноді спосіб упровадження ідеї змінює її сенс.</a:t>
            </a:r>
            <a:endParaRPr lang="en-US" sz="1350" dirty="0"/>
          </a:p>
        </p:txBody>
      </p:sp>
      <p:pic>
        <p:nvPicPr>
          <p:cNvPr id="6" name="Image 0" descr="/mnt/data/union_assets/p3_vitrazh.png"/>
          <p:cNvPicPr>
            <a:picLocks noChangeAspect="1"/>
          </p:cNvPicPr>
          <p:nvPr/>
        </p:nvPicPr>
        <p:blipFill>
          <a:blip r:embed="rId3"/>
          <a:srcRect l="3646" r="3646"/>
          <a:stretch/>
        </p:blipFill>
        <p:spPr>
          <a:xfrm>
            <a:off x="777240" y="1143000"/>
            <a:ext cx="2286000" cy="43891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0" y="1234440"/>
            <a:ext cx="3154680" cy="530352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Очікування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3657600" y="2011680"/>
            <a:ext cx="3154680" cy="141732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8212D"/>
                </a:solidFill>
              </a:rPr>
              <a:t>• посилити церкву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D"/>
                </a:solidFill>
              </a:rPr>
              <a:t>• досягти порозуміння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D"/>
                </a:solidFill>
              </a:rPr>
              <a:t>• зміцнити державу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543800" y="1234440"/>
            <a:ext cx="3154680" cy="530352"/>
          </a:xfrm>
          <a:prstGeom prst="rect">
            <a:avLst/>
          </a:prstGeom>
          <a:solidFill>
            <a:srgbClr val="F2DFD8"/>
          </a:solidFill>
          <a:ln w="10160">
            <a:solidFill>
              <a:srgbClr val="9B3F30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Реальність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543800" y="2011680"/>
            <a:ext cx="3154680" cy="141732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18212D"/>
                </a:solidFill>
              </a:rPr>
              <a:t>• примусовість переходу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D"/>
                </a:solidFill>
              </a:rPr>
              <a:t>• православна церква поза законом</a:t>
            </a:r>
            <a:endParaRPr lang="en-US" sz="1700" dirty="0"/>
          </a:p>
          <a:p>
            <a:pPr marL="0" indent="0" algn="l">
              <a:buNone/>
            </a:pPr>
            <a:r>
              <a:rPr lang="en-US" sz="1700" dirty="0">
                <a:solidFill>
                  <a:srgbClr val="18212D"/>
                </a:solidFill>
              </a:rPr>
              <a:t>• загострення суперечностей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903720" y="2697480"/>
            <a:ext cx="502920" cy="0"/>
          </a:xfrm>
          <a:prstGeom prst="line">
            <a:avLst/>
          </a:prstGeom>
          <a:noFill/>
          <a:ln w="20320">
            <a:solidFill>
              <a:srgbClr val="9B3F30"/>
            </a:solidFill>
            <a:prstDash val="solid"/>
            <a:headEnd type="none"/>
            <a:tailEnd type="triangle"/>
          </a:ln>
        </p:spPr>
      </p:sp>
      <p:sp>
        <p:nvSpPr>
          <p:cNvPr id="12" name="Text 9"/>
          <p:cNvSpPr/>
          <p:nvPr/>
        </p:nvSpPr>
        <p:spPr>
          <a:xfrm>
            <a:off x="3657600" y="4343400"/>
            <a:ext cx="7086600" cy="91440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Висновок за вітражем: автор показує унію як єдність, боротьбу чи пам’ять про складну подію?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Вітраж «Берестейська унія», с. 48</a:t>
            </a:r>
            <a:endParaRPr lang="en-US" sz="6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Наслідок унії: замість очікуваного порозуміння посилилися релігійні суперечності.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Унія поглибила суспільний розкол.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Голоси сучасників та істориків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Порівнюємо оцінки — не ковтаємо готові висновки.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1417320"/>
            <a:ext cx="2926080" cy="502920"/>
          </a:xfrm>
          <a:prstGeom prst="rect">
            <a:avLst/>
          </a:prstGeom>
          <a:solidFill>
            <a:srgbClr val="F2DFD8"/>
          </a:solidFill>
          <a:ln w="10160">
            <a:solidFill>
              <a:srgbClr val="9B3F30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212D"/>
                </a:solidFill>
              </a:rPr>
              <a:t>Лев Сапіга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2194560"/>
            <a:ext cx="2926080" cy="18288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8212D"/>
                </a:solidFill>
              </a:rPr>
              <a:t>Католик, але виступає проти примусу: боїться релігійної війни та “останньої згуби” для вітчизни.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63440" y="1417320"/>
            <a:ext cx="2926080" cy="502920"/>
          </a:xfrm>
          <a:prstGeom prst="rect">
            <a:avLst/>
          </a:prstGeom>
          <a:solidFill>
            <a:srgbClr val="DDEAF1"/>
          </a:solidFill>
          <a:ln w="10160">
            <a:solidFill>
              <a:srgbClr val="2E6F9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212D"/>
                </a:solidFill>
              </a:rPr>
              <a:t>Наталя Яковенко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663440" y="2194560"/>
            <a:ext cx="2926080" cy="18288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8212D"/>
                </a:solidFill>
              </a:rPr>
              <a:t>Підкреслює: унія задумувалась як порозуміння, але стала символом розбрату; одна з причин опору — неприйняття нового.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549640" y="1417320"/>
            <a:ext cx="2926080" cy="50292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8212D"/>
                </a:solidFill>
              </a:rPr>
              <a:t>Сергій Плохій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8549640" y="2194560"/>
            <a:ext cx="2926080" cy="182880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8212D"/>
                </a:solidFill>
              </a:rPr>
              <a:t>Бачить слабкість задуму: мало уваги до внутрішнього реформування церкви й освіти духовенства.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828800" y="4983480"/>
            <a:ext cx="8549640" cy="82296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Обговорення: яка оцінка здається вам найпереконливішою? Наведіть доказ із матеріалу.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Історики можуть по-різному пояснювати одну подію.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Важливо порівнювати аргументи та докази, а не лише запам’ятовувати готову оцінку.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10. Пам’ять про подію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96575"/>
                </a:solidFill>
              </a:rPr>
              <a:t>Складні події теж залишають слід у культурній пам’яті.</a:t>
            </a:r>
            <a:endParaRPr lang="en-US" sz="1350" dirty="0"/>
          </a:p>
        </p:txBody>
      </p:sp>
      <p:pic>
        <p:nvPicPr>
          <p:cNvPr id="6" name="Image 0" descr="/mnt/data/union_assets/chernivtsi_cross_photo.png"/>
          <p:cNvPicPr>
            <a:picLocks noChangeAspect="1"/>
          </p:cNvPicPr>
          <p:nvPr/>
        </p:nvPicPr>
        <p:blipFill>
          <a:blip r:embed="rId3"/>
          <a:srcRect t="3056" b="3056"/>
          <a:stretch/>
        </p:blipFill>
        <p:spPr>
          <a:xfrm>
            <a:off x="685800" y="1143000"/>
            <a:ext cx="4937760" cy="3566160"/>
          </a:xfrm>
          <a:prstGeom prst="rect">
            <a:avLst/>
          </a:prstGeom>
        </p:spPr>
      </p:pic>
      <p:pic>
        <p:nvPicPr>
          <p:cNvPr id="7" name="Image 1" descr="/mnt/data/union_assets/berestia_stamp.png"/>
          <p:cNvPicPr>
            <a:picLocks noChangeAspect="1"/>
          </p:cNvPicPr>
          <p:nvPr/>
        </p:nvPicPr>
        <p:blipFill>
          <a:blip r:embed="rId4"/>
          <a:srcRect t="180" b="180"/>
          <a:stretch/>
        </p:blipFill>
        <p:spPr>
          <a:xfrm>
            <a:off x="6446520" y="1371600"/>
            <a:ext cx="3429000" cy="21488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8680" y="4983480"/>
            <a:ext cx="4617720" cy="77724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8212D"/>
                </a:solidFill>
              </a:rPr>
              <a:t>На фото — пам’ятний знак у Чернівцях. На марці — спроба зафіксувати подію як частину історичної пам’яті.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6263640" y="4160520"/>
            <a:ext cx="3840480" cy="123444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Дискусія: чи варто вшановувати подію, яка мала ідею порозуміння, але дала конфлікт?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10287000" y="1600200"/>
            <a:ext cx="1097280" cy="374904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8212D"/>
                </a:solidFill>
              </a:rPr>
              <a:t>Формула відповіді: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18212D"/>
                </a:solidFill>
              </a:rPr>
              <a:t>Я вважаю…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18212D"/>
                </a:solidFill>
              </a:rPr>
              <a:t>Мій доказ…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b="1" dirty="0">
                <a:solidFill>
                  <a:srgbClr val="18212D"/>
                </a:solidFill>
              </a:rPr>
              <a:t>Отже…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Пам’ятний знак і марка з підручника, с. 49</a:t>
            </a:r>
            <a:endParaRPr lang="en-US" sz="66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Історична пам’ять — це спосіб, у який суспільство зберігає та осмислює минуле.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Вшанування події не завжди означає її безумовне схвалення.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" y="6355080"/>
            <a:ext cx="11338560" cy="0"/>
          </a:xfrm>
          <a:prstGeom prst="line">
            <a:avLst/>
          </a:prstGeom>
          <a:noFill/>
          <a:ln w="7620">
            <a:solidFill>
              <a:srgbClr val="CBBE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4652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B7164"/>
                </a:solidFill>
              </a:rPr>
              <a:t>§6 • Берестейська церковна унія 1596 р.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821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11. Фінальний висновок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30352" y="804672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 smtClean="0">
                <a:solidFill>
                  <a:srgbClr val="596575"/>
                </a:solidFill>
              </a:rPr>
              <a:t>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31520" y="1234440"/>
            <a:ext cx="10744200" cy="50292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8212D"/>
                </a:solidFill>
              </a:rPr>
              <a:t>Заповніть мінітаблицю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1874520" cy="50292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212D"/>
                </a:solidFill>
              </a:rPr>
              <a:t>Причини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31520" y="2697480"/>
            <a:ext cx="1874520" cy="12801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2926080" y="2057400"/>
            <a:ext cx="1874520" cy="502920"/>
          </a:xfrm>
          <a:prstGeom prst="rect">
            <a:avLst/>
          </a:prstGeom>
          <a:solidFill>
            <a:srgbClr val="DDEAF1"/>
          </a:solidFill>
          <a:ln w="10160">
            <a:solidFill>
              <a:srgbClr val="2E6F9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212D"/>
                </a:solidFill>
              </a:rPr>
              <a:t>Прихильники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2926080" y="2697480"/>
            <a:ext cx="1874520" cy="12801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120640" y="2057400"/>
            <a:ext cx="1874520" cy="50292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212D"/>
                </a:solidFill>
              </a:rPr>
              <a:t>Противники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120640" y="2697480"/>
            <a:ext cx="1874520" cy="12801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7315200" y="2057400"/>
            <a:ext cx="1874520" cy="502920"/>
          </a:xfrm>
          <a:prstGeom prst="rect">
            <a:avLst/>
          </a:prstGeom>
          <a:solidFill>
            <a:srgbClr val="DDEAF1"/>
          </a:solidFill>
          <a:ln w="10160">
            <a:solidFill>
              <a:srgbClr val="2E6F95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212D"/>
                </a:solidFill>
              </a:rPr>
              <a:t>Результат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315200" y="2697480"/>
            <a:ext cx="1874520" cy="12801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9509760" y="2057400"/>
            <a:ext cx="1874520" cy="502920"/>
          </a:xfrm>
          <a:prstGeom prst="rect">
            <a:avLst/>
          </a:prstGeom>
          <a:solidFill>
            <a:srgbClr val="DDE9DB"/>
          </a:solidFill>
          <a:ln w="10160">
            <a:solidFill>
              <a:srgbClr val="496F56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18212D"/>
                </a:solidFill>
              </a:rPr>
              <a:t>Наслідки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9509760" y="2697480"/>
            <a:ext cx="1874520" cy="1280160"/>
          </a:xfrm>
          <a:prstGeom prst="rect">
            <a:avLst/>
          </a:prstGeom>
          <a:solidFill>
            <a:srgbClr val="FFFDF7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7E7568"/>
                </a:solidFill>
              </a:rPr>
              <a:t>…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188720" y="4754880"/>
            <a:ext cx="9875520" cy="731520"/>
          </a:xfrm>
          <a:prstGeom prst="rect">
            <a:avLst/>
          </a:prstGeom>
          <a:solidFill>
            <a:srgbClr val="FFF2C9"/>
          </a:solidFill>
          <a:ln w="10160">
            <a:solidFill>
              <a:srgbClr val="C9963E"/>
            </a:solidFill>
          </a:ln>
        </p:spPr>
        <p:txBody>
          <a:bodyPr wrap="square" lIns="1016" tIns="1016" rIns="1016" bIns="1016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8212D"/>
                </a:solidFill>
              </a:rPr>
              <a:t>Підсумкова теза: Берестейська унія була…, тому що…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1828800" y="5669280"/>
            <a:ext cx="8595360" cy="411480"/>
          </a:xfrm>
          <a:prstGeom prst="rect">
            <a:avLst/>
          </a:prstGeom>
          <a:solidFill>
            <a:srgbClr val="FFFFFF"/>
          </a:solidFill>
          <a:ln w="10160">
            <a:solidFill>
              <a:srgbClr val="D8C9AD"/>
            </a:solidFill>
          </a:ln>
        </p:spPr>
        <p:txBody>
          <a:bodyPr wrap="square" lIns="1016" tIns="1016" rIns="1016" bIns="1016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380" dirty="0">
                <a:solidFill>
                  <a:srgbClr val="18212D"/>
                </a:solidFill>
              </a:rPr>
              <a:t>Додатково: підкресліть у своїй відповіді одне слово — “порозуміння”, “розкол”, “компроміс” або “конфлікт”.</a:t>
            </a:r>
            <a:endParaRPr lang="en-US" sz="1380" dirty="0"/>
          </a:p>
        </p:txBody>
      </p:sp>
      <p:sp>
        <p:nvSpPr>
          <p:cNvPr id="19" name="Text 17"/>
          <p:cNvSpPr/>
          <p:nvPr/>
        </p:nvSpPr>
        <p:spPr>
          <a:xfrm>
            <a:off x="6492240" y="6446520"/>
            <a:ext cx="5166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60" dirty="0">
                <a:solidFill>
                  <a:srgbClr val="8A8174"/>
                </a:solidFill>
              </a:rPr>
              <a:t>Візуали: фрагменти підручника, с. 45–49</a:t>
            </a:r>
            <a:endParaRPr lang="en-US" sz="66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417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219456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87402F"/>
                </a:solidFill>
                <a:latin typeface="Arial"/>
              </a:defRPr>
            </a:pPr>
            <a:r>
              <a:t>Слайд 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969264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>
              <a:defRPr sz="3400" b="1">
                <a:solidFill>
                  <a:srgbClr val="23252A"/>
                </a:solidFill>
                <a:latin typeface="Arial"/>
              </a:defRPr>
            </a:pPr>
            <a:r>
              <a:t>Запис у зошит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508760"/>
            <a:ext cx="9464040" cy="425196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8BE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783080"/>
            <a:ext cx="8915400" cy="3703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Берестейська унія 1596 р. була спробою подолати кризу православної церкви та досягти церковного об’єднання.</a:t>
            </a:r>
          </a:p>
          <a:p>
            <a:pPr>
              <a:spcAft>
                <a:spcPts val="1000"/>
              </a:spcAft>
              <a:defRPr sz="2300">
                <a:solidFill>
                  <a:srgbClr val="23252A"/>
                </a:solidFill>
                <a:latin typeface="Arial"/>
              </a:defRPr>
            </a:pPr>
            <a:r>
              <a:t>Однак суперечливі інтереси сторін і примусовий спосіб її впровадження поглибили релігійний та суспільний розкол.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9464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i="1">
                <a:solidFill>
                  <a:srgbClr val="5F5F5F"/>
                </a:solidFill>
                <a:latin typeface="Arial"/>
              </a:defRPr>
            </a:pPr>
            <a:r>
              <a:t>Запишіть коротко. Якщо встигаєте — додайте власний приклад або знак питання до незрозумілого.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1496</Words>
  <Application>Microsoft Office PowerPoint</Application>
  <PresentationFormat>Произвольный</PresentationFormat>
  <Paragraphs>240</Paragraphs>
  <Slides>24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OpenAI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Берестейська церковна унія 1596 року — урок-дослідження</dc:title>
  <dc:subject>Берестейська церковна унія 1596 року</dc:subject>
  <dc:creator>OpenAI</dc:creator>
  <cp:lastModifiedBy>Світлана Черенкова</cp:lastModifiedBy>
  <cp:revision>2</cp:revision>
  <dcterms:created xsi:type="dcterms:W3CDTF">2026-10-07T07:14:11Z</dcterms:created>
  <dcterms:modified xsi:type="dcterms:W3CDTF">2026-10-07T07:42:48Z</dcterms:modified>
</cp:coreProperties>
</file>