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6"/>
    <p:sldId id="313" r:id="rId65"/>
    <p:sldId id="311" r:id="rId5"/>
    <p:sldId id="308" r:id="rId7"/>
    <p:sldId id="318" r:id="rId70"/>
    <p:sldId id="268" r:id="rId18"/>
    <p:sldId id="270" r:id="rId23"/>
    <p:sldId id="314" r:id="rId66"/>
    <p:sldId id="315" r:id="rId67"/>
    <p:sldId id="262" r:id="rId12"/>
    <p:sldId id="274" r:id="rId25"/>
    <p:sldId id="312" r:id="rId27"/>
    <p:sldId id="316" r:id="rId68"/>
    <p:sldId id="317" r:id="rId6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844AE9-8AAD-BDD8-D5E5-96C71A0718DB}" name="Mark Coolman 🍎" initials="MC" userId="a8a2b1732936b95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128"/>
    <p:restoredTop sz="96076"/>
  </p:normalViewPr>
  <p:slideViewPr>
    <p:cSldViewPr snapToGrid="0" snapToObjects="1">
      <p:cViewPr varScale="1">
        <p:scale>
          <a:sx n="118" d="100"/>
          <a:sy n="118" d="100"/>
        </p:scale>
        <p:origin x="4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6.xml"/><Relationship Id="rId6" Type="http://schemas.openxmlformats.org/officeDocument/2006/relationships/slide" Target="slides/slide4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8" Type="http://schemas.openxmlformats.org/officeDocument/2006/relationships/slide" Target="slides/slide8.xml"/><Relationship Id="rId23" Type="http://schemas.openxmlformats.org/officeDocument/2006/relationships/slide" Target="slides/slide9.xml"/><Relationship Id="rId25" Type="http://schemas.openxmlformats.org/officeDocument/2006/relationships/slide" Target="slides/slide13.xml"/><Relationship Id="rId27" Type="http://schemas.openxmlformats.org/officeDocument/2006/relationships/slide" Target="slides/slide14.xml"/><Relationship Id="rId59" Type="http://schemas.openxmlformats.org/officeDocument/2006/relationships/notesMaster" Target="notesMasters/notesMaster1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63" Type="http://schemas.openxmlformats.org/officeDocument/2006/relationships/tableStyles" Target="tableStyles.xml"/><Relationship Id="rId64" Type="http://schemas.microsoft.com/office/2018/10/relationships/authors" Target="authors.xml"/><Relationship Id="rId65" Type="http://schemas.openxmlformats.org/officeDocument/2006/relationships/slide" Target="slides/slide5.xml"/><Relationship Id="rId66" Type="http://schemas.openxmlformats.org/officeDocument/2006/relationships/slide" Target="slides/slide10.xml"/><Relationship Id="rId67" Type="http://schemas.openxmlformats.org/officeDocument/2006/relationships/slide" Target="slides/slide11.xml"/><Relationship Id="rId68" Type="http://schemas.openxmlformats.org/officeDocument/2006/relationships/slide" Target="slides/slide15.xml"/><Relationship Id="rId69" Type="http://schemas.openxmlformats.org/officeDocument/2006/relationships/slide" Target="slides/slide16.xml"/><Relationship Id="rId70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33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.jpg"/><Relationship Id="rId4" Type="http://schemas.openxmlformats.org/officeDocument/2006/relationships/image" Target="../media/image34.jpg"/><Relationship Id="rId5" Type="http://schemas.openxmlformats.org/officeDocument/2006/relationships/image" Target="../media/image3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4.jpg"/><Relationship Id="rId5" Type="http://schemas.openxmlformats.org/officeDocument/2006/relationships/image" Target="../media/image1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5029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4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" y="2788920"/>
            <a:ext cx="1280160" cy="6400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4937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333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Репетитор з математики, який розуміє, чому дитина застрягла.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448056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 Кульман, засновник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Жовтень 2026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916168" y="1874977"/>
            <a:ext cx="5815584" cy="310804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deck_img/p-0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902409"/>
            <a:ext cx="5760720" cy="30531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 в одному реченні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10607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ШІ-репетитор з математики для 1–9 класів.</a:t>
            </a:r>
            <a:r>
              <a:rPr lang="en-US" sz="22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Вчить за програмою МОН України, у темпі кожної дитини, де б вона не навчалася: у школі, в укритті, в таборі чи вдома.</a:t>
            </a:r>
            <a:endParaRPr lang="en-US" sz="22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дитина помиляється,</a:t>
            </a:r>
            <a:r>
              <a:rPr lang="en-US" sz="22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Zorya з’ясовує чому (тему пропустили, забули, бракує бази з молодших класів або просто важкий день) і підказує дорослим, що з цим робити.</a:t>
            </a:r>
            <a:endParaRPr lang="en-US" sz="22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Створений для дітей, чиє навчання переривала війна,</a:t>
            </a:r>
            <a:r>
              <a:rPr lang="en-US" sz="22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але підійде будь-якій дитині.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600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5" name="Shape 3"/>
          <p:cNvSpPr/>
          <p:nvPr/>
        </p:nvSpPr>
        <p:spPr>
          <a:xfrm>
            <a:off x="713232" y="2971800"/>
            <a:ext cx="73152" cy="17373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926080"/>
            <a:ext cx="1036289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це важливо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1005840" y="3931920"/>
            <a:ext cx="103628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Навчання переривається не раз на кілька років, а щодня.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Навчання переривається щодня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1078992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Години в укритті.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Повітряна тривога забирає уроки, іноді цілий день.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Переїзд чи нова школа: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нова програма, новий вчитель і прогалини, яких ніхто не помічає.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вчитель на цілий клас,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в кожної дитини свої пропуски.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Стрес сам заважає вчитися: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коли людина постійно в тривозі, гірше працюють пам’ять і логіка, а вони потрібні для математики.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 допомагає постійно, а не потім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1078992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школі: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кожна дитина працює на своєму рівні, а вчитель бачить, кому що потрібно.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 час тривоги: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заняття можна перервати будь-коли й продовжити з тієї ж задачі.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переїзду чи в таборі: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рівень і прогрес зберігаються, їх можна показати новому вчителю, а вчитель веде всю групу з однієї панелі.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Вдома:</a:t>
            </a:r>
            <a:r>
              <a:rPr lang="en-US" sz="20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дитина надолужує пропущене тоді, коли їй зручно.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За кожною помилкою стоїть своя причина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1920240"/>
            <a:ext cx="1078992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Тему не проходили: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урок зірвала тривога, переїзд чи зміна школи.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Тему забули або бракує бази: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перерва в навчанні чи прогалина ще з класу на два раніше.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Конкретна помилка в розумінні,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яку можна виправити. Або просто важкий тиждень.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Кожній дитині потрібна своя допомога,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а оцінка цього не розрізняє. Zorya розрізняє.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A2">
            <a:alpha val="1733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 коротко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54864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це: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адаптивний ШІ-репетитор з математики для 1–9 класів за програмою МОН України.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Шукає причину помилки: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тему ще не проходили, забули за перерву, бракує бази, конкретна помилка чи важкий день.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Підлаштовується під кожну дитину: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двоє дітей з одного класу отримують різні заняття, залежно від темпу, віку, стилю навчання й того, який сьогодні день. Якщо дитина затихає, дорослі дізнаються про це раніше, ніж вона зникне.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309360" y="1554480"/>
            <a:ext cx="5394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мова, українська.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Дитину вчать за тим стандартом, за яким її перевірятимуть у школі.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Дорослий керує процесом: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вчитель чи вихователь обирає рівень, тему й тривалість заняття, може додати власні робочі аркуші.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Створено дбайливо.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 участі дитячих терапевтів і психологів. Безкоштовно для шкіл. Дані зберігаються в ЄС, а ШІ ніколи не бачить імені дитини.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Одна дитина, від початку до кінця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60020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ДИТИНА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0" y="1581912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Андрій, 6 клас. Цього року змінив дві школи, багато уроків провів в укритті. Прості дроби знає, з різними знаменниками не справляється.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ДІАГНОЗ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743200" y="2404872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Точність упала вдвічі. Причина: навичка з 5 класу, спільний знаменник, пропущена під час переїзду.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" y="324612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ВЧИТЕЛЬ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743200" y="3227832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Ранкова картка: почати з повторення спільного знаменника, перш ніж іти далі.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0080" y="406908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СІМ’Я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743200" y="4050792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Щотижнева записка українською, яку спершу прочитала людина, з п’ятихвилинним заняттям удома.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0080" y="4892040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743200" y="4873752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«Відстаючий учень» зникає. Він ніколи не був відстаючим.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202168" y="2892247"/>
            <a:ext cx="3529584" cy="189646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0" descr="deck_img/n-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919679"/>
            <a:ext cx="3474720" cy="1841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Заняття: початок і практика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 сама структура щоразу, щоб діти знали, що буде далі.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12648" y="1885036"/>
            <a:ext cx="3621024" cy="194492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deck_img/p-0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12468"/>
            <a:ext cx="3566160" cy="18900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931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Настрій, один дотик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15968" y="1885036"/>
            <a:ext cx="3621024" cy="194492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deck_img/p-04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912468"/>
            <a:ext cx="3566160" cy="189006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343400" y="3931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Розминка і діагностика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019288" y="1885036"/>
            <a:ext cx="3621024" cy="194492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deck_img/p-05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1912468"/>
            <a:ext cx="3566160" cy="189006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46720" y="3931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Практика, підказки крок за кроком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40080" y="45720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Перерви пропонуються. </a:t>
            </a:r>
            <a:r>
              <a:rPr lang="en-US" sz="16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заняття перервалося, наступний вхід продовжиться з тієї ж задачі.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Урок: головна частина заняття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Дитина розбирається сама, у своєму темпі, а допомога завжди поруч.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12648" y="2262226"/>
            <a:ext cx="5907024" cy="3156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deck_img/p-0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89658"/>
            <a:ext cx="5852160" cy="31016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0" y="1828800"/>
            <a:ext cx="475488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Пояснення крок за кроком: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від прикладу до правила, а не голе правило.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Кожне пояснення можна послухати: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натисни на динамік.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«Дізнатися більше»: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стаття для тих, хто хоче розібратися глибше.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Зірка, ШІ-помічник,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відповідає на запитання саме про те, що на екрані, і підводить до відповіді, а не видає її. Перед практикою дитина бачить розібрані приклади.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Кінець заняття: перевірка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Саме звідси береться діагноз.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433828" y="1885036"/>
            <a:ext cx="3621024" cy="194492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deck_img/p-0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260" y="1912468"/>
            <a:ext cx="3566160" cy="18900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1260" y="3931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Міні-перевірка: відповідь і міркування, оцінка не показується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137148" y="1885036"/>
            <a:ext cx="3621024" cy="194492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deck_img/p-05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580" y="1912468"/>
            <a:ext cx="3566160" cy="189006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164580" y="3931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Зірки і останнє запитання: як сьогодні була математика?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40080" y="45720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6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вважається засвоєною </a:t>
            </a:r>
            <a:r>
              <a:rPr lang="en-US" sz="16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приблизно при 80 відсотках за два заняття. Замість міні-перевірки може бути робочий аркуш самого вчителя.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Створено для дітей, які пережили важке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Створено за участі дитячих терапевтів і психологів.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12648" y="2262226"/>
            <a:ext cx="5907024" cy="3156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deck_img/p-0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89658"/>
            <a:ext cx="5852160" cy="31016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0" y="1828800"/>
            <a:ext cx="475488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дотик на початку.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Як ти себе почуваєш сьогодні? Слова не потрібні.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Жодних оцінок і відсотків: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дитина ніколи не бачить «склав» чи «не склав». Помилка відкриває підказку, потім ще одну, тож застрягнути неможливо.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дитина втомилася,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Zorya пропонує закінчити раніше, і все зроблене зараховується.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C75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E1B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Вчителю: знати, кому що потрібно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C7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Менш ніж за дві хвилини видно, кому потрібна увага.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12648" y="2262226"/>
            <a:ext cx="5907024" cy="3156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deck_img/n-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89658"/>
            <a:ext cx="5852160" cy="31016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0" y="1828800"/>
            <a:ext cx="475488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Щоранку картка на кожну дитину: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що сталося і одна справа на сьогодні.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Сповіщення,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коли дитина затихла, давно не займалася або точність упала.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Будь-який паперовий аркуш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перетворюється на задачі Zorya. Ключ відповідей дитині не показується.</a:t>
            </a:r>
            <a:endParaRPr lang="en-US" sz="1700" dirty="0"/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1E1B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Визначення рівня за програмою МОН і звіт в один клік:</a:t>
            </a:r>
            <a:r>
              <a:rPr lang="en-US" sz="1700" dirty="0">
                <a:solidFill>
                  <a:srgbClr val="33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видно, з якого класу дитині справді починати, а звіт про засвоєне можна передати новій школі чи вчителю.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Безпека і приватність простими словами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54864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Для ШІ кожна дитина це код,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ніколи не ім’я і не фотографія. Дані зберігаються в ЄС, у Франкфурті.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Жодної реклами,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жодних рейтингів і жодного продажу даних.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Людина схвалює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кожну статтю і кожну записку сім’ї.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309360" y="1554480"/>
            <a:ext cx="5394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Вчителі бачать прогрес,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але не історію настрою, нотатки, вік чи стать.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Під час перевірок чат вимкнено,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і він ніколи не видає відповідей.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Те, що завантажують самі діти,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спершу перевіряє дорослий.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Користуйтеся стільки, скільки потрібно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54864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Дорослий сам обирає, наскільки долучатися.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Вчитель чи вихователь може задати рівень, тему й тривалість заняття та щодня дивитися ранкову картку, а може просто видати код і дати Zorya працювати.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Працює навіть без дорослого.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Дитина може займатися сама, у своєму темпі.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Нічого не треба перебудовувати.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Вчитель може користуватися власними робочими аркушами й матеріалами.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309360" y="1554480"/>
            <a:ext cx="5394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У школі: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у великому класі вчитель одразу бачить, кому потрібна допомога.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уроків: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допомога з домашнім завданням, гурток чи група продовженого дня.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 укритті, таборі чи центрі: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де один дорослий відповідає за багатьох дітей.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Вдома: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домашні завдання або репетитор для однієї дитини.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Де Zorya зараз і що далі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54864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Хто користується: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близько 200 дітей у школах і організаціях в Україні, Польщі та Естонії.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Що охоплює: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математику 1–9 класів за програмою МОН України.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Початок шляху: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перша версія була готова в серпні, а вчителі почули презентації лише кілька тижнів тому, тож користування тільки починається.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309360" y="1554480"/>
            <a:ext cx="5394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Нові предмети: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математика перша, далі природничі науки, а потім інші.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Ваші відгуки: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ми будемо вдячні за них, адже саме вони визначають, що ми збудуємо далі.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Zorya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02975" y="6355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C756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Що отримує кожен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35000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Дитина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Уроки на справжньому рівні: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стартовий тест визначає, з якого класу вона реально починає, а не за віком.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Пояснення крок за кроком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з прикладами, які можна й послухати.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Підказки, що відкриваються поступово: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застрягнути неможливо, а оцінок дитина не бачить.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Коротка перевірка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наприкінці заняття вирішує, що буде далі.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4421900" y="1554480"/>
            <a:ext cx="35000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Вчитель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Ранкова картка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на кожну дитину: що сталося і що зробити сьогодні.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Причина помилки: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прогалина, пропущена тема чи важкий день.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Власні робочі аркуші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перетворюються на задачі Zorya.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Сповіщення,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коли дитина затихла, і звіт в один клік.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Text 99"/>
          <p:cNvSpPr/>
          <p:nvPr/>
        </p:nvSpPr>
        <p:spPr>
          <a:xfrm>
            <a:off x="8203720" y="1554480"/>
            <a:ext cx="35000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Сім’я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Щотижнева записка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простими словами, яку спершу читає людина.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хвилин удома: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заняття з готовими словами для розмови.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Прогрес без оцінок і рейтингів.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B1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Можна сфотографувати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330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робочий аркуш зі школи, а вчитель його перевірить.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13898</TotalTime>
  <Words>4365</Words>
  <Application>Microsoft Macintosh PowerPoint</Application>
  <PresentationFormat>Widescreen</PresentationFormat>
  <Paragraphs>525</Paragraphs>
  <Slides>57</Slides>
  <Notes>57</Notes>
  <HiddenSlides>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Mark Coolman 🍎</cp:lastModifiedBy>
  <cp:revision>5</cp:revision>
  <dcterms:created xsi:type="dcterms:W3CDTF">2026-09-02T15:24:37Z</dcterms:created>
  <dcterms:modified xsi:type="dcterms:W3CDTF">2026-09-30T19:31:42Z</dcterms:modified>
</cp:coreProperties>
</file>