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6857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Презентація складена за основним текстом наказів МОН №722 і №1427. Додаток із загальними критеріями до наказу №722 (файл docx) використано на слайдах 9, 12 і 13. Приклади завдань та інструментів для англійської мови авторські. Авторський шаблон критеріїв на слайді 12 потрібно звірити з офіційними додатками.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Три тези для швидкого входу. Усі три підтверджені основним текстом наказів та новиною МОН від 18.08.2026.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Ключова дата для вчителя: 01.09.2026. Рекомендації 2024 року (наказ №1093) скасовані наказом №1427. Форма свідоцтва мала бути розроблена до 01.10.2026; чи вона вже опублікована, потрібно перевірити окремо.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Груповий облік результатів, який був запроваджений Рекомендаціями 2024 року, більше не обов’язковий. Учитель, якому індексування зручне, може його лишити. Це підтверджено новиною МОН від 18.08.2026.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Це відповідь на найпоширеніше запитання: «чи є 12 балів в усіх класах». Ні. Для 1–2 класів формувальне, поточне й підсумкове оцінювання здійснюється лише вербально. Для 3–4 класів підсумкове оцінювання рівневе.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Вербальні формулювання, рівні та бали взяті з таблиці співвідношення шкал у наказі №722. Це єдина офіційна «драбина», яка поєднує слова, рівні й бали.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Формувальне оцінювання не враховується під час підсумкового. Це принципова зміна акценту: оцінка з поточних і тематичних результатів, а не з «зібраних» усіх записів.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Середнє арифметичне названо в Рекомендаціях №1427 базовим способом, але заклад може встановити інші підходи у своїх критеріях. Не рекомендується визначати семестрову оцінку лише за результатом однієї підсумкової роботи, якщо є інша достатня інформація. Окрема підсумкова робота для річної оцінки не передбачена.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Наказ №722 називає п’ять інтегрованих показників, на яких побудовані загальні критерії: когнітивні процеси, навчальна діяльність, рівень самостійності, рівень комунікації та взаємодії, частота вияву умінь. Заклади освіти розробляють на цій основі критерії для предметів. Описи в картках — стисла передача додатка до наказу.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Розділ III наказу №722 — найкорисніший для практики. Він прямо вимагає акценту на ступені оволодіння вмінням, а не на кількості допущених помилок, і на практичних ситуаціях, а не на відтворенні теорії.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Чотири види діяльності взяті з модельної програми. Позначення «рецептивна» і «продуктивна й інтерактивна» — загальноприйнята термінологія CEFR, а не дослівний текст наказу про оцінювання.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Це стисла передача змісту додатка до наказу №722, а не дослівна цитата. Повна таблиця містить окремі описи для кожного з 12 балів за п’ятьма показниками. Для англійської мови галузевих критеріїв у наказах немає: заклад розробляє їх на основі цих загальних.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Це стисла передача додатка до наказу №722. Усередині рівня різниця між балами визначається насамперед когнітивними процесами та ступенем допомоги вчителя. Показник «частота вияву умінь» однаковий для всіх трьох балів рівня: в окремих випадках, епізодично, постійно в типових ситуаціях, системно в типових і нетипових.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Методи — з наказу №722. Приклади завдань — авторські ілюстрації. Учитель за наказом має академічну свободу вибору методів та інструментів оцінювання.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Норми про вчителя, само- та взаємооцінювання й індивідуальні консультації взяті з наказу №722. Динаміку показника «рівень самостійності» описано в додатку до наказу №722.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Положення взяті з наказів №722 і №1427. Додатково в №1427: адаптація оцінювання сама по собі не є підставою для зниження оцінки; технічні чи організаційні обставини, які не характеризують рівень результатів, також не можуть знижувати оцінку.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Перші чотири помилки суперечать нормам наказів №722 і №1427. Остання — висновок автора. Середнє арифметичне помилкою не є: Рекомендації №1427 називають його базовим способом тематичної, семестрової й річної оцінки.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Обидва накази й додаток із загальними критеріями до №722 прочитано повністю. Рекомендації №1427 не містять таблиць критеріїв, а галузевих критеріїв для англійської в наказах немає. Каталог компетентнісних робіт перевірено автором: завдань з іноземних мов у ньому не знайдено.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Посилання ведуть на тексти наказів у базі osvita.ua та на новину на сайті МОН.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50" y="1127602"/>
            <a:ext cx="10566437" cy="447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6243A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750" y="1879406"/>
            <a:ext cx="10566450" cy="41657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50" y="1127602"/>
            <a:ext cx="10566437" cy="447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6243A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750" y="1879406"/>
            <a:ext cx="10566450" cy="41657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osvita.ua/legislation/Ser_osv/97517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akon.rada.gov.ua/go/z0922-26" TargetMode="External"/><Relationship Id="rId5" Type="http://schemas.openxmlformats.org/officeDocument/2006/relationships/hyperlink" Target="https://mon.gov.ua/news/mon-sprostylo-protsedury-otsiniuvannia-v-bazovii-shkoli" TargetMode="External"/><Relationship Id="rId4" Type="http://schemas.openxmlformats.org/officeDocument/2006/relationships/hyperlink" Target="https://osvita.ua/legislation/Ser_osv/9770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0" y="812750"/>
            <a:ext cx="10883430" cy="2742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E0A9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НУШ · АНГЛІЙСЬКА МОВА · 5–9 КЛАСИ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812750" y="2136336"/>
            <a:ext cx="1015980" cy="50721"/>
          </a:xfrm>
          <a:prstGeom prst="rect">
            <a:avLst/>
          </a:prstGeom>
          <a:solidFill>
            <a:srgbClr val="E0A92A"/>
          </a:solidFill>
          <a:ln/>
        </p:spPr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750" y="2441010"/>
            <a:ext cx="9810671" cy="1366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280"/>
              </a:lnSpc>
              <a:buNone/>
            </a:pPr>
            <a:r>
              <a:rPr lang="en-US" sz="4800" b="1" i="0" dirty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Система оцінювання англійської мови в НУШ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812750" y="4035973"/>
            <a:ext cx="9156656" cy="7111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dirty="0">
                <a:solidFill>
                  <a:srgbClr val="C9D3E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Що змінилось у нормативних документах 2026 року і як читати критерії за 12-бальною шкалою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12750" y="5796385"/>
            <a:ext cx="10883430" cy="2742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3E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Станом на 17.10.2026 · накази МОН №722 від 04.05.2026 і №1427 від 14.08.2026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0" y="711134"/>
            <a:ext cx="10883430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ПІДСУМОК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0" y="1127602"/>
            <a:ext cx="10883430" cy="472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Головне за хвилину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25" y="1780925"/>
            <a:ext cx="3380337" cy="2765125"/>
          </a:xfrm>
          <a:prstGeom prst="roundRect">
            <a:avLst>
              <a:gd name="adj" fmla="val 3560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2222" y="2037222"/>
            <a:ext cx="2953774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72222" y="2377522"/>
            <a:ext cx="2953774" cy="317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Нові накази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72222" y="2796577"/>
            <a:ext cx="2953774" cy="1518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Наказ №722 (система й загальні критерії) діє в 1–9 класах з 2026/2027 н. р. Наказ №1427 запровадив нові Рекомендації для 5–9 класів з 01.09.2026 і скасував наказ №1093.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05757" y="1780925"/>
            <a:ext cx="3380424" cy="2765125"/>
          </a:xfrm>
          <a:prstGeom prst="roundRect">
            <a:avLst>
              <a:gd name="adj" fmla="val 3560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62054" y="2037222"/>
            <a:ext cx="2953863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662054" y="2377522"/>
            <a:ext cx="2953863" cy="317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Шкала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662054" y="2796577"/>
            <a:ext cx="2953863" cy="12697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Бальна шкала 1–12 застосовується з 5 року навчання. У 1–2 класах діє лише вербальна шкала, у 3–4 класах вербальна та рівнева.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995675" y="1780925"/>
            <a:ext cx="3380337" cy="2765125"/>
          </a:xfrm>
          <a:prstGeom prst="roundRect">
            <a:avLst>
              <a:gd name="adj" fmla="val 3560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51972" y="2037222"/>
            <a:ext cx="2953774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51972" y="2377522"/>
            <a:ext cx="2953774" cy="317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Спрощення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251972" y="2796577"/>
            <a:ext cx="2953774" cy="1020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 семестр виставляється одна оцінка з предмета. Позначати групи результатів у журналі більше не обов’язково.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750" y="6238298"/>
            <a:ext cx="10883342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Джерела: накази МОН №722, №1427; новина МОН від 18.08.2026 · 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0" y="711135"/>
            <a:ext cx="10883430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НОРМАТИВНА БАЗА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0" y="1127601"/>
            <a:ext cx="10883430" cy="472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 err="1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Хронолог</a:t>
            </a:r>
            <a:r>
              <a:rPr lang="uk-UA" sz="3200" b="1" i="0" dirty="0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</a:t>
            </a:r>
            <a:r>
              <a:rPr lang="en-US" sz="3200" b="1" i="0" dirty="0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я </a:t>
            </a:r>
            <a:r>
              <a:rPr lang="en-US" sz="3200" b="1" i="0" dirty="0" err="1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документ</a:t>
            </a:r>
            <a:r>
              <a:rPr lang="uk-UA" sz="3200" b="1" i="0" dirty="0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</a:t>
            </a:r>
            <a:r>
              <a:rPr lang="en-US" sz="3200" b="1" i="0" dirty="0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в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3791" y="1788790"/>
          <a:ext cx="10555395" cy="2733950"/>
        </p:xfrm>
        <a:graphic>
          <a:graphicData uri="http://schemas.openxmlformats.org/drawingml/2006/table">
            <a:tbl>
              <a:tblPr/>
              <a:tblGrid>
                <a:gridCol w="1794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6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44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Дата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Документ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Що важливо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21.08.2013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Наказ №1222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Орієнтовні вимоги не застосовуються до 5–9 класів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02.08.2024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Наказ №1093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Рекомендації 2024 року визнано такими, що втратили чинність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8644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04.05.2026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Наказ №722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Система й загальні критерії; реєстрація 24.06.2026; зміни — наказ №1001 від 29.06.2026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14.08.2026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Наказ №1427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Нові Рекомендації для 5–9 класів; діють з 01.09.2026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01.10.2026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Свідоцтво досягнень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Строк розроблення примірної форми для 5–9 класів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01.07.2028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Наказ №329 (2011)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Критерії 2011 року втрачають чинність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50" y="6238298"/>
            <a:ext cx="10883342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Джерела: накази МОН №722 (пп. 2–3), №1427 (пп. 2–6) · 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0" y="711133"/>
            <a:ext cx="10883430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ЩО ЗМІНИЛОСЬ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0" y="1127601"/>
            <a:ext cx="10883430" cy="472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 err="1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Було</a:t>
            </a:r>
            <a:r>
              <a:rPr lang="en-US" sz="3200" b="1" i="0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 </a:t>
            </a:r>
            <a:r>
              <a:rPr lang="uk-UA" b="1" dirty="0" smtClean="0"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 </a:t>
            </a:r>
            <a:r>
              <a:rPr lang="en-US" sz="3200" b="1" i="0" dirty="0" err="1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стало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3791" y="1788790"/>
          <a:ext cx="10555395" cy="2607492"/>
        </p:xfrm>
        <a:graphic>
          <a:graphicData uri="http://schemas.openxmlformats.org/drawingml/2006/table">
            <a:tbl>
              <a:tblPr/>
              <a:tblGrid>
                <a:gridCol w="2111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9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44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Тема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Було (2024)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Стало (2026)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Рекомендації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Наказ №1093 від 02.08.2024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Діє наказ №1427; №1093 скасовано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8644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Групи результатів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Оцінки за групами результатів ГР1–ГР4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Позначати ГР не обов’язково; можна як робочий інструмент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Семестр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Окремі семестрові оцінки за кожною групою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Одна оцінка з предмета або інтегрованого курсу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8644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Шкала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Бали 1–12 та/або оціночні судження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Бальна 1–12 у поточному й підсумковому; власна шкала закладу з правилами переведення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Свідоцтво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Форма з Рекомендацій 2024 року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МОН розробляє оновлену форму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50" y="4599428"/>
            <a:ext cx="10566437" cy="751677"/>
          </a:xfrm>
          <a:prstGeom prst="rect">
            <a:avLst/>
          </a:prstGeom>
          <a:solidFill>
            <a:srgbClr val="E4EAF5"/>
          </a:solidFill>
          <a:ln/>
        </p:spPr>
        <p:txBody>
          <a:bodyPr wrap="square" lIns="227470" tIns="127000" rIns="0" bIns="101552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Не змінилось:</a:t>
            </a: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Державний стандарт, компетентнісний підхід, очікувані результати навчання, академічна свобода вчителя.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838150" y="4599428"/>
            <a:ext cx="0" cy="751677"/>
          </a:xfrm>
          <a:prstGeom prst="line">
            <a:avLst/>
          </a:prstGeom>
          <a:noFill/>
          <a:ln w="50800">
            <a:solidFill>
              <a:srgbClr val="2F5DA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12750" y="6238298"/>
            <a:ext cx="10883342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Джерела: новина МОН від 18.08.2026; накази №1427, №722 · 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0" y="711135"/>
            <a:ext cx="10883430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СИСТЕМА ОЦІНЮВАННЯ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0" y="1127602"/>
            <a:ext cx="10883430" cy="472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Шкали за роками навчання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3791" y="1788790"/>
          <a:ext cx="10555395" cy="1661297"/>
        </p:xfrm>
        <a:graphic>
          <a:graphicData uri="http://schemas.openxmlformats.org/drawingml/2006/table">
            <a:tbl>
              <a:tblPr/>
              <a:tblGrid>
                <a:gridCol w="1688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9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32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332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Рік навчання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Формувальне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Поточне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Підсумкове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1–2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Вербальна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Вербальна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Вербальна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3–4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Вербальна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Вербальна або рівнева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Рівнева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8644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5–12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Вербальна, рівнева або бальна; у підсумкове не входить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Бальна, 1–12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Бальна, 1–12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12750" y="3653231"/>
            <a:ext cx="10566437" cy="860797"/>
          </a:xfrm>
          <a:prstGeom prst="rect">
            <a:avLst/>
          </a:prstGeom>
          <a:solidFill>
            <a:srgbClr val="E4EAF5"/>
          </a:solidFill>
          <a:ln/>
        </p:spPr>
      </p:sp>
      <p:sp>
        <p:nvSpPr>
          <p:cNvPr id="6" name="Shape 3"/>
          <p:cNvSpPr/>
          <p:nvPr/>
        </p:nvSpPr>
        <p:spPr>
          <a:xfrm>
            <a:off x="838150" y="3653231"/>
            <a:ext cx="0" cy="860797"/>
          </a:xfrm>
          <a:prstGeom prst="line">
            <a:avLst/>
          </a:prstGeom>
          <a:noFill/>
          <a:ln w="50800">
            <a:solidFill>
              <a:srgbClr val="2F5DA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40220" y="3805569"/>
            <a:ext cx="10466019" cy="2742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Міф:</a:t>
            </a: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12 балів діють з першого класу. </a:t>
            </a:r>
            <a:r>
              <a:rPr lang="en-US" sz="1400" b="1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Факт:</a:t>
            </a: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бальна шкала застосовується з 5 року навчання.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040220" y="4130601"/>
            <a:ext cx="10466019" cy="2564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7415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Дихотомічна шкала «зараховано / незараховано» допускається за рішенням педагогічної ради для окремих предметів.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12750" y="6238298"/>
            <a:ext cx="10883342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Джерело: наказ МОН №722, розділ VI, пп. 4–5 · 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0" y="711135"/>
            <a:ext cx="10883430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СИСТЕМА ОЦІНЮВАННЯ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0" y="1127602"/>
            <a:ext cx="10883430" cy="472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Чотири рівні та дванадцять балів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50" y="1777749"/>
            <a:ext cx="2527357" cy="2421428"/>
          </a:xfrm>
          <a:prstGeom prst="roundRect">
            <a:avLst>
              <a:gd name="adj" fmla="val 4196"/>
            </a:avLst>
          </a:prstGeom>
          <a:solidFill>
            <a:srgbClr val="DCE6F5"/>
          </a:solidFill>
          <a:ln/>
        </p:spPr>
      </p:sp>
      <p:sp>
        <p:nvSpPr>
          <p:cNvPr id="5" name="Text 3"/>
          <p:cNvSpPr/>
          <p:nvPr/>
        </p:nvSpPr>
        <p:spPr>
          <a:xfrm>
            <a:off x="1041341" y="2006340"/>
            <a:ext cx="2132279" cy="528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1–3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041341" y="2610771"/>
            <a:ext cx="2132279" cy="2882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Початковий (П)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41341" y="2975136"/>
            <a:ext cx="2132279" cy="1020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Потребує істотної підтримки для досягнення результатів навчання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492443" y="1777749"/>
            <a:ext cx="2527357" cy="2421428"/>
          </a:xfrm>
          <a:prstGeom prst="roundRect">
            <a:avLst>
              <a:gd name="adj" fmla="val 4196"/>
            </a:avLst>
          </a:prstGeom>
          <a:solidFill>
            <a:srgbClr val="A9C0E6"/>
          </a:solidFill>
          <a:ln/>
        </p:spPr>
      </p:sp>
      <p:sp>
        <p:nvSpPr>
          <p:cNvPr id="9" name="Text 7"/>
          <p:cNvSpPr/>
          <p:nvPr/>
        </p:nvSpPr>
        <p:spPr>
          <a:xfrm>
            <a:off x="3721035" y="2006340"/>
            <a:ext cx="2132279" cy="528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4–6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3721035" y="2610771"/>
            <a:ext cx="2132279" cy="2882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Середній (С)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721035" y="2975136"/>
            <a:ext cx="2132279" cy="1020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Потребує ситуативної підтримки для досягнення результатів навчання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172137" y="1777749"/>
            <a:ext cx="2527357" cy="2421428"/>
          </a:xfrm>
          <a:prstGeom prst="roundRect">
            <a:avLst>
              <a:gd name="adj" fmla="val 4196"/>
            </a:avLst>
          </a:prstGeom>
          <a:solidFill>
            <a:srgbClr val="3F6AB8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728" y="2006340"/>
            <a:ext cx="2132279" cy="528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7–9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6400728" y="2610771"/>
            <a:ext cx="2132279" cy="2882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 dirty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Достатній (Д)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400728" y="2975136"/>
            <a:ext cx="2132279" cy="7719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Має посутні успіхи в досягненні результатів навчання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851830" y="1777749"/>
            <a:ext cx="2527357" cy="2421428"/>
          </a:xfrm>
          <a:prstGeom prst="roundRect">
            <a:avLst>
              <a:gd name="adj" fmla="val 4196"/>
            </a:avLst>
          </a:prstGeom>
          <a:solidFill>
            <a:srgbClr val="16243A"/>
          </a:solidFill>
          <a:ln/>
        </p:spPr>
      </p:sp>
      <p:sp>
        <p:nvSpPr>
          <p:cNvPr id="17" name="Text 15"/>
          <p:cNvSpPr/>
          <p:nvPr/>
        </p:nvSpPr>
        <p:spPr>
          <a:xfrm>
            <a:off x="9080422" y="2006340"/>
            <a:ext cx="2132279" cy="528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10–12</a:t>
            </a:r>
            <a:endParaRPr lang="en-US" sz="3600" dirty="0"/>
          </a:p>
        </p:txBody>
      </p:sp>
      <p:sp>
        <p:nvSpPr>
          <p:cNvPr id="18" name="Text 16"/>
          <p:cNvSpPr/>
          <p:nvPr/>
        </p:nvSpPr>
        <p:spPr>
          <a:xfrm>
            <a:off x="9080422" y="2610771"/>
            <a:ext cx="2132279" cy="2882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 dirty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Високий (В)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080422" y="2975136"/>
            <a:ext cx="2132279" cy="7719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Має значні успіхи в досягненні результатів навчання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12750" y="4402320"/>
            <a:ext cx="10566437" cy="502815"/>
          </a:xfrm>
          <a:prstGeom prst="rect">
            <a:avLst/>
          </a:prstGeom>
          <a:solidFill>
            <a:srgbClr val="E4EAF5"/>
          </a:solidFill>
          <a:ln/>
        </p:spPr>
        <p:txBody>
          <a:bodyPr wrap="square" lIns="227470" tIns="127000" rIns="0" bIns="101552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Бал завжди читається через рівень. Одна оцінка відповідає одному з трьох балів усередині рівня.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838150" y="4402320"/>
            <a:ext cx="0" cy="502815"/>
          </a:xfrm>
          <a:prstGeom prst="line">
            <a:avLst/>
          </a:prstGeom>
          <a:noFill/>
          <a:ln w="50800">
            <a:solidFill>
              <a:srgbClr val="2F5DA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2750" y="6238298"/>
            <a:ext cx="10883342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Джерело: наказ МОН №722, розділ VI, таблиця співвідношення шкал · 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0" y="711135"/>
            <a:ext cx="10883430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СИСТЕМА ОЦІНЮВАННЯ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0" y="1127599"/>
            <a:ext cx="10883430" cy="472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 err="1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Види</a:t>
            </a:r>
            <a:r>
              <a:rPr lang="en-US" sz="3200" b="1" i="0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 </a:t>
            </a:r>
            <a:r>
              <a:rPr lang="en-US" sz="3200" b="1" i="0" dirty="0" err="1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оц</a:t>
            </a:r>
            <a:r>
              <a:rPr lang="uk-UA" sz="3200" b="1" i="0" dirty="0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</a:t>
            </a:r>
            <a:r>
              <a:rPr lang="en-US" sz="3200" b="1" i="0" dirty="0" err="1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нювання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3791" y="1788790"/>
          <a:ext cx="10555395" cy="2249941"/>
        </p:xfrm>
        <a:graphic>
          <a:graphicData uri="http://schemas.openxmlformats.org/drawingml/2006/table">
            <a:tbl>
              <a:tblPr/>
              <a:tblGrid>
                <a:gridCol w="1794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7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32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Вид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Мета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Особливості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644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Формувальне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Відстежити динаміку й навчальні потреби учня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Вчитель, само- та взаємооцінювання; у підсумкове не входить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Поточне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Перевірити відповідність результатів очікуваним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Бали за критеріями; не на кожному уроці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Підсумкове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Порівняти досягнення з очікуваними результатами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Тематичне, семестрове, річне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8644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ДПА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Підтвердити відповідність стандарту після завершення рівня освіти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Для 9 класу формат ЗНО планується з 2029 року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50" y="6238298"/>
            <a:ext cx="10883342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Джерела: наказ МОН №722, розділ IV; наказ МОН №1597 від 09.12.2025; новина МОН від 18.08.2026 · 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0" y="711132"/>
            <a:ext cx="10883430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СИСТЕМА ОЦІНЮВАННЯ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0" y="1127599"/>
            <a:ext cx="10883430" cy="472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Як формується оцінка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25" y="1780924"/>
            <a:ext cx="2295262" cy="1840150"/>
          </a:xfrm>
          <a:prstGeom prst="roundRect">
            <a:avLst>
              <a:gd name="adj" fmla="val 5349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6054" y="1961052"/>
            <a:ext cx="1993054" cy="2736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5"/>
              </a:lnSpc>
              <a:buNone/>
            </a:pPr>
            <a:r>
              <a:rPr lang="en-US" sz="17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Поточні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96054" y="2285479"/>
            <a:ext cx="1993054" cy="7186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 тему, модуль чи розділ. Не на кожному уроці.</a:t>
            </a:r>
            <a:endParaRPr lang="en-US" sz="1300" dirty="0"/>
          </a:p>
        </p:txBody>
      </p:sp>
      <p:pic>
        <p:nvPicPr>
          <p:cNvPr id="7" name="Image 0" descr="arrow-right"/>
          <p:cNvPicPr>
            <a:picLocks noChangeAspect="1"/>
          </p:cNvPicPr>
          <p:nvPr/>
        </p:nvPicPr>
        <p:blipFill>
          <a:blip r:embed="rId3"/>
          <a:srcRect l="-11" r="-11"/>
          <a:stretch/>
        </p:blipFill>
        <p:spPr>
          <a:xfrm>
            <a:off x="3215891" y="2624829"/>
            <a:ext cx="253952" cy="152337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3574547" y="1780924"/>
            <a:ext cx="2295262" cy="1840150"/>
          </a:xfrm>
          <a:prstGeom prst="roundRect">
            <a:avLst>
              <a:gd name="adj" fmla="val 5349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754676" y="1961052"/>
            <a:ext cx="1993054" cy="2736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5"/>
              </a:lnSpc>
              <a:buNone/>
            </a:pPr>
            <a:r>
              <a:rPr lang="en-US" sz="17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Тематична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3754676" y="2285479"/>
            <a:ext cx="1993054" cy="7186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 потреби: середнє арифметичне поточних або підсумкова робота.</a:t>
            </a:r>
            <a:endParaRPr lang="en-US" sz="1300" dirty="0"/>
          </a:p>
        </p:txBody>
      </p:sp>
      <p:pic>
        <p:nvPicPr>
          <p:cNvPr id="11" name="Image 1" descr="arrow-right"/>
          <p:cNvPicPr>
            <a:picLocks noChangeAspect="1"/>
          </p:cNvPicPr>
          <p:nvPr/>
        </p:nvPicPr>
        <p:blipFill>
          <a:blip r:embed="rId3"/>
          <a:srcRect l="-11" r="-11"/>
          <a:stretch/>
        </p:blipFill>
        <p:spPr>
          <a:xfrm>
            <a:off x="5974513" y="2624829"/>
            <a:ext cx="253952" cy="152337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333169" y="1780924"/>
            <a:ext cx="2295262" cy="1840150"/>
          </a:xfrm>
          <a:prstGeom prst="roundRect">
            <a:avLst>
              <a:gd name="adj" fmla="val 5349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513299" y="1961052"/>
            <a:ext cx="1993054" cy="2736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5"/>
              </a:lnSpc>
              <a:buNone/>
            </a:pPr>
            <a:r>
              <a:rPr lang="en-US" sz="17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Семестрова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6513299" y="2285479"/>
            <a:ext cx="1993054" cy="1180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 тематичних (чи поточних): середнє арифметичне або інший підхід закладу. Одна оцінка.</a:t>
            </a:r>
            <a:endParaRPr lang="en-US" sz="1300" dirty="0"/>
          </a:p>
        </p:txBody>
      </p:sp>
      <p:pic>
        <p:nvPicPr>
          <p:cNvPr id="15" name="Image 2" descr="arrow-right"/>
          <p:cNvPicPr>
            <a:picLocks noChangeAspect="1"/>
          </p:cNvPicPr>
          <p:nvPr/>
        </p:nvPicPr>
        <p:blipFill>
          <a:blip r:embed="rId3"/>
          <a:srcRect l="-11" r="-11"/>
          <a:stretch/>
        </p:blipFill>
        <p:spPr>
          <a:xfrm>
            <a:off x="8733135" y="2624829"/>
            <a:ext cx="253952" cy="152337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9088616" y="1777749"/>
            <a:ext cx="2290571" cy="1846500"/>
          </a:xfrm>
          <a:prstGeom prst="roundRect">
            <a:avLst>
              <a:gd name="adj" fmla="val 5502"/>
            </a:avLst>
          </a:prstGeom>
          <a:solidFill>
            <a:srgbClr val="16243A"/>
          </a:solidFill>
          <a:ln/>
        </p:spPr>
      </p:sp>
      <p:sp>
        <p:nvSpPr>
          <p:cNvPr id="17" name="Text 12"/>
          <p:cNvSpPr/>
          <p:nvPr/>
        </p:nvSpPr>
        <p:spPr>
          <a:xfrm>
            <a:off x="9266400" y="1955533"/>
            <a:ext cx="1993054" cy="2736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5"/>
              </a:lnSpc>
              <a:buNone/>
            </a:pPr>
            <a:r>
              <a:rPr lang="en-US" sz="1700" b="1" dirty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Річна</a:t>
            </a:r>
            <a:endParaRPr lang="en-US" sz="1700" dirty="0"/>
          </a:p>
        </p:txBody>
      </p:sp>
      <p:sp>
        <p:nvSpPr>
          <p:cNvPr id="18" name="Text 13"/>
          <p:cNvSpPr/>
          <p:nvPr/>
        </p:nvSpPr>
        <p:spPr>
          <a:xfrm>
            <a:off x="9266400" y="2279960"/>
            <a:ext cx="1993054" cy="7186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Середнє арифметичне семестрових або інший підхід закладу.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812750" y="3827394"/>
            <a:ext cx="10566437" cy="1372669"/>
          </a:xfrm>
          <a:prstGeom prst="rect">
            <a:avLst/>
          </a:prstGeom>
          <a:solidFill>
            <a:srgbClr val="E4EAF5"/>
          </a:solidFill>
          <a:ln/>
        </p:spPr>
      </p:sp>
      <p:sp>
        <p:nvSpPr>
          <p:cNvPr id="20" name="Shape 15"/>
          <p:cNvSpPr/>
          <p:nvPr/>
        </p:nvSpPr>
        <p:spPr>
          <a:xfrm>
            <a:off x="838150" y="3827394"/>
            <a:ext cx="0" cy="1372669"/>
          </a:xfrm>
          <a:prstGeom prst="line">
            <a:avLst/>
          </a:prstGeom>
          <a:noFill/>
          <a:ln w="50800">
            <a:solidFill>
              <a:srgbClr val="2F5DA8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1040220" y="3979729"/>
            <a:ext cx="10466019" cy="2742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Тематичну оцінку можна визначити одним із трьох способів</a:t>
            </a:r>
            <a:endParaRPr lang="en-US" sz="1400" dirty="0"/>
          </a:p>
        </p:txBody>
      </p:sp>
      <p:sp>
        <p:nvSpPr>
          <p:cNvPr id="22" name="Text 17"/>
          <p:cNvSpPr/>
          <p:nvPr/>
        </p:nvSpPr>
        <p:spPr>
          <a:xfrm>
            <a:off x="1111174" y="4304757"/>
            <a:ext cx="10387445" cy="7683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3046" indent="-183046" algn="l">
              <a:lnSpc>
                <a:spcPts val="1950"/>
              </a:lnSpc>
              <a:buSzPct val="100000"/>
              <a:buFontTx/>
              <a:buAutoNum type="arabicPeriod"/>
            </a:pPr>
            <a:r>
              <a:rPr lang="en-US" sz="13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узагальнити поточні оцінки;</a:t>
            </a:r>
            <a:endParaRPr lang="en-US" sz="1300" dirty="0"/>
          </a:p>
          <a:p>
            <a:pPr marL="183046" indent="-183046" algn="l">
              <a:lnSpc>
                <a:spcPts val="1950"/>
              </a:lnSpc>
              <a:buSzPct val="100000"/>
              <a:buFontTx/>
              <a:buAutoNum type="arabicPeriod"/>
            </a:pPr>
            <a:r>
              <a:rPr lang="en-US" sz="13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виставити оцінку за підсумкову тематичну роботу;</a:t>
            </a:r>
            <a:endParaRPr lang="en-US" sz="1300" dirty="0"/>
          </a:p>
          <a:p>
            <a:pPr marL="183046" indent="-183046" algn="l">
              <a:lnSpc>
                <a:spcPts val="1950"/>
              </a:lnSpc>
              <a:buSzPct val="100000"/>
              <a:buFontTx/>
              <a:buAutoNum type="arabicPeriod"/>
            </a:pPr>
            <a:r>
              <a:rPr lang="en-US" sz="13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узагальнити поточні оцінки та оцінку за підсумкову роботу.</a:t>
            </a:r>
            <a:endParaRPr lang="en-US" sz="1300" dirty="0"/>
          </a:p>
        </p:txBody>
      </p:sp>
      <p:sp>
        <p:nvSpPr>
          <p:cNvPr id="23" name="Text 18"/>
          <p:cNvSpPr/>
          <p:nvPr/>
        </p:nvSpPr>
        <p:spPr>
          <a:xfrm>
            <a:off x="812750" y="6238295"/>
            <a:ext cx="10883342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Джерела: наказ МОН №1427, розділ V; наказ МОН №722, розділ IV · 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0" y="711132"/>
            <a:ext cx="10883430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КРИТЕРІЇ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0" y="1127602"/>
            <a:ext cx="10883430" cy="472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П’ять показників загальних критеріїв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25" y="1780921"/>
            <a:ext cx="2005339" cy="2523940"/>
          </a:xfrm>
          <a:prstGeom prst="roundRect">
            <a:avLst>
              <a:gd name="adj" fmla="val 4908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6054" y="1961052"/>
            <a:ext cx="1695881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96054" y="2275904"/>
            <a:ext cx="1695881" cy="492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40"/>
              </a:lnSpc>
              <a:buNone/>
            </a:pPr>
            <a:r>
              <a:rPr lang="en-US" sz="16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Когнітивні процеси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96054" y="2844794"/>
            <a:ext cx="1695881" cy="1092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Від сприймання й відтворення до аналізу, узагальнення та оцінювання інформації.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954590" y="1780921"/>
            <a:ext cx="2005426" cy="2523940"/>
          </a:xfrm>
          <a:prstGeom prst="roundRect">
            <a:avLst>
              <a:gd name="adj" fmla="val 4908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134720" y="1961052"/>
            <a:ext cx="1695967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134720" y="2275904"/>
            <a:ext cx="1695967" cy="492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40"/>
              </a:lnSpc>
              <a:buNone/>
            </a:pPr>
            <a:r>
              <a:rPr lang="en-US" sz="16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Навчальна діяльність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134720" y="2844794"/>
            <a:ext cx="1695967" cy="878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Від простих завдань за зразком до дослідницьких і творчих завдань.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93342" y="1780921"/>
            <a:ext cx="2005339" cy="2523940"/>
          </a:xfrm>
          <a:prstGeom prst="roundRect">
            <a:avLst>
              <a:gd name="adj" fmla="val 4908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73471" y="1961052"/>
            <a:ext cx="1695881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273471" y="2275904"/>
            <a:ext cx="1695881" cy="492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40"/>
              </a:lnSpc>
              <a:buNone/>
            </a:pPr>
            <a:r>
              <a:rPr lang="en-US" sz="16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Рівень самостійності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273471" y="2844794"/>
            <a:ext cx="1695881" cy="1305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Від участі лише з учителем до самостійних дій у нестандартних ситуаціях і співпраці в групі.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232007" y="1780921"/>
            <a:ext cx="2005339" cy="2523940"/>
          </a:xfrm>
          <a:prstGeom prst="roundRect">
            <a:avLst>
              <a:gd name="adj" fmla="val 4908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412137" y="1961052"/>
            <a:ext cx="1695881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412137" y="2275904"/>
            <a:ext cx="1695881" cy="492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40"/>
              </a:lnSpc>
              <a:buNone/>
            </a:pPr>
            <a:r>
              <a:rPr lang="en-US" sz="16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Комунікація та взаємодія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412137" y="2844794"/>
            <a:ext cx="1695881" cy="1092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Від уникання комунікації до ініціювання, обстоювання ідей і посередництва.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370672" y="1780921"/>
            <a:ext cx="2005339" cy="2523940"/>
          </a:xfrm>
          <a:prstGeom prst="roundRect">
            <a:avLst>
              <a:gd name="adj" fmla="val 4908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550802" y="1961052"/>
            <a:ext cx="1695881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05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550802" y="2275904"/>
            <a:ext cx="1695881" cy="492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40"/>
              </a:lnSpc>
              <a:buNone/>
            </a:pPr>
            <a:r>
              <a:rPr lang="en-US" sz="16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Частота вияву умінь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550802" y="2844794"/>
            <a:ext cx="1695881" cy="878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 окремих випадках, епізодично, постійно в типових і системно в нетипових ситуаціях.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12750" y="6238298"/>
            <a:ext cx="10883342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Показники й їх опис: додаток до наказу МОН №722 (редакція від 17.07.2026) · 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0" y="711138"/>
            <a:ext cx="10883430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КРИТЕРІЇ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0" y="1127602"/>
            <a:ext cx="10883430" cy="472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Компетентнісний підхід на практиці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25" y="1780927"/>
            <a:ext cx="6124640" cy="2630472"/>
          </a:xfrm>
          <a:prstGeom prst="roundRect">
            <a:avLst>
              <a:gd name="adj" fmla="val 3742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6862" y="2011865"/>
            <a:ext cx="5832649" cy="2882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Вимоги до вчителя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25094" y="2376227"/>
            <a:ext cx="5746797" cy="1829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5768" indent="-175768" algn="l">
              <a:lnSpc>
                <a:spcPts val="2030"/>
              </a:lnSpc>
              <a:buSzPct val="100000"/>
              <a:buChar char="•"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оцінювати вміння застосовувати знання, а не механічне відтворення</a:t>
            </a:r>
            <a:endParaRPr lang="en-US" sz="1400" dirty="0"/>
          </a:p>
          <a:p>
            <a:pPr marL="175768" indent="-175768" algn="l">
              <a:lnSpc>
                <a:spcPts val="2030"/>
              </a:lnSpc>
              <a:buSzPct val="100000"/>
              <a:buChar char="•"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добирати практико-орієнтовані завдання</a:t>
            </a:r>
            <a:endParaRPr lang="en-US" sz="1400" dirty="0"/>
          </a:p>
          <a:p>
            <a:pPr marL="175768" indent="-175768" algn="l">
              <a:lnSpc>
                <a:spcPts val="2030"/>
              </a:lnSpc>
              <a:buSzPct val="100000"/>
              <a:buChar char="•"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дивитися на ступінь оволодіння вмінням, а не на кількість помилок</a:t>
            </a:r>
            <a:endParaRPr lang="en-US" sz="1400" dirty="0"/>
          </a:p>
          <a:p>
            <a:pPr marL="175768" indent="-175768" algn="l">
              <a:lnSpc>
                <a:spcPts val="2030"/>
              </a:lnSpc>
              <a:buSzPct val="100000"/>
              <a:buChar char="•"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залучати учнів до само- та взаємооцінювання</a:t>
            </a:r>
            <a:endParaRPr lang="en-US" sz="1400" dirty="0"/>
          </a:p>
          <a:p>
            <a:pPr marL="175768" indent="-175768" algn="l">
              <a:lnSpc>
                <a:spcPts val="2030"/>
              </a:lnSpc>
              <a:buSzPct val="100000"/>
              <a:buChar char="•"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оцінювати лише за чіткими, заздалегідь відомими критеріями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146885" y="1777752"/>
            <a:ext cx="4232303" cy="2636822"/>
          </a:xfrm>
          <a:prstGeom prst="roundRect">
            <a:avLst>
              <a:gd name="adj" fmla="val 3853"/>
            </a:avLst>
          </a:prstGeom>
          <a:solidFill>
            <a:srgbClr val="16243A"/>
          </a:solidFill>
          <a:ln/>
        </p:spPr>
      </p:sp>
      <p:sp>
        <p:nvSpPr>
          <p:cNvPr id="8" name="Text 6"/>
          <p:cNvSpPr/>
          <p:nvPr/>
        </p:nvSpPr>
        <p:spPr>
          <a:xfrm>
            <a:off x="7375475" y="2006346"/>
            <a:ext cx="3888374" cy="2882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 dirty="0">
                <a:solidFill>
                  <a:srgbClr val="E0A92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Наскрізні вміння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375475" y="2370708"/>
            <a:ext cx="3888374" cy="5231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Враховуються в оцінюванні разом із предметними результатами: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453707" y="2969964"/>
            <a:ext cx="3802522" cy="10563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5768" indent="-175768" algn="l">
              <a:lnSpc>
                <a:spcPts val="2030"/>
              </a:lnSpc>
              <a:buSzPct val="100000"/>
              <a:buChar char="•"/>
            </a:pPr>
            <a:r>
              <a:rPr lang="en-US" sz="14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читання з розумінням</a:t>
            </a:r>
            <a:endParaRPr lang="en-US" sz="1400" dirty="0"/>
          </a:p>
          <a:p>
            <a:pPr marL="175768" indent="-175768" algn="l">
              <a:lnSpc>
                <a:spcPts val="2030"/>
              </a:lnSpc>
              <a:buSzPct val="100000"/>
              <a:buChar char="•"/>
            </a:pPr>
            <a:r>
              <a:rPr lang="en-US" sz="14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критичне й системне мислення</a:t>
            </a:r>
            <a:endParaRPr lang="en-US" sz="1400" dirty="0"/>
          </a:p>
          <a:p>
            <a:pPr marL="175768" indent="-175768" algn="l">
              <a:lnSpc>
                <a:spcPts val="2030"/>
              </a:lnSpc>
              <a:buSzPct val="100000"/>
              <a:buChar char="•"/>
            </a:pPr>
            <a:r>
              <a:rPr lang="en-US" sz="14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співпраця з іншими</a:t>
            </a:r>
            <a:endParaRPr lang="en-US" sz="1400" dirty="0"/>
          </a:p>
          <a:p>
            <a:pPr marL="175768" indent="-175768" algn="l">
              <a:lnSpc>
                <a:spcPts val="2030"/>
              </a:lnSpc>
              <a:buSzPct val="100000"/>
              <a:buChar char="•"/>
            </a:pPr>
            <a:r>
              <a:rPr lang="en-US" sz="14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розв’язування проблем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12750" y="6238298"/>
            <a:ext cx="10883342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Джерело: наказ МОН №722, розділ III · 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0" y="711132"/>
            <a:ext cx="10883430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АНГЛІЙСЬКА МОВА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0" y="1127602"/>
            <a:ext cx="10883430" cy="472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Що саме оцінюємо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25" y="1780921"/>
            <a:ext cx="2521007" cy="1830489"/>
          </a:xfrm>
          <a:prstGeom prst="roundRect">
            <a:avLst>
              <a:gd name="adj" fmla="val 5377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1415" y="1986415"/>
            <a:ext cx="2173328" cy="317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Аудіювання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21415" y="2380022"/>
            <a:ext cx="2173328" cy="2742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Сприймання на слух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21415" y="2730413"/>
            <a:ext cx="2173328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Рецептивна діяльність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495618" y="1780921"/>
            <a:ext cx="2521007" cy="1830489"/>
          </a:xfrm>
          <a:prstGeom prst="roundRect">
            <a:avLst>
              <a:gd name="adj" fmla="val 5377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01108" y="1986415"/>
            <a:ext cx="2173328" cy="317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Говоріння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701108" y="2380022"/>
            <a:ext cx="2173328" cy="5231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Усне продукування і взаємодія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701108" y="2979279"/>
            <a:ext cx="2173328" cy="4520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Продуктивна й інтерактивна діяльність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75312" y="1780921"/>
            <a:ext cx="2521007" cy="1830489"/>
          </a:xfrm>
          <a:prstGeom prst="roundRect">
            <a:avLst>
              <a:gd name="adj" fmla="val 5377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80802" y="1986415"/>
            <a:ext cx="2173328" cy="317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Читання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380802" y="2380022"/>
            <a:ext cx="2173328" cy="2742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Зорове сприймання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380802" y="2730413"/>
            <a:ext cx="2173328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Рецептивна діяльність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855005" y="1780921"/>
            <a:ext cx="2521007" cy="1830489"/>
          </a:xfrm>
          <a:prstGeom prst="roundRect">
            <a:avLst>
              <a:gd name="adj" fmla="val 5377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060495" y="1986415"/>
            <a:ext cx="2173328" cy="317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Письмо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060495" y="2380022"/>
            <a:ext cx="2173328" cy="5231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Писемне продукування і взаємодія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060495" y="2979279"/>
            <a:ext cx="2173328" cy="4520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Продуктивна й інтерактивна діяльність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12750" y="3817733"/>
            <a:ext cx="10566437" cy="751677"/>
          </a:xfrm>
          <a:prstGeom prst="rect">
            <a:avLst/>
          </a:prstGeom>
          <a:solidFill>
            <a:srgbClr val="E4EAF5"/>
          </a:solidFill>
          <a:ln/>
        </p:spPr>
        <p:txBody>
          <a:bodyPr wrap="square" lIns="227470" tIns="127000" rIns="0" bIns="101552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Програма комунікативна, наголошує на взаємопов’язаності видів діяльності й відповідає контексту Загальноєвропейських рекомендацій (CEFR).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838150" y="3817733"/>
            <a:ext cx="0" cy="751677"/>
          </a:xfrm>
          <a:prstGeom prst="line">
            <a:avLst/>
          </a:prstGeom>
          <a:noFill/>
          <a:ln w="50800">
            <a:solidFill>
              <a:srgbClr val="2F5DA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2750" y="6238298"/>
            <a:ext cx="10883342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Джерело: модельна навчальна програма «Іноземна мова. 5–9 класи» · 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0" y="711138"/>
            <a:ext cx="10883430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ОФІЦІЙНІ КРИТЕРІЇ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0" y="1127602"/>
            <a:ext cx="10883430" cy="472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 err="1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Загальн</a:t>
            </a:r>
            <a:r>
              <a:rPr lang="uk-UA" sz="3200" b="1" i="0" dirty="0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 </a:t>
            </a:r>
            <a:r>
              <a:rPr lang="en-US" sz="3200" b="1" i="0" dirty="0" err="1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критер</a:t>
            </a:r>
            <a:r>
              <a:rPr lang="uk-UA" sz="3200" b="1" i="0" dirty="0" err="1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</a:t>
            </a:r>
            <a:r>
              <a:rPr lang="uk-UA" b="1" dirty="0" err="1"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Ї</a:t>
            </a:r>
            <a:r>
              <a:rPr lang="en-US" sz="3200" b="1" i="0" dirty="0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: </a:t>
            </a:r>
            <a:r>
              <a:rPr lang="en-US" sz="3200" b="1" i="0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5 </a:t>
            </a:r>
            <a:r>
              <a:rPr lang="en-US" sz="3200" b="1" i="0" dirty="0" err="1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показник</a:t>
            </a:r>
            <a:r>
              <a:rPr lang="uk-UA" sz="3200" b="1" i="0" dirty="0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</a:t>
            </a:r>
            <a:r>
              <a:rPr lang="en-US" sz="3200" b="1" i="0" dirty="0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в </a:t>
            </a:r>
            <a:r>
              <a:rPr lang="uk-UA" b="1" dirty="0"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</a:t>
            </a:r>
            <a:r>
              <a:rPr lang="en-US" sz="3200" b="1" i="0" dirty="0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 </a:t>
            </a:r>
            <a:r>
              <a:rPr lang="en-US" sz="3200" b="1" i="0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4 </a:t>
            </a:r>
            <a:r>
              <a:rPr lang="en-US" sz="3200" b="1" i="0" dirty="0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р</a:t>
            </a:r>
            <a:r>
              <a:rPr lang="uk-UA" sz="3200" b="1" i="0" dirty="0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</a:t>
            </a:r>
            <a:r>
              <a:rPr lang="en-US" sz="3200" b="1" i="0" dirty="0" err="1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вн</a:t>
            </a:r>
            <a:r>
              <a:rPr lang="uk-UA" sz="3200" b="1" i="0" dirty="0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3791" y="1788793"/>
          <a:ext cx="10555397" cy="3052513"/>
        </p:xfrm>
        <a:graphic>
          <a:graphicData uri="http://schemas.openxmlformats.org/drawingml/2006/table">
            <a:tbl>
              <a:tblPr/>
              <a:tblGrid>
                <a:gridCol w="18627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3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31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31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731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0983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Показник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Початковий 1–3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Середній 4–6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Достатній 7–9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Високий 10–12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306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Когнітивні процеси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Розпізнає, відтворює за зразком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Відтворює основне, застосовує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Зіставляє, порівнює, аналізує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Узагальнює й оцінює інформацію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306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Навчальна діяльність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Прості завдання за зразком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Репродуктивні й частково-пошукові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Дослідницькі завдання, відомі способи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Дослідницькі й творчі завдання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306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Самостійність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Лише за участі вчителя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 допомогою чи під керівництвом вчителя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 опосередкованою допомогою, співпрацює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Організовує співпрацю, аналізує дії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306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Комунікація й взаємодія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Уникає комунікації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За ініціативою інших, формально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Долучається, аргументує, порівнює позиції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Ініціює, обстоює ідеї; 12 балів — посередник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4306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Частота вияву умінь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 окремих випадках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Епізодично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Постійно в типових ситуаціях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Системно в типових і нетипових ситуаціях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50" y="6238298"/>
            <a:ext cx="10883342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Стисло за додатком до наказу МОН №722 (редакція від 17.07.2026). Повні описи кожного бала — у додатку · 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0" y="711132"/>
            <a:ext cx="10883430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E0A9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ПОКАЗНИК «КОГНІТИВНІ ПРОЦЕСИ»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0" y="1127602"/>
            <a:ext cx="10883430" cy="472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 err="1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Чим</a:t>
            </a:r>
            <a:r>
              <a:rPr lang="en-US" sz="3200" b="1" i="0" dirty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 </a:t>
            </a:r>
            <a:r>
              <a:rPr lang="en-US" sz="3200" b="1" i="0" dirty="0" smtClean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в</a:t>
            </a:r>
            <a:r>
              <a:rPr lang="uk-UA" sz="3200" b="1" i="0" dirty="0" smtClean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</a:t>
            </a:r>
            <a:r>
              <a:rPr lang="en-US" sz="3200" b="1" i="0" dirty="0" smtClean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р</a:t>
            </a:r>
            <a:r>
              <a:rPr lang="uk-UA" sz="3200" b="1" i="0" dirty="0" smtClean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</a:t>
            </a:r>
            <a:r>
              <a:rPr lang="en-US" sz="3200" b="1" i="0" dirty="0" err="1" smtClean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зняються</a:t>
            </a:r>
            <a:r>
              <a:rPr lang="en-US" sz="3200" b="1" i="0" dirty="0" smtClean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 </a:t>
            </a:r>
            <a:r>
              <a:rPr lang="en-US" sz="3200" b="1" i="0" dirty="0" err="1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бали</a:t>
            </a:r>
            <a:r>
              <a:rPr lang="en-US" sz="3200" b="1" i="0" dirty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 </a:t>
            </a:r>
            <a:r>
              <a:rPr lang="en-US" sz="3200" b="1" i="0" dirty="0" err="1" smtClean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всереди</a:t>
            </a:r>
            <a:r>
              <a:rPr lang="uk-UA" sz="3200" b="1" i="0" dirty="0" smtClean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ні </a:t>
            </a:r>
            <a:r>
              <a:rPr lang="en-US" sz="3200" b="1" i="0" dirty="0" smtClean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р</a:t>
            </a:r>
            <a:r>
              <a:rPr lang="uk-UA" b="1" dirty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</a:t>
            </a:r>
            <a:r>
              <a:rPr lang="en-US" sz="3200" b="1" i="0" dirty="0" err="1" smtClean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вня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3791" y="1788787"/>
          <a:ext cx="10555396" cy="2508207"/>
        </p:xfrm>
        <a:graphic>
          <a:graphicData uri="http://schemas.openxmlformats.org/drawingml/2006/table">
            <a:tbl>
              <a:tblPr/>
              <a:tblGrid>
                <a:gridCol w="1688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55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55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55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0983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Рівень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4853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B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3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B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A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Нижній бал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E6B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B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3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B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A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Середній бал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E6B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B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3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B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A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Верхній бал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E6B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B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3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B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A9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306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Початковий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4853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B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36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1: сприймає, відповідає із суттєвими помилками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B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36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2: розпізнає частину інформації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B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36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3: відтворює частину за зразком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BB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36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306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Середній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4853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D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4: відтворює основну інформацію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D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5: застосовує, формулює окремі запитання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D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6: застосовує, формулює уточнювальні запитання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D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306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Достатній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4853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36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7: знаходить потрібну інформацію, перетворює за зразком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36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8: зіставляє й порівнює за заданою ознакою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36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9: аналізує інформацію з різних джерел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36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306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Високий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4853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D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10: узагальнює інформацію з різних джерел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D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11: оцінює інформацію за наданими критеріями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D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12: оцінює інформацію з різних джерел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61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D5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D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50" y="6238298"/>
            <a:ext cx="10883342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C9D3E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Стисло за додатком до наказу МОН №722. Частота вияву умінь у межах рівня однакова. На 12 балах відрізняються й інші показники · 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0" y="711138"/>
            <a:ext cx="10883430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ПРАКТИКА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0" y="1127602"/>
            <a:ext cx="10883430" cy="472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 err="1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Види</a:t>
            </a:r>
            <a:r>
              <a:rPr lang="en-US" sz="3200" b="1" i="0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 </a:t>
            </a:r>
            <a:r>
              <a:rPr lang="en-US" sz="3200" b="1" i="0" dirty="0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д</a:t>
            </a:r>
            <a:r>
              <a:rPr lang="uk-UA" b="1" dirty="0"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</a:t>
            </a:r>
            <a:r>
              <a:rPr lang="en-US" sz="3200" b="1" i="0" dirty="0" err="1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льност</a:t>
            </a:r>
            <a:r>
              <a:rPr lang="uk-UA" b="1" dirty="0" smtClean="0"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 </a:t>
            </a:r>
            <a:r>
              <a:rPr lang="en-US" sz="3200" b="1" i="0" dirty="0" err="1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та</a:t>
            </a:r>
            <a:r>
              <a:rPr lang="uk-UA" b="1" dirty="0" smtClean="0"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 і</a:t>
            </a:r>
            <a:r>
              <a:rPr lang="en-US" sz="3200" b="1" i="0" dirty="0" err="1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нструменти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3791" y="1788793"/>
          <a:ext cx="10555396" cy="2412544"/>
        </p:xfrm>
        <a:graphic>
          <a:graphicData uri="http://schemas.openxmlformats.org/drawingml/2006/table">
            <a:tbl>
              <a:tblPr/>
              <a:tblGrid>
                <a:gridCol w="2322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8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44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0983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Вид діяльності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Що спостерігаємо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Приклади інструментів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983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Аудіювання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Розуміння змісту й деталей усного тексту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Вибір відповіді, відповідність, заповнення пропусків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306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Читання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Розуміння прочитаного, пошук потрібної інформації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Запитання до тексту, порядок подій, добір заголовків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983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Говоріння: монолог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Зв’язне висловлювання за темою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Монолог за планом, опис зображення, відеовідповідь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306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Говоріння: діалог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Взаємодія в парі, уточнення, підтримка розмови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Рольова гра, інтерв’ю, парна бесіда за чек-листом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983"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Письмо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Створення тексту: повідомлення, лист, опис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Електронний лист, коротка стаття, міні-проєкт за рубрикою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50" y="4404482"/>
            <a:ext cx="10566437" cy="485045"/>
          </a:xfrm>
          <a:prstGeom prst="rect">
            <a:avLst/>
          </a:prstGeom>
          <a:solidFill>
            <a:srgbClr val="E4EAF5"/>
          </a:solidFill>
          <a:ln/>
        </p:spPr>
        <p:txBody>
          <a:bodyPr wrap="square" lIns="227470" tIns="127000" rIns="0" bIns="101552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Методи за наказом №722:</a:t>
            </a:r>
            <a:r>
              <a:rPr lang="en-US" sz="13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педагогічне спостереження (чек-листи «так / ні»), аналіз продуктів діяльності, словесні методи.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838150" y="4404482"/>
            <a:ext cx="0" cy="485045"/>
          </a:xfrm>
          <a:prstGeom prst="line">
            <a:avLst/>
          </a:prstGeom>
          <a:noFill/>
          <a:ln w="50800">
            <a:solidFill>
              <a:srgbClr val="2F5DA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12750" y="6238298"/>
            <a:ext cx="10883342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Методи: наказ МОН №722, розділ VI, п. 2. Приклади завдань авторські · 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0" y="711132"/>
            <a:ext cx="10883430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ПРАКТИКА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0" y="1127602"/>
            <a:ext cx="10883430" cy="472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Самонавчання та навчання з учителем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25" y="1780921"/>
            <a:ext cx="5175253" cy="1886472"/>
          </a:xfrm>
          <a:prstGeom prst="roundRect">
            <a:avLst>
              <a:gd name="adj" fmla="val 5217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6862" y="2011859"/>
            <a:ext cx="4854781" cy="317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З учителем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125094" y="2405466"/>
            <a:ext cx="4768929" cy="7986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5768" indent="-175768" algn="l">
              <a:lnSpc>
                <a:spcPts val="2030"/>
              </a:lnSpc>
              <a:buSzPct val="100000"/>
              <a:buChar char="•"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вчитель формулює зрозумілі цілі</a:t>
            </a:r>
            <a:endParaRPr lang="en-US" sz="1400" dirty="0"/>
          </a:p>
          <a:p>
            <a:pPr marL="175768" indent="-175768" algn="l">
              <a:lnSpc>
                <a:spcPts val="2030"/>
              </a:lnSpc>
              <a:buSzPct val="100000"/>
              <a:buChar char="•"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знайомить із критеріями заздалегідь</a:t>
            </a:r>
            <a:endParaRPr lang="en-US" sz="1400" dirty="0"/>
          </a:p>
          <a:p>
            <a:pPr marL="175768" indent="-175768" algn="l">
              <a:lnSpc>
                <a:spcPts val="2030"/>
              </a:lnSpc>
              <a:buSzPct val="100000"/>
              <a:buChar char="•"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дає своєчасний зворотний зв’язок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00672" y="1780921"/>
            <a:ext cx="5175340" cy="1886472"/>
          </a:xfrm>
          <a:prstGeom prst="roundRect">
            <a:avLst>
              <a:gd name="adj" fmla="val 5217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31609" y="2011859"/>
            <a:ext cx="4854870" cy="317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Самостійно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509841" y="2405466"/>
            <a:ext cx="4769018" cy="10563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5768" indent="-175768" algn="l">
              <a:lnSpc>
                <a:spcPts val="2030"/>
              </a:lnSpc>
              <a:buSzPct val="100000"/>
              <a:buChar char="•"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самооцінювання за критеріями</a:t>
            </a:r>
            <a:endParaRPr lang="en-US" sz="1400" dirty="0"/>
          </a:p>
          <a:p>
            <a:pPr marL="175768" indent="-175768" algn="l">
              <a:lnSpc>
                <a:spcPts val="2030"/>
              </a:lnSpc>
              <a:buSzPct val="100000"/>
              <a:buChar char="•"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взаємооцінювання в парах і групах</a:t>
            </a:r>
            <a:endParaRPr lang="en-US" sz="1400" dirty="0"/>
          </a:p>
          <a:p>
            <a:pPr marL="175768" indent="-175768" algn="l">
              <a:lnSpc>
                <a:spcPts val="2030"/>
              </a:lnSpc>
              <a:buSzPct val="100000"/>
              <a:buChar char="•"/>
            </a:pP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індивідуальні консультації оцінюються лише формувально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12750" y="3873711"/>
            <a:ext cx="10566437" cy="751677"/>
          </a:xfrm>
          <a:prstGeom prst="rect">
            <a:avLst/>
          </a:prstGeom>
          <a:solidFill>
            <a:srgbClr val="E4EAF5"/>
          </a:solidFill>
          <a:ln/>
        </p:spPr>
        <p:txBody>
          <a:bodyPr wrap="square" lIns="227470" tIns="127000" rIns="0" bIns="101552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 додатком до №722:</a:t>
            </a: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показник «самостійність» зростає від участі лише з учителем до самостійних дій у нестандартних ситуаціях. </a:t>
            </a:r>
            <a:r>
              <a:rPr lang="en-US" sz="1400" b="1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Інференс:</a:t>
            </a:r>
            <a:r>
              <a:rPr lang="en-US" sz="14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самонавчання зручно відстежувати формувально.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38150" y="3873711"/>
            <a:ext cx="0" cy="751677"/>
          </a:xfrm>
          <a:prstGeom prst="line">
            <a:avLst/>
          </a:prstGeom>
          <a:noFill/>
          <a:ln w="50800">
            <a:solidFill>
              <a:srgbClr val="2F5DA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2750" y="6238298"/>
            <a:ext cx="10883342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Джерела: наказ МОН №722 (розділи V, VII і додаток) · 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0" y="711138"/>
            <a:ext cx="10883430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ПРАКТИКА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0" y="1127602"/>
            <a:ext cx="10883430" cy="472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Особливі випадки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25" y="1780927"/>
            <a:ext cx="3414238" cy="1377964"/>
          </a:xfrm>
          <a:prstGeom prst="roundRect">
            <a:avLst>
              <a:gd name="adj" fmla="val 7143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6054" y="1961059"/>
            <a:ext cx="3145599" cy="2736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5"/>
              </a:lnSpc>
              <a:buNone/>
            </a:pPr>
            <a:r>
              <a:rPr lang="en-US" sz="17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Особливі освітні потреби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96054" y="2285479"/>
            <a:ext cx="3145599" cy="7186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Загальні критерії можна адаптувати з урахуванням індивідуального навчального плану.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88850" y="1780927"/>
            <a:ext cx="3414238" cy="1377964"/>
          </a:xfrm>
          <a:prstGeom prst="roundRect">
            <a:avLst>
              <a:gd name="adj" fmla="val 7143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68979" y="1961059"/>
            <a:ext cx="3145599" cy="2736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5"/>
              </a:lnSpc>
              <a:buNone/>
            </a:pPr>
            <a:r>
              <a:rPr lang="en-US" sz="17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Навчання за кордоном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568979" y="2285479"/>
            <a:ext cx="3145599" cy="7186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Для таких учнів і для територій бойових дій допускається шкала «зараховано / незараховано».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961774" y="1780927"/>
            <a:ext cx="3414238" cy="1377964"/>
          </a:xfrm>
          <a:prstGeom prst="roundRect">
            <a:avLst>
              <a:gd name="adj" fmla="val 7143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41903" y="1961059"/>
            <a:ext cx="3145599" cy="2736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5"/>
              </a:lnSpc>
              <a:buNone/>
            </a:pPr>
            <a:r>
              <a:rPr lang="en-US" sz="17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Дистанційна форма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141903" y="2285479"/>
            <a:ext cx="3145599" cy="7186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Заклад може розробити адаптовані критерії; форми оцінювання реалізують з ІКТ.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5925" y="3317577"/>
            <a:ext cx="3414238" cy="1609057"/>
          </a:xfrm>
          <a:prstGeom prst="roundRect">
            <a:avLst>
              <a:gd name="adj" fmla="val 6117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96054" y="3497709"/>
            <a:ext cx="3145599" cy="2736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5"/>
              </a:lnSpc>
              <a:buNone/>
            </a:pPr>
            <a:r>
              <a:rPr lang="en-US" sz="17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Вибуття учня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996054" y="3822129"/>
            <a:ext cx="3145599" cy="7186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Оцінювання можна провести достроково; процедуру визначає заклад освіти.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388850" y="3317577"/>
            <a:ext cx="3414238" cy="1609057"/>
          </a:xfrm>
          <a:prstGeom prst="roundRect">
            <a:avLst>
              <a:gd name="adj" fmla="val 6117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68979" y="3497709"/>
            <a:ext cx="3145599" cy="2736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5"/>
              </a:lnSpc>
              <a:buNone/>
            </a:pPr>
            <a:r>
              <a:rPr lang="en-US" sz="17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Умови виконання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568979" y="3822129"/>
            <a:ext cx="3145599" cy="9497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Вчитель наперед називає джерела, допомогу, співпрацю, цифрові інструменти й ШІ. Несамостійне виконання вважається невиконаним.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958599" y="3314402"/>
            <a:ext cx="3420588" cy="1615407"/>
          </a:xfrm>
          <a:prstGeom prst="roundRect">
            <a:avLst>
              <a:gd name="adj" fmla="val 6289"/>
            </a:avLst>
          </a:prstGeom>
          <a:solidFill>
            <a:srgbClr val="16243A"/>
          </a:solidFill>
          <a:ln/>
        </p:spPr>
      </p:sp>
      <p:sp>
        <p:nvSpPr>
          <p:cNvPr id="20" name="Text 18"/>
          <p:cNvSpPr/>
          <p:nvPr/>
        </p:nvSpPr>
        <p:spPr>
          <a:xfrm>
            <a:off x="8136382" y="3492190"/>
            <a:ext cx="3156971" cy="2736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5"/>
              </a:lnSpc>
              <a:buNone/>
            </a:pPr>
            <a:r>
              <a:rPr lang="en-US" sz="1700" b="1" dirty="0">
                <a:solidFill>
                  <a:srgbClr val="E0A92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Публічність критеріїв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8136382" y="3816610"/>
            <a:ext cx="3156971" cy="7186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Критерії закладу публікують на сайті не пізніше ніж через 10 робочих днів після затвердження.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12750" y="6238304"/>
            <a:ext cx="10883342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Джерела: накази МОН №722 і №1427 (розділ VI) · 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0" y="711126"/>
            <a:ext cx="10883430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ПРАКТИКА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0" y="1127596"/>
            <a:ext cx="10883430" cy="472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 err="1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Типов</a:t>
            </a:r>
            <a:r>
              <a:rPr lang="uk-UA" sz="3200" b="1" i="0" dirty="0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 </a:t>
            </a:r>
            <a:r>
              <a:rPr lang="en-US" sz="3200" b="1" i="0" dirty="0" err="1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помилки</a:t>
            </a:r>
            <a:r>
              <a:rPr lang="en-US" sz="3200" b="1" i="0" dirty="0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 </a:t>
            </a:r>
            <a:r>
              <a:rPr lang="en-US" sz="3200" b="1" i="0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в </a:t>
            </a:r>
            <a:r>
              <a:rPr lang="en-US" sz="3200" b="1" i="0" dirty="0" err="1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оц</a:t>
            </a:r>
            <a:r>
              <a:rPr lang="uk-UA" sz="3200" b="1" i="0" dirty="0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</a:t>
            </a:r>
            <a:r>
              <a:rPr lang="en-US" sz="3200" b="1" i="0" dirty="0" err="1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нюванн</a:t>
            </a:r>
            <a:r>
              <a:rPr lang="uk-UA" sz="3200" b="1" i="0" dirty="0" smtClean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3791" y="1788793"/>
          <a:ext cx="10555396" cy="2607492"/>
        </p:xfrm>
        <a:graphic>
          <a:graphicData uri="http://schemas.openxmlformats.org/drawingml/2006/table">
            <a:tbl>
              <a:tblPr/>
              <a:tblGrid>
                <a:gridCol w="5277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76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Помилка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Чому це проблема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Оцінка за кількість помилок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Наказ №722 вимагає дивитися на ступінь оволодіння вмінням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620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Формувальні записи йдуть у підсумок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Формувальне оцінювання не враховується в підсумковому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8644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Критерії невідомі учням наперед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Справедливе оцінювання спирається на заздалегідь відомі критерії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8644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Оцінка за поведінку чи старанність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Поведінка, дисциплінованість, старанність і темп роботи не є підставою для оцінки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5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Лише письмові тести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624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Інференс: говоріння й взаємодія лишаються поза оцінюванням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C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50" y="6238292"/>
            <a:ext cx="10883342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Рядки 1–4: накази МОН №722 і №1427. Останній рядок — висновок автора · 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0" y="711126"/>
            <a:ext cx="10883430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2F5D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ПЕРЕД ПУБЛІКАЦІЄЮ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0" y="1127596"/>
            <a:ext cx="10883430" cy="472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Факти, інференси, припущення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25" y="1780915"/>
            <a:ext cx="3417861" cy="2679295"/>
          </a:xfrm>
          <a:prstGeom prst="roundRect">
            <a:avLst>
              <a:gd name="adj" fmla="val 3674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1415" y="1986409"/>
            <a:ext cx="3097087" cy="2882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Факти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06759" y="2350777"/>
            <a:ext cx="3004123" cy="12222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68656" indent="-1686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дати, номери й зміст наказів №722 і №1427</a:t>
            </a:r>
            <a:endParaRPr lang="en-US" sz="1300" dirty="0"/>
          </a:p>
          <a:p>
            <a:pPr marL="168656" indent="-1686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шкали, рівні, співвідношення балів</a:t>
            </a:r>
            <a:endParaRPr lang="en-US" sz="1300" dirty="0"/>
          </a:p>
          <a:p>
            <a:pPr marL="168656" indent="-1686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описи 1–12 балів за п’ятьма показниками (додаток до №722)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92472" y="1780915"/>
            <a:ext cx="3417947" cy="2679295"/>
          </a:xfrm>
          <a:prstGeom prst="roundRect">
            <a:avLst>
              <a:gd name="adj" fmla="val 3674"/>
            </a:avLst>
          </a:prstGeom>
          <a:solidFill>
            <a:srgbClr val="FFFDF8"/>
          </a:solidFill>
          <a:ln w="6350">
            <a:solidFill>
              <a:srgbClr val="DDD8C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97962" y="1986409"/>
            <a:ext cx="3097176" cy="2882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 dirty="0">
                <a:solidFill>
                  <a:srgbClr val="16243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Інференси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683306" y="2350777"/>
            <a:ext cx="3004212" cy="12222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68656" indent="-1686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приклади завдань та інструментів для англійської</a:t>
            </a:r>
            <a:endParaRPr lang="en-US" sz="1300" dirty="0"/>
          </a:p>
          <a:p>
            <a:pPr marL="168656" indent="-1686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розподіл видів діяльності за показниками</a:t>
            </a:r>
            <a:endParaRPr lang="en-US" sz="1300" dirty="0"/>
          </a:p>
          <a:p>
            <a:pPr marL="168656" indent="-1686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1624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типові помилки вчителів (остання)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965931" y="1777740"/>
            <a:ext cx="3413256" cy="2685645"/>
          </a:xfrm>
          <a:prstGeom prst="roundRect">
            <a:avLst>
              <a:gd name="adj" fmla="val 3783"/>
            </a:avLst>
          </a:prstGeom>
          <a:solidFill>
            <a:srgbClr val="16243A"/>
          </a:solidFill>
          <a:ln/>
        </p:spPr>
      </p:sp>
      <p:sp>
        <p:nvSpPr>
          <p:cNvPr id="11" name="Text 9"/>
          <p:cNvSpPr/>
          <p:nvPr/>
        </p:nvSpPr>
        <p:spPr>
          <a:xfrm>
            <a:off x="8169076" y="1980890"/>
            <a:ext cx="3097176" cy="2882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 dirty="0">
                <a:solidFill>
                  <a:srgbClr val="E0A92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Звірити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54420" y="2345258"/>
            <a:ext cx="3004212" cy="1940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68656" indent="-1686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посібник «Як оцінювати в НУШ?» для мовно-літературної галузі</a:t>
            </a:r>
            <a:endParaRPr lang="en-US" sz="1300" dirty="0"/>
          </a:p>
          <a:p>
            <a:pPr marL="168656" indent="-1686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галузевих критеріїв у №1427 немає: їх розробляє заклад</a:t>
            </a:r>
            <a:endParaRPr lang="en-US" sz="1300" dirty="0"/>
          </a:p>
          <a:p>
            <a:pPr marL="168656" indent="-1686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чи вийшла примірна форма свідоцтва</a:t>
            </a:r>
            <a:endParaRPr lang="en-US" sz="1300" dirty="0"/>
          </a:p>
          <a:p>
            <a:pPr marL="168656" indent="-168656" algn="l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критерії та рішення вашого закладу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12750" y="6238292"/>
            <a:ext cx="10883342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Каталог компетентнісних робіт: завдань з англійської, за перевіркою автора, немає · 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62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0" y="711138"/>
            <a:ext cx="10883430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E0A9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ДЖЕРЕЛА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0" y="1127609"/>
            <a:ext cx="10883430" cy="472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 err="1" smtClean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Нормативн</a:t>
            </a:r>
            <a:r>
              <a:rPr lang="uk-UA" sz="3200" b="1" i="0" dirty="0" smtClean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 </a:t>
            </a:r>
            <a:r>
              <a:rPr lang="en-US" sz="3200" b="1" i="0" dirty="0" err="1" smtClean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документи</a:t>
            </a:r>
            <a:r>
              <a:rPr lang="en-US" sz="3200" b="1" i="0" dirty="0" smtClean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 </a:t>
            </a:r>
            <a:r>
              <a:rPr lang="en-US" sz="3200" b="1" i="0" dirty="0" err="1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та</a:t>
            </a:r>
            <a:r>
              <a:rPr lang="en-US" sz="3200" b="1" i="0" dirty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 </a:t>
            </a:r>
            <a:r>
              <a:rPr lang="en-US" sz="3200" b="1" i="0" dirty="0" err="1" smtClean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матер</a:t>
            </a:r>
            <a:r>
              <a:rPr lang="uk-UA" sz="3200" b="1" i="0" dirty="0" smtClean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і</a:t>
            </a:r>
            <a:r>
              <a:rPr lang="en-US" sz="3200" b="1" i="0" dirty="0" err="1" smtClean="0">
                <a:solidFill>
                  <a:srgbClr val="F6F4E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али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90982" y="1777752"/>
            <a:ext cx="10797578" cy="1731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5768" indent="-175768" algn="l">
              <a:lnSpc>
                <a:spcPts val="2240"/>
              </a:lnSpc>
              <a:buSzPct val="100000"/>
              <a:buChar char="•"/>
            </a:pPr>
            <a:r>
              <a:rPr lang="en-US" sz="14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Наказ МОН №722 від 04.05.2026: </a:t>
            </a:r>
            <a:r>
              <a:rPr lang="en-US" sz="1400" u="sng" dirty="0">
                <a:solidFill>
                  <a:srgbClr val="C9D3E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osvita.ua/legislation/Ser_osv/97517</a:t>
            </a:r>
            <a:endParaRPr lang="en-US" sz="1400" dirty="0"/>
          </a:p>
          <a:p>
            <a:pPr marL="175768" indent="-175768" algn="l">
              <a:lnSpc>
                <a:spcPts val="2240"/>
              </a:lnSpc>
              <a:buSzPct val="100000"/>
              <a:buChar char="•"/>
            </a:pPr>
            <a:r>
              <a:rPr lang="en-US" sz="14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Наказ МОН №1427 від 14.08.2026: </a:t>
            </a:r>
            <a:r>
              <a:rPr lang="en-US" sz="1400" u="sng" dirty="0">
                <a:solidFill>
                  <a:srgbClr val="C9D3E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osvita.ua/legislation/Ser_osv/97700</a:t>
            </a:r>
            <a:endParaRPr lang="en-US" sz="1400" dirty="0"/>
          </a:p>
          <a:p>
            <a:pPr marL="175768" indent="-175768" algn="l">
              <a:lnSpc>
                <a:spcPts val="2240"/>
              </a:lnSpc>
              <a:buSzPct val="100000"/>
              <a:buChar char="•"/>
            </a:pPr>
            <a:r>
              <a:rPr lang="en-US" sz="14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МОН, 18.08.2026: </a:t>
            </a:r>
            <a:r>
              <a:rPr lang="en-US" sz="1400" u="sng" dirty="0">
                <a:solidFill>
                  <a:srgbClr val="C9D3E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mon.gov.ua/news/mon-sprostylo-protsedury-otsiniuvannia-v-bazovii-shkoli</a:t>
            </a:r>
            <a:endParaRPr lang="en-US" sz="1400" dirty="0"/>
          </a:p>
          <a:p>
            <a:pPr marL="175768" indent="-175768" algn="l">
              <a:lnSpc>
                <a:spcPts val="2240"/>
              </a:lnSpc>
              <a:buSzPct val="100000"/>
              <a:buChar char="•"/>
            </a:pPr>
            <a:r>
              <a:rPr lang="en-US" sz="14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Додаток до наказу №722: </a:t>
            </a:r>
            <a:r>
              <a:rPr lang="en-US" sz="1400" u="sng" dirty="0">
                <a:solidFill>
                  <a:srgbClr val="C9D3E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zakon.rada.gov.ua/go/z0922-26</a:t>
            </a:r>
            <a:endParaRPr lang="en-US" sz="1400" dirty="0"/>
          </a:p>
          <a:p>
            <a:pPr marL="175768" indent="-175768" algn="l">
              <a:lnSpc>
                <a:spcPts val="2240"/>
              </a:lnSpc>
              <a:buSzPct val="100000"/>
              <a:buChar char="•"/>
            </a:pPr>
            <a:r>
              <a:rPr lang="en-US" sz="14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Наказ МОН №1597 від 09.12.2025 про ДПА у форматі ЗНО</a:t>
            </a:r>
            <a:endParaRPr lang="en-US" sz="1400" dirty="0"/>
          </a:p>
          <a:p>
            <a:pPr marL="175768" indent="-175768" algn="l">
              <a:lnSpc>
                <a:spcPts val="2240"/>
              </a:lnSpc>
              <a:buSzPct val="100000"/>
              <a:buChar char="•"/>
            </a:pPr>
            <a:r>
              <a:rPr lang="en-US" sz="14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Модельна навчальна </a:t>
            </a:r>
            <a:r>
              <a:rPr lang="en-US" sz="1400" dirty="0" err="1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програма</a:t>
            </a:r>
            <a:r>
              <a:rPr lang="en-US" sz="14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400" dirty="0" smtClean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«</a:t>
            </a:r>
            <a:r>
              <a:rPr lang="uk-UA" sz="1400" dirty="0" smtClean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І</a:t>
            </a:r>
            <a:r>
              <a:rPr lang="en-US" sz="1400" dirty="0" err="1" smtClean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ноземна</a:t>
            </a:r>
            <a:r>
              <a:rPr lang="en-US" sz="1400" dirty="0" smtClean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4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мова. 5–9 класи»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12750" y="6238304"/>
            <a:ext cx="10883342" cy="23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C9D3E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Станом на 17.10.2026 · 19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цінювання англійської мови в НУШ">
  <a:themeElements>
    <a:clrScheme name="Оцінювання англійської мови в НУШ">
      <a:dk1>
        <a:srgbClr val="16243A"/>
      </a:dk1>
      <a:lt1>
        <a:srgbClr val="F6F4EE"/>
      </a:lt1>
      <a:dk2>
        <a:srgbClr val="4E5867"/>
      </a:dk2>
      <a:lt2>
        <a:srgbClr val="E0DFDC"/>
      </a:lt2>
      <a:accent1>
        <a:srgbClr val="2F5DA8"/>
      </a:accent1>
      <a:accent2>
        <a:srgbClr val="E0A92A"/>
      </a:accent2>
      <a:accent3>
        <a:srgbClr val="A9C0E6"/>
      </a:accent3>
      <a:accent4>
        <a:srgbClr val="3F6AB8"/>
      </a:accent4>
      <a:accent5>
        <a:srgbClr val="4B5563"/>
      </a:accent5>
      <a:accent6>
        <a:srgbClr val="C9D3E3"/>
      </a:accent6>
      <a:hlink>
        <a:srgbClr val="0563C1"/>
      </a:hlink>
      <a:folHlink>
        <a:srgbClr val="954F72"/>
      </a:folHlink>
    </a:clrScheme>
    <a:fontScheme name="Оцінювання англійської мови в НУШ">
      <a:majorFont>
        <a:latin typeface="EB Garamon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2584</Words>
  <Application>Microsoft Office PowerPoint</Application>
  <PresentationFormat>Широкоэкранный</PresentationFormat>
  <Paragraphs>364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EB Garamond</vt:lpstr>
      <vt:lpstr>IBM Plex Sans</vt:lpstr>
      <vt:lpstr>Оцінювання англійської мови в НУШ</vt:lpstr>
      <vt:lpstr>Система оцінювання англійської мови в НУШ</vt:lpstr>
      <vt:lpstr>Головне за хвилину</vt:lpstr>
      <vt:lpstr>Хронологія документів</vt:lpstr>
      <vt:lpstr>Було і стало</vt:lpstr>
      <vt:lpstr>Шкали за роками навчання</vt:lpstr>
      <vt:lpstr>Чотири рівні та дванадцять балів</vt:lpstr>
      <vt:lpstr>Види оцінювання</vt:lpstr>
      <vt:lpstr>Як формується оцінка</vt:lpstr>
      <vt:lpstr>П’ять показників загальних критеріїв</vt:lpstr>
      <vt:lpstr>Компетентнісний підхід на практиці</vt:lpstr>
      <vt:lpstr>Що саме оцінюємо</vt:lpstr>
      <vt:lpstr>Загальні критеріЇ: 5 показників і 4 рівні</vt:lpstr>
      <vt:lpstr>Чим вірізняються бали всередині рівня</vt:lpstr>
      <vt:lpstr>Види дільності та інструменти</vt:lpstr>
      <vt:lpstr>Самонавчання та навчання з учителем</vt:lpstr>
      <vt:lpstr>Особливі випадки</vt:lpstr>
      <vt:lpstr>Типові помилки в оцінюванні</vt:lpstr>
      <vt:lpstr>Факти, інференси, припущення</vt:lpstr>
      <vt:lpstr>Нормативні документи та матеріали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Оцінювання англійської мови в НУШ</dc:title>
  <dc:subject/>
  <dc:creator/>
  <cp:lastModifiedBy>Папуля</cp:lastModifiedBy>
  <cp:revision>3</cp:revision>
  <dcterms:created xsi:type="dcterms:W3CDTF">2026-10-17T06:39:55Z</dcterms:created>
  <dcterms:modified xsi:type="dcterms:W3CDTF">2026-10-17T06:46:08Z</dcterms:modified>
</cp:coreProperties>
</file>