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7"/>
  </p:notesMasterIdLst>
  <p:sldIdLst>
    <p:sldId id="258" r:id="rId2"/>
    <p:sldId id="275" r:id="rId3"/>
    <p:sldId id="266" r:id="rId4"/>
    <p:sldId id="279" r:id="rId5"/>
    <p:sldId id="274" r:id="rId6"/>
    <p:sldId id="276" r:id="rId7"/>
    <p:sldId id="259" r:id="rId8"/>
    <p:sldId id="261" r:id="rId9"/>
    <p:sldId id="270" r:id="rId10"/>
    <p:sldId id="269" r:id="rId11"/>
    <p:sldId id="271" r:id="rId12"/>
    <p:sldId id="272" r:id="rId13"/>
    <p:sldId id="273" r:id="rId14"/>
    <p:sldId id="277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6422" autoAdjust="0"/>
  </p:normalViewPr>
  <p:slideViewPr>
    <p:cSldViewPr>
      <p:cViewPr varScale="1">
        <p:scale>
          <a:sx n="61" d="100"/>
          <a:sy n="61" d="100"/>
        </p:scale>
        <p:origin x="-139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8" y="1504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72D10-8424-4F5F-AA10-506A56CD6F76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18D29-FD01-4923-9153-B2CE937DB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18D29-FD01-4923-9153-B2CE937DB9E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BBB749-F350-4B92-8BB7-1CADDD418D04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F8BED7-60E0-4F83-8CD1-D60206DE6FC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z1649-22" TargetMode="External"/><Relationship Id="rId2" Type="http://schemas.openxmlformats.org/officeDocument/2006/relationships/hyperlink" Target="https://eo.gov.ua/zakon-ukrainy-pro-doshkilnu-osvitu-nabuv-chynnosti-iaki-propozytsii-podavav-osvitniy-ombudsmen/2024/07/10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on.gov.ua/npa/pro-zatverdzhennya-profesijnogo-standartu-vihovatel-zakladu-doshkilnoyi-osvit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469566153599151/user/100021264875634" TargetMode="External"/><Relationship Id="rId7" Type="http://schemas.openxmlformats.org/officeDocument/2006/relationships/hyperlink" Target="https://vseosvita.ua/private/blog/131355-0f80" TargetMode="External"/><Relationship Id="rId2" Type="http://schemas.openxmlformats.org/officeDocument/2006/relationships/hyperlink" Target="https://vseosvita.ua/user/id180199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seosvita.ua/3-2sv9" TargetMode="External"/><Relationship Id="rId5" Type="http://schemas.openxmlformats.org/officeDocument/2006/relationships/hyperlink" Target="https://vseosvita.ua/3-2svd" TargetMode="External"/><Relationship Id="rId4" Type="http://schemas.openxmlformats.org/officeDocument/2006/relationships/hyperlink" Target="https://vseosvita.ua/3-28n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000" b="1" dirty="0" smtClean="0">
                <a:latin typeface="+mn-lt"/>
              </a:rPr>
              <a:t>                        Прилуцький заклад </a:t>
            </a:r>
            <a:r>
              <a:rPr lang="uk-UA" sz="2000" b="1" dirty="0" smtClean="0">
                <a:latin typeface="+mn-lt"/>
              </a:rPr>
              <a:t> дошкільної </a:t>
            </a:r>
            <a:r>
              <a:rPr lang="uk-UA" sz="2000" b="1" dirty="0" smtClean="0">
                <a:latin typeface="+mn-lt"/>
              </a:rPr>
              <a:t>освіти   (ясла-садок) 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                                                комбінованого типу №26   </a:t>
            </a:r>
            <a:br>
              <a:rPr lang="uk-UA" sz="2000" b="1" dirty="0" smtClean="0">
                <a:latin typeface="+mn-lt"/>
              </a:rPr>
            </a:br>
            <a:r>
              <a:rPr lang="uk-UA" sz="2000" b="1" dirty="0" smtClean="0">
                <a:latin typeface="+mn-lt"/>
              </a:rPr>
              <a:t>                            Прилуцької міської ради Чернігівської області           </a:t>
            </a: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endParaRPr lang="ru-RU" sz="2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>
                <a:cs typeface="Aharoni" pitchFamily="2" charset="-79"/>
              </a:rPr>
              <a:t>Тема:</a:t>
            </a:r>
            <a:r>
              <a:rPr lang="uk-UA" sz="2000" b="1" dirty="0" smtClean="0"/>
              <a:t>Інноваційні тенденції мовленнєвого розвитку дошкільників: асоціативні картки Н. Гавриш.</a:t>
            </a:r>
            <a:endParaRPr lang="ru-RU" sz="2000" dirty="0" smtClean="0"/>
          </a:p>
          <a:p>
            <a:endParaRPr lang="uk-UA" sz="2000" dirty="0" smtClean="0">
              <a:cs typeface="Aharoni" pitchFamily="2" charset="-79"/>
            </a:endParaRPr>
          </a:p>
          <a:p>
            <a:pPr>
              <a:buNone/>
            </a:pPr>
            <a:r>
              <a:rPr lang="uk-UA" sz="2000" b="1" dirty="0" smtClean="0"/>
              <a:t>                                             </a:t>
            </a:r>
            <a:r>
              <a:rPr lang="uk-UA" sz="2000" b="1" dirty="0" err="1" smtClean="0"/>
              <a:t>Портфоліо</a:t>
            </a:r>
            <a:r>
              <a:rPr lang="uk-UA" sz="2000" b="1" dirty="0" smtClean="0"/>
              <a:t> </a:t>
            </a:r>
            <a:endParaRPr lang="ru-RU" sz="2000" dirty="0" smtClean="0"/>
          </a:p>
          <a:p>
            <a:pPr>
              <a:buNone/>
            </a:pPr>
            <a:r>
              <a:rPr lang="ru-RU" sz="2000" b="1" dirty="0" smtClean="0"/>
              <a:t>                 </a:t>
            </a:r>
            <a:r>
              <a:rPr lang="uk-UA" sz="2000" b="1" dirty="0" err="1" smtClean="0"/>
              <a:t>Медвідь</a:t>
            </a:r>
            <a:r>
              <a:rPr lang="uk-UA" sz="2000" b="1" dirty="0" smtClean="0"/>
              <a:t> Наталії Юріївни, вихователя</a:t>
            </a:r>
          </a:p>
          <a:p>
            <a:pPr>
              <a:buNone/>
            </a:pPr>
            <a:r>
              <a:rPr lang="uk-UA" sz="2000" b="1" dirty="0" smtClean="0"/>
              <a:t>Моє життєве кредо: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Всі перемоги починаються з перемоги над собою.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000" b="1" dirty="0" smtClean="0"/>
              <a:t>Моє педагогічне кредо:</a:t>
            </a:r>
            <a:endParaRPr lang="ru-RU" sz="2000" dirty="0" smtClean="0"/>
          </a:p>
          <a:p>
            <a:pPr>
              <a:buNone/>
            </a:pPr>
            <a:r>
              <a:rPr lang="uk-UA" sz="2000" dirty="0" smtClean="0"/>
              <a:t>До кожної дитини ключ знайти у праці результат хороший мати. Упевнено і творчо до мети іти ,з любов*ю серце дітям віддавати</a:t>
            </a:r>
            <a:endParaRPr lang="ru-RU" sz="2000" dirty="0" smtClean="0">
              <a:cs typeface="Aharoni" pitchFamily="2" charset="-79"/>
            </a:endParaRPr>
          </a:p>
          <a:p>
            <a:endParaRPr lang="uk-UA" sz="2400" dirty="0" smtClean="0"/>
          </a:p>
        </p:txBody>
      </p:sp>
      <p:pic>
        <p:nvPicPr>
          <p:cNvPr id="4" name="Рисунок 3" descr="C:\Users\Admin\Downloads\фото портфолио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068960"/>
            <a:ext cx="194421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            Будемо знайомі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Дата народження:</a:t>
            </a:r>
            <a:r>
              <a:rPr lang="uk-UA" sz="6400" dirty="0" smtClean="0"/>
              <a:t>15.10.1977</a:t>
            </a: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Освіта :</a:t>
            </a:r>
            <a:r>
              <a:rPr lang="uk-UA" sz="6400" dirty="0" smtClean="0"/>
              <a:t>повна вища,1999р.-Ніжинський державний педагогічний університет імені Миколи Гоголя по спеціальності </a:t>
            </a:r>
            <a:r>
              <a:rPr lang="uk-UA" sz="6400" dirty="0" err="1" smtClean="0"/>
              <a:t>“Педагогіка</a:t>
            </a:r>
            <a:r>
              <a:rPr lang="uk-UA" sz="6400" dirty="0" smtClean="0"/>
              <a:t> і методика середньої освіти </a:t>
            </a:r>
            <a:r>
              <a:rPr lang="uk-UA" sz="6400" dirty="0" err="1" smtClean="0"/>
              <a:t>.Українська</a:t>
            </a:r>
            <a:r>
              <a:rPr lang="uk-UA" sz="6400" dirty="0" smtClean="0"/>
              <a:t> мова і </a:t>
            </a:r>
            <a:r>
              <a:rPr lang="uk-UA" sz="6400" dirty="0" err="1" smtClean="0"/>
              <a:t>література”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Повна вища,2023р.- Ніжинський державний університет імені Миколи Гоголя по спеціальності «Дошкільна освіта»</a:t>
            </a: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Професійний шлях: </a:t>
            </a:r>
            <a:r>
              <a:rPr lang="uk-UA" sz="6400" dirty="0" smtClean="0"/>
              <a:t>з серпня 2011 р </a:t>
            </a:r>
            <a:r>
              <a:rPr lang="uk-UA" sz="6400" dirty="0" err="1" smtClean="0"/>
              <a:t>.працюю</a:t>
            </a:r>
            <a:r>
              <a:rPr lang="uk-UA" sz="6400" dirty="0" smtClean="0"/>
              <a:t> на посаді вихователя дошкільного </a:t>
            </a:r>
            <a:r>
              <a:rPr lang="uk-UA" sz="6400" dirty="0" err="1" smtClean="0"/>
              <a:t>навчальног</a:t>
            </a:r>
            <a:r>
              <a:rPr lang="ru-RU" sz="6400" dirty="0" smtClean="0"/>
              <a:t>о</a:t>
            </a:r>
            <a:r>
              <a:rPr lang="uk-UA" sz="6400" dirty="0" smtClean="0"/>
              <a:t> закладу №</a:t>
            </a:r>
            <a:r>
              <a:rPr lang="uk-UA" sz="6400" dirty="0" smtClean="0"/>
              <a:t>26.</a:t>
            </a: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Педагогічний стаж: </a:t>
            </a:r>
            <a:r>
              <a:rPr lang="uk-UA" sz="6400" dirty="0" smtClean="0"/>
              <a:t>15 років</a:t>
            </a: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Посада</a:t>
            </a:r>
            <a:r>
              <a:rPr lang="uk-UA" sz="6400" b="1" dirty="0" smtClean="0"/>
              <a:t>: </a:t>
            </a:r>
            <a:r>
              <a:rPr lang="uk-UA" sz="6400" dirty="0" smtClean="0"/>
              <a:t>вихователь.</a:t>
            </a: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Кваліфікаційна категорія: </a:t>
            </a:r>
            <a:r>
              <a:rPr lang="uk-UA" sz="6400" dirty="0" err="1" smtClean="0"/>
              <a:t>“спеціаліст</a:t>
            </a:r>
            <a:r>
              <a:rPr lang="uk-UA" sz="6400" dirty="0" smtClean="0"/>
              <a:t> II </a:t>
            </a:r>
            <a:r>
              <a:rPr lang="uk-UA" sz="6400" dirty="0" err="1" smtClean="0"/>
              <a:t>категорії”</a:t>
            </a: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Тема творчої роботи:</a:t>
            </a:r>
            <a:r>
              <a:rPr lang="uk-UA" sz="6400" dirty="0" smtClean="0"/>
              <a:t> </a:t>
            </a:r>
            <a:r>
              <a:rPr lang="uk-UA" sz="6400" dirty="0" smtClean="0"/>
              <a:t>«</a:t>
            </a:r>
            <a:r>
              <a:rPr lang="uk-UA" sz="5600" b="1" dirty="0" smtClean="0"/>
              <a:t>Інноваційні тенденції мовленнєвого розвитку дошкільників: асоціативні картки Н. </a:t>
            </a:r>
            <a:r>
              <a:rPr lang="uk-UA" sz="5600" b="1" dirty="0" smtClean="0"/>
              <a:t>Гавриш</a:t>
            </a:r>
            <a:r>
              <a:rPr lang="ru-RU" sz="5600" b="1" dirty="0" smtClean="0"/>
              <a:t>».</a:t>
            </a:r>
            <a:endParaRPr lang="ru-RU" sz="5600" dirty="0" smtClean="0"/>
          </a:p>
          <a:p>
            <a:pPr>
              <a:buNone/>
            </a:pPr>
            <a:r>
              <a:rPr lang="uk-UA" sz="6400" b="1" dirty="0" smtClean="0"/>
              <a:t>Атестація:</a:t>
            </a:r>
            <a:r>
              <a:rPr lang="uk-UA" sz="6400" dirty="0" smtClean="0"/>
              <a:t>2023р.</a:t>
            </a:r>
            <a:endParaRPr lang="ru-RU" sz="6400" dirty="0" smtClean="0"/>
          </a:p>
          <a:p>
            <a:pPr>
              <a:buNone/>
            </a:pPr>
            <a:r>
              <a:rPr lang="ru-RU" sz="6400" b="1" dirty="0" err="1" smtClean="0"/>
              <a:t>Результати</a:t>
            </a:r>
            <a:r>
              <a:rPr lang="ru-RU" sz="6400" b="1" dirty="0" smtClean="0"/>
              <a:t>: </a:t>
            </a:r>
            <a:r>
              <a:rPr lang="ru-RU" sz="6400" dirty="0" smtClean="0"/>
              <a:t>31.03.20</a:t>
            </a:r>
            <a:r>
              <a:rPr lang="uk-UA" sz="6400" dirty="0" smtClean="0"/>
              <a:t>24</a:t>
            </a:r>
            <a:r>
              <a:rPr lang="ru-RU" sz="6400" dirty="0" smtClean="0"/>
              <a:t>р. </a:t>
            </a:r>
            <a:r>
              <a:rPr lang="ru-RU" sz="6400" dirty="0" err="1" smtClean="0"/>
              <a:t>Відповідає</a:t>
            </a:r>
            <a:r>
              <a:rPr lang="ru-RU" sz="6400" dirty="0" smtClean="0"/>
              <a:t> </a:t>
            </a:r>
            <a:r>
              <a:rPr lang="ru-RU" sz="6400" dirty="0" err="1" smtClean="0"/>
              <a:t>займан</a:t>
            </a:r>
            <a:r>
              <a:rPr lang="uk-UA" sz="6400" dirty="0" err="1" smtClean="0"/>
              <a:t>ій</a:t>
            </a:r>
            <a:r>
              <a:rPr lang="uk-UA" sz="6400" dirty="0" smtClean="0"/>
              <a:t> посаді. Присвоїти кваліфікаційну категорію «спеціаліст </a:t>
            </a:r>
            <a:r>
              <a:rPr lang="en-US" sz="6400" dirty="0" smtClean="0"/>
              <a:t>II</a:t>
            </a:r>
            <a:r>
              <a:rPr lang="ru-RU" sz="6400" dirty="0" smtClean="0"/>
              <a:t> </a:t>
            </a:r>
            <a:r>
              <a:rPr lang="ru-RU" sz="6400" dirty="0" err="1" smtClean="0"/>
              <a:t>категорії</a:t>
            </a:r>
            <a:r>
              <a:rPr lang="uk-UA" sz="6400" dirty="0" smtClean="0"/>
              <a:t>».</a:t>
            </a:r>
            <a:endParaRPr lang="ru-RU" sz="6400" dirty="0" smtClean="0"/>
          </a:p>
          <a:p>
            <a:pPr>
              <a:buNone/>
            </a:pPr>
            <a:r>
              <a:rPr lang="uk-UA" sz="6400" b="1" dirty="0" smtClean="0"/>
              <a:t>Питання </a:t>
            </a:r>
            <a:r>
              <a:rPr lang="uk-UA" sz="6400" b="1" dirty="0" smtClean="0"/>
              <a:t>,над яким працювала:</a:t>
            </a:r>
            <a:r>
              <a:rPr lang="uk-UA" sz="6400" dirty="0" smtClean="0"/>
              <a:t> «Сенсорні еталони як засіб  формування мовленнєвої компетентності дошкільника».</a:t>
            </a:r>
            <a:endParaRPr lang="ru-RU" sz="6400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7427168" cy="794352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+mn-lt"/>
              </a:rPr>
              <a:t>              Підвищення </a:t>
            </a:r>
            <a:r>
              <a:rPr lang="uk-UA" sz="2800" dirty="0" smtClean="0">
                <a:latin typeface="+mn-lt"/>
              </a:rPr>
              <a:t>кваліфікації</a:t>
            </a:r>
            <a:endParaRPr lang="ru-RU" sz="28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1700" dirty="0" smtClean="0"/>
              <a:t>1.Розвиток уяви у дошкільнят та позитивно-емоційного ставлення до процесу пізнання.  30 год./1 кредит ЄКТС</a:t>
            </a:r>
          </a:p>
          <a:p>
            <a:pPr>
              <a:buNone/>
            </a:pPr>
            <a:r>
              <a:rPr lang="uk-UA" sz="1700" dirty="0" smtClean="0"/>
              <a:t>Суб’єкт підвищення кваліфікації ГО “ІППО” ЄДРПОУ 43771659</a:t>
            </a:r>
          </a:p>
          <a:p>
            <a:pPr>
              <a:buNone/>
            </a:pPr>
            <a:r>
              <a:rPr lang="uk-UA" sz="1700" dirty="0" smtClean="0"/>
              <a:t>Всеукраїнська </a:t>
            </a:r>
            <a:r>
              <a:rPr lang="uk-UA" sz="1700" dirty="0" err="1" smtClean="0"/>
              <a:t>онлайн</a:t>
            </a:r>
            <a:r>
              <a:rPr lang="uk-UA" sz="1700" dirty="0" smtClean="0"/>
              <a:t> конференція з підвищення кваліфікації: Обмін досвідом :методики викладання,інноваційні методи та форми роботи, інклюзивне освітнє середовище. Сертифікат № 881700824384776878</a:t>
            </a:r>
          </a:p>
          <a:p>
            <a:pPr>
              <a:buNone/>
            </a:pPr>
            <a:r>
              <a:rPr lang="uk-UA" sz="1700" dirty="0" smtClean="0"/>
              <a:t>2.Застосування </a:t>
            </a:r>
            <a:r>
              <a:rPr lang="uk-UA" sz="1700" dirty="0" err="1" smtClean="0"/>
              <a:t>адаптацій</a:t>
            </a:r>
            <a:r>
              <a:rPr lang="uk-UA" sz="1700" dirty="0" smtClean="0"/>
              <a:t> та модифікацій в освітньому процесі ЗДО: розбір практичних кейсів. 30 год./1 кредит ЄКТС</a:t>
            </a:r>
          </a:p>
          <a:p>
            <a:pPr>
              <a:buNone/>
            </a:pPr>
            <a:r>
              <a:rPr lang="uk-UA" sz="1700" dirty="0" smtClean="0"/>
              <a:t>Суб’єкт підвищення кваліфікації ГО “ІППО” ЄДРПОУ 43771659</a:t>
            </a:r>
          </a:p>
          <a:p>
            <a:pPr>
              <a:buNone/>
            </a:pPr>
            <a:r>
              <a:rPr lang="uk-UA" sz="1700" dirty="0" smtClean="0"/>
              <a:t>Всеукраїнська </a:t>
            </a:r>
            <a:r>
              <a:rPr lang="uk-UA" sz="1700" dirty="0" err="1" smtClean="0"/>
              <a:t>онлайн</a:t>
            </a:r>
            <a:r>
              <a:rPr lang="uk-UA" sz="1700" dirty="0" smtClean="0"/>
              <a:t> конференція з підвищення кваліфікації: Методичні </a:t>
            </a:r>
            <a:r>
              <a:rPr lang="uk-UA" sz="1700" dirty="0" err="1" smtClean="0"/>
              <a:t>ідеїт</a:t>
            </a:r>
            <a:r>
              <a:rPr lang="uk-UA" sz="1700" dirty="0" smtClean="0"/>
              <a:t> а впровадження інноваційних методик навчання. Сертифікат № 668648636261487</a:t>
            </a:r>
          </a:p>
          <a:p>
            <a:pPr>
              <a:buNone/>
            </a:pPr>
            <a:r>
              <a:rPr lang="uk-UA" sz="1700" dirty="0" smtClean="0"/>
              <a:t>3. Створюємо простір дитинства разом 30 год./1 кредит ЄКТС.</a:t>
            </a:r>
          </a:p>
          <a:p>
            <a:pPr>
              <a:buNone/>
            </a:pPr>
            <a:r>
              <a:rPr lang="uk-UA" sz="1700" dirty="0" smtClean="0"/>
              <a:t>Суб’єкт підвищення </a:t>
            </a:r>
            <a:r>
              <a:rPr lang="uk-UA" sz="1700" dirty="0" err="1" smtClean="0"/>
              <a:t>кваліфікації-</a:t>
            </a:r>
            <a:r>
              <a:rPr lang="uk-UA" sz="1700" dirty="0" smtClean="0"/>
              <a:t> товариство з обмеженою відповідальністю “ ЕДЮКЕЙШНАЛ ЕРА” ЄДРПОУ 42502643</a:t>
            </a:r>
          </a:p>
          <a:p>
            <a:pPr>
              <a:buNone/>
            </a:pPr>
            <a:r>
              <a:rPr lang="uk-UA" sz="1700" dirty="0" smtClean="0"/>
              <a:t>4. Освітні стратегії для успішного здобуття дошкільної освіти дітьми з ООП. Інклюзія.</a:t>
            </a:r>
          </a:p>
          <a:p>
            <a:pPr>
              <a:buNone/>
            </a:pPr>
            <a:r>
              <a:rPr lang="uk-UA" sz="1700" dirty="0" smtClean="0"/>
              <a:t>       30 год./1 кредит ЄКТС.</a:t>
            </a:r>
          </a:p>
          <a:p>
            <a:pPr>
              <a:buNone/>
            </a:pPr>
            <a:r>
              <a:rPr lang="uk-UA" sz="1700" dirty="0" smtClean="0"/>
              <a:t>Суб’єкт підвищення кваліфікації ГО “ІППО” ЄДРПОУ 43771659 КВЕД 85,59</a:t>
            </a:r>
          </a:p>
          <a:p>
            <a:pPr>
              <a:buNone/>
            </a:pPr>
            <a:r>
              <a:rPr lang="uk-UA" sz="1700" dirty="0" smtClean="0"/>
              <a:t>Сертифікат № 4967245458898698853</a:t>
            </a:r>
          </a:p>
          <a:p>
            <a:pPr>
              <a:buNone/>
            </a:pPr>
            <a:r>
              <a:rPr lang="uk-UA" sz="1700" dirty="0" smtClean="0"/>
              <a:t>Визнані педрадою №5 2023р.</a:t>
            </a:r>
          </a:p>
          <a:p>
            <a:pPr>
              <a:buNone/>
            </a:pPr>
            <a:endParaRPr lang="uk-UA" sz="1700" dirty="0" smtClean="0"/>
          </a:p>
          <a:p>
            <a:pPr>
              <a:buNone/>
            </a:pPr>
            <a:endParaRPr lang="uk-UA" sz="1700" dirty="0" smtClean="0"/>
          </a:p>
          <a:p>
            <a:pPr>
              <a:buNone/>
            </a:pPr>
            <a:endParaRPr lang="uk-UA" sz="1800" dirty="0" smtClean="0"/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04088"/>
            <a:ext cx="8003232" cy="56467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+mn-lt"/>
              </a:rPr>
              <a:t>           П</a:t>
            </a:r>
            <a:r>
              <a:rPr lang="uk-UA" sz="3200" dirty="0" err="1" smtClean="0">
                <a:latin typeface="+mn-lt"/>
              </a:rPr>
              <a:t>ідвищення</a:t>
            </a:r>
            <a:r>
              <a:rPr lang="uk-UA" sz="3200" dirty="0" smtClean="0">
                <a:latin typeface="+mn-lt"/>
              </a:rPr>
              <a:t> кваліфікації.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483981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sz="6400" dirty="0" smtClean="0"/>
              <a:t>5.Сертифікат Українського державного університету ім. М. </a:t>
            </a:r>
            <a:r>
              <a:rPr lang="uk-UA" sz="6400" dirty="0" smtClean="0"/>
              <a:t>Драгоманова</a:t>
            </a:r>
            <a:r>
              <a:rPr lang="ru-RU" sz="6400" dirty="0" smtClean="0"/>
              <a:t> </a:t>
            </a:r>
            <a:r>
              <a:rPr lang="uk-UA" sz="6400" dirty="0" smtClean="0"/>
              <a:t>Комунальна установа ПЦПРПП 0.2 </a:t>
            </a:r>
            <a:r>
              <a:rPr lang="uk-UA" sz="6400" dirty="0" smtClean="0"/>
              <a:t>кредити ЄКТС/6год.</a:t>
            </a: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uk-UA" sz="6400" dirty="0" smtClean="0"/>
              <a:t>27.02.2025р  </a:t>
            </a:r>
          </a:p>
          <a:p>
            <a:pPr>
              <a:buNone/>
            </a:pPr>
            <a:r>
              <a:rPr lang="uk-UA" sz="6400" dirty="0" smtClean="0"/>
              <a:t>6Сертифікат </a:t>
            </a:r>
            <a:r>
              <a:rPr lang="uk-UA" sz="6400" dirty="0" smtClean="0"/>
              <a:t>Товариство з обмеженою відповідальні від «ЕДЮКЕЙШНАЛ ЕРА»</a:t>
            </a: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uk-UA" sz="6400" dirty="0" smtClean="0"/>
              <a:t>«Основи </a:t>
            </a:r>
            <a:r>
              <a:rPr lang="uk-UA" sz="6400" dirty="0" err="1" smtClean="0"/>
              <a:t>психопідтримки</a:t>
            </a:r>
            <a:r>
              <a:rPr lang="uk-UA" sz="6400" dirty="0" smtClean="0"/>
              <a:t>: як вчителям працювати з дітьми, які </a:t>
            </a: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uk-UA" sz="6400" dirty="0" smtClean="0"/>
              <a:t>пережили травматичні події» 23 год./ 0.8 кредиту ЕКТС</a:t>
            </a: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uk-UA" sz="6400" dirty="0" smtClean="0"/>
              <a:t>04.10.2025. Визнано педрадою №2 від 13.10.2025р.</a:t>
            </a:r>
          </a:p>
          <a:p>
            <a:pPr>
              <a:buNone/>
            </a:pPr>
            <a:r>
              <a:rPr lang="uk-UA" sz="6400" dirty="0" smtClean="0"/>
              <a:t>7</a:t>
            </a:r>
            <a:r>
              <a:rPr lang="uk-UA" sz="6400" dirty="0" smtClean="0"/>
              <a:t>. </a:t>
            </a:r>
            <a:r>
              <a:rPr lang="uk-UA" sz="6400" dirty="0" smtClean="0"/>
              <a:t>Сертифікат</a:t>
            </a:r>
            <a:r>
              <a:rPr lang="en-US" sz="6400" dirty="0" smtClean="0"/>
              <a:t>PROMETEUS</a:t>
            </a:r>
            <a:r>
              <a:rPr lang="uk-UA" sz="6400" dirty="0" smtClean="0"/>
              <a:t>«Перша </a:t>
            </a:r>
            <a:r>
              <a:rPr lang="uk-UA" sz="6400" dirty="0" err="1" smtClean="0"/>
              <a:t>домедчина</a:t>
            </a:r>
            <a:r>
              <a:rPr lang="uk-UA" sz="6400" dirty="0" smtClean="0"/>
              <a:t> допомога в умовах війни»</a:t>
            </a:r>
            <a:r>
              <a:rPr lang="ru-RU" sz="6400" dirty="0" smtClean="0"/>
              <a:t>15год./</a:t>
            </a:r>
            <a:r>
              <a:rPr lang="uk-UA" sz="6400" dirty="0" smtClean="0"/>
              <a:t>0.5 кредиту </a:t>
            </a:r>
            <a:r>
              <a:rPr lang="uk-UA" sz="6400" dirty="0" smtClean="0"/>
              <a:t>ЕКТС21.10.2025р Визнано педрадою№3  від 28.11.2025р.</a:t>
            </a:r>
          </a:p>
          <a:p>
            <a:pPr>
              <a:buNone/>
            </a:pPr>
            <a:r>
              <a:rPr lang="uk-UA" sz="6400" dirty="0" smtClean="0"/>
              <a:t>8.</a:t>
            </a:r>
            <a:r>
              <a:rPr lang="uk-UA" sz="6400" dirty="0" smtClean="0"/>
              <a:t> Сертифікат Товариство з обмеженою відповідальні від «ЕДЮКЕЙШНАЛ </a:t>
            </a:r>
            <a:r>
              <a:rPr lang="uk-UA" sz="6400" dirty="0" err="1" smtClean="0"/>
              <a:t>ЕРА</a:t>
            </a:r>
            <a:r>
              <a:rPr lang="uk-UA" sz="6400" dirty="0" err="1" smtClean="0"/>
              <a:t>»«</a:t>
            </a:r>
            <a:r>
              <a:rPr lang="uk-UA" sz="6400" dirty="0" err="1" smtClean="0"/>
              <a:t>Домедична</a:t>
            </a:r>
            <a:r>
              <a:rPr lang="uk-UA" sz="6400" dirty="0" smtClean="0"/>
              <a:t> </a:t>
            </a:r>
            <a:r>
              <a:rPr lang="uk-UA" sz="6400" dirty="0" smtClean="0"/>
              <a:t>допомога»3год</a:t>
            </a:r>
            <a:r>
              <a:rPr lang="uk-UA" sz="6400" dirty="0" smtClean="0"/>
              <a:t>./0.1 ЕКТС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      04.10.2025р. Визнано педрадою №2 від 13.10.2025р.</a:t>
            </a:r>
          </a:p>
          <a:p>
            <a:pPr>
              <a:buNone/>
            </a:pPr>
            <a:r>
              <a:rPr lang="uk-UA" sz="6400" dirty="0" smtClean="0"/>
              <a:t>9.</a:t>
            </a:r>
            <a:r>
              <a:rPr lang="uk-UA" sz="6400" dirty="0" smtClean="0"/>
              <a:t> </a:t>
            </a:r>
            <a:r>
              <a:rPr lang="uk-UA" sz="6400" dirty="0" smtClean="0"/>
              <a:t>Сертифікат</a:t>
            </a:r>
            <a:r>
              <a:rPr lang="ru-RU" sz="6400" dirty="0" smtClean="0"/>
              <a:t> </a:t>
            </a:r>
            <a:r>
              <a:rPr lang="uk-UA" sz="6400" dirty="0" err="1" smtClean="0"/>
              <a:t>Веб</a:t>
            </a:r>
            <a:r>
              <a:rPr lang="uk-UA" sz="6400" dirty="0" smtClean="0"/>
              <a:t> </a:t>
            </a:r>
            <a:r>
              <a:rPr lang="uk-UA" sz="6400" dirty="0" smtClean="0"/>
              <a:t>платформа УМІТИ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    «</a:t>
            </a:r>
            <a:r>
              <a:rPr lang="uk-UA" sz="6400" dirty="0" smtClean="0"/>
              <a:t>Методи </a:t>
            </a:r>
            <a:r>
              <a:rPr lang="uk-UA" sz="6400" dirty="0" err="1" smtClean="0"/>
              <a:t>компетентнісно</a:t>
            </a:r>
            <a:r>
              <a:rPr lang="uk-UA" sz="6400" dirty="0" smtClean="0"/>
              <a:t> орієнтованого навчання англійської мови»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   4год</a:t>
            </a:r>
            <a:r>
              <a:rPr lang="uk-UA" sz="6400" dirty="0" smtClean="0"/>
              <a:t>,/0.12ЕКТС04.05.2026р</a:t>
            </a:r>
            <a:r>
              <a:rPr lang="uk-UA" sz="6400" dirty="0" smtClean="0"/>
              <a:t>. Визнано педрадою №8 від 27.05.2026р.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 </a:t>
            </a:r>
            <a:r>
              <a:rPr lang="uk-UA" sz="6400" dirty="0" smtClean="0"/>
              <a:t>10.</a:t>
            </a:r>
            <a:r>
              <a:rPr lang="uk-UA" sz="6400" dirty="0" smtClean="0"/>
              <a:t> </a:t>
            </a:r>
            <a:r>
              <a:rPr lang="uk-UA" sz="6400" dirty="0" err="1" smtClean="0"/>
              <a:t>Сертифікат«ЕДЮКЕЙШНАЛ</a:t>
            </a:r>
            <a:r>
              <a:rPr lang="uk-UA" sz="6400" dirty="0" smtClean="0"/>
              <a:t> </a:t>
            </a:r>
            <a:r>
              <a:rPr lang="uk-UA" sz="6400" dirty="0" err="1" smtClean="0"/>
              <a:t>ЕРА</a:t>
            </a:r>
            <a:r>
              <a:rPr lang="uk-UA" sz="6400" dirty="0" err="1" smtClean="0"/>
              <a:t>»«</a:t>
            </a:r>
            <a:r>
              <a:rPr lang="uk-UA" sz="6400" dirty="0" err="1" smtClean="0"/>
              <a:t>Цифровий</a:t>
            </a:r>
            <a:r>
              <a:rPr lang="uk-UA" sz="6400" dirty="0" smtClean="0"/>
              <a:t> </a:t>
            </a:r>
            <a:r>
              <a:rPr lang="uk-UA" sz="6400" dirty="0" smtClean="0"/>
              <a:t>учитель»30год</a:t>
            </a:r>
            <a:r>
              <a:rPr lang="uk-UA" sz="6400" dirty="0" smtClean="0"/>
              <a:t>./1ЕКТС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    20.05.2026р. Визнано педрадою №8 від 27.05.2026р.</a:t>
            </a:r>
          </a:p>
          <a:p>
            <a:pPr>
              <a:buNone/>
            </a:pPr>
            <a:r>
              <a:rPr lang="uk-UA" sz="6400" dirty="0" smtClean="0"/>
              <a:t>11.</a:t>
            </a:r>
            <a:r>
              <a:rPr lang="uk-UA" sz="6400" dirty="0" smtClean="0"/>
              <a:t> </a:t>
            </a:r>
            <a:r>
              <a:rPr lang="uk-UA" sz="6400" dirty="0" err="1" smtClean="0"/>
              <a:t>СертифікатУІРО«Як</a:t>
            </a:r>
            <a:r>
              <a:rPr lang="uk-UA" sz="6400" dirty="0" smtClean="0"/>
              <a:t> </a:t>
            </a:r>
            <a:r>
              <a:rPr lang="uk-UA" sz="6400" dirty="0" smtClean="0"/>
              <a:t>навчати дітей мінної </a:t>
            </a:r>
            <a:r>
              <a:rPr lang="uk-UA" sz="6400" dirty="0" smtClean="0"/>
              <a:t>безпеки»30год</a:t>
            </a:r>
            <a:r>
              <a:rPr lang="uk-UA" sz="6400" dirty="0" smtClean="0"/>
              <a:t>./1ЕКТС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     16.08.2026р.Визнано </a:t>
            </a:r>
            <a:r>
              <a:rPr lang="uk-UA" sz="6400" dirty="0" err="1" smtClean="0"/>
              <a:t>педрадою№</a:t>
            </a:r>
            <a:r>
              <a:rPr lang="uk-UA" sz="6400" dirty="0" smtClean="0"/>
              <a:t> 1 від 31.08.2026р.</a:t>
            </a:r>
            <a:endParaRPr lang="ru-RU" sz="6400" dirty="0" smtClean="0"/>
          </a:p>
          <a:p>
            <a:r>
              <a:rPr lang="uk-UA" sz="1600" dirty="0" smtClean="0"/>
              <a:t> </a:t>
            </a:r>
            <a:endParaRPr lang="ru-RU" sz="1600" dirty="0" smtClean="0"/>
          </a:p>
          <a:p>
            <a:endParaRPr lang="ru-RU" sz="3300" dirty="0" smtClean="0"/>
          </a:p>
          <a:p>
            <a:endParaRPr lang="ru-RU" sz="1800" dirty="0" smtClean="0"/>
          </a:p>
          <a:p>
            <a:endParaRPr lang="ru-RU" sz="29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              </a:t>
            </a:r>
            <a:r>
              <a:rPr lang="uk-UA" dirty="0" smtClean="0">
                <a:latin typeface="+mn-lt"/>
              </a:rPr>
              <a:t>Самоосвіта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-«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Організац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дітьми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ООП: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інклюзія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нуля».</a:t>
            </a:r>
          </a:p>
          <a:p>
            <a:pPr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2 години/ 0,06 кредиту </a:t>
            </a:r>
            <a:r>
              <a:rPr lang="uk-UA" sz="1900" dirty="0" err="1" smtClean="0">
                <a:latin typeface="Times New Roman" pitchFamily="18" charset="0"/>
                <a:cs typeface="Times New Roman" pitchFamily="18" charset="0"/>
              </a:rPr>
              <a:t>ЄКТС</a:t>
            </a:r>
            <a:r>
              <a:rPr lang="uk-UA" sz="1900" dirty="0" err="1" smtClean="0"/>
              <a:t>Суб’єкт</a:t>
            </a:r>
            <a:r>
              <a:rPr lang="uk-UA" sz="1900" dirty="0" smtClean="0"/>
              <a:t> </a:t>
            </a:r>
            <a:r>
              <a:rPr lang="uk-UA" sz="1900" dirty="0" smtClean="0"/>
              <a:t>підвищення кваліфікації  ТОВ “ На </a:t>
            </a:r>
            <a:r>
              <a:rPr lang="uk-UA" sz="1900" dirty="0" err="1" smtClean="0"/>
              <a:t>урок”</a:t>
            </a:r>
            <a:endParaRPr lang="uk-UA" sz="1900" dirty="0" smtClean="0"/>
          </a:p>
          <a:p>
            <a:pPr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ЄДРПОУ 41991148 ( КВЕД 85.59)</a:t>
            </a:r>
          </a:p>
          <a:p>
            <a:pPr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Свідоцтво № 8940-4925271</a:t>
            </a:r>
          </a:p>
          <a:p>
            <a:pPr>
              <a:buNone/>
            </a:pP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Сучасне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дошк</a:t>
            </a:r>
            <a:r>
              <a:rPr lang="uk-UA" sz="1900" dirty="0" err="1" smtClean="0">
                <a:latin typeface="Times New Roman" pitchFamily="18" charset="0"/>
                <a:cs typeface="Times New Roman" pitchFamily="18" charset="0"/>
              </a:rPr>
              <a:t>ілля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: актуальні проблеми, досвід,перспективи розвитку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uk-UA" sz="1900" dirty="0" smtClean="0">
                <a:latin typeface="Times New Roman" pitchFamily="18" charset="0"/>
                <a:cs typeface="Times New Roman" pitchFamily="18" charset="0"/>
              </a:rPr>
              <a:t> Всеукраїнська науково-практична конференція.</a:t>
            </a:r>
          </a:p>
          <a:p>
            <a:pPr>
              <a:buNone/>
            </a:pPr>
            <a:r>
              <a:rPr lang="uk-UA" sz="1900" dirty="0" err="1" smtClean="0"/>
              <a:t>-Вебінар</a:t>
            </a:r>
            <a:r>
              <a:rPr lang="uk-UA" sz="1900" dirty="0" smtClean="0"/>
              <a:t> </a:t>
            </a:r>
            <a:r>
              <a:rPr lang="uk-UA" sz="1900" dirty="0" smtClean="0"/>
              <a:t>«Актуальні питання розвитку освіти в умовах воєнного стану</a:t>
            </a:r>
            <a:r>
              <a:rPr lang="uk-UA" sz="1900" dirty="0" smtClean="0"/>
              <a:t>».</a:t>
            </a:r>
            <a:r>
              <a:rPr lang="uk-UA" sz="1900" dirty="0" smtClean="0"/>
              <a:t> Сертифікат Українського державного університету ім. М. Драгоманова</a:t>
            </a:r>
            <a:endParaRPr lang="ru-RU" sz="1900" dirty="0" smtClean="0"/>
          </a:p>
          <a:p>
            <a:pPr>
              <a:buNone/>
            </a:pPr>
            <a:r>
              <a:rPr lang="uk-UA" sz="1900" dirty="0" smtClean="0"/>
              <a:t>Комунальна установа </a:t>
            </a:r>
            <a:r>
              <a:rPr lang="uk-UA" sz="1900" dirty="0" smtClean="0"/>
              <a:t>ПЦПРПП0.2 </a:t>
            </a:r>
            <a:r>
              <a:rPr lang="uk-UA" sz="1900" dirty="0" smtClean="0"/>
              <a:t>кредити </a:t>
            </a:r>
            <a:r>
              <a:rPr lang="uk-UA" sz="1900" dirty="0" smtClean="0"/>
              <a:t>ЄКТС/6год.27.02.2025р.</a:t>
            </a:r>
          </a:p>
          <a:p>
            <a:pPr>
              <a:buFontTx/>
              <a:buChar char="-"/>
            </a:pPr>
            <a:r>
              <a:rPr lang="uk-UA" sz="1900" dirty="0" smtClean="0"/>
              <a:t>Конкурс </a:t>
            </a:r>
            <a:r>
              <a:rPr lang="uk-UA" sz="1900" dirty="0" smtClean="0"/>
              <a:t>« Поважай,розумій та будь вдячним</a:t>
            </a:r>
            <a:r>
              <a:rPr lang="uk-UA" sz="1900" dirty="0" smtClean="0"/>
              <a:t>».</a:t>
            </a:r>
            <a:r>
              <a:rPr lang="uk-UA" sz="1900" dirty="0" smtClean="0"/>
              <a:t> Сертифікат всесвітньої благодійної ініціативи «Щедрий вівторок 2024</a:t>
            </a:r>
            <a:r>
              <a:rPr lang="uk-UA" sz="1900" dirty="0" smtClean="0"/>
              <a:t>».</a:t>
            </a:r>
          </a:p>
          <a:p>
            <a:pPr>
              <a:buNone/>
            </a:pPr>
            <a:r>
              <a:rPr lang="uk-UA" sz="1900" dirty="0" err="1" smtClean="0"/>
              <a:t>-Вебінар</a:t>
            </a:r>
            <a:r>
              <a:rPr lang="uk-UA" sz="1900" dirty="0" smtClean="0"/>
              <a:t> </a:t>
            </a:r>
            <a:r>
              <a:rPr lang="uk-UA" sz="1900" dirty="0" smtClean="0"/>
              <a:t>«Сучасні засоби ІКТ підтримки інклюзивного </a:t>
            </a:r>
            <a:r>
              <a:rPr lang="uk-UA" sz="1900" dirty="0" err="1" smtClean="0"/>
              <a:t>навчання»Т.Зубко</a:t>
            </a:r>
            <a:r>
              <a:rPr lang="uk-UA" sz="1900" dirty="0" smtClean="0"/>
              <a:t> 04.02.2026р.</a:t>
            </a:r>
            <a:endParaRPr lang="ru-RU" sz="1900" dirty="0" smtClean="0"/>
          </a:p>
          <a:p>
            <a:pPr>
              <a:buNone/>
            </a:pPr>
            <a:r>
              <a:rPr lang="uk-UA" sz="1800" dirty="0" smtClean="0"/>
              <a:t> </a:t>
            </a:r>
            <a:endParaRPr lang="ru-RU" sz="1800" dirty="0" smtClean="0"/>
          </a:p>
          <a:p>
            <a:pPr>
              <a:buFontTx/>
              <a:buChar char="-"/>
            </a:pPr>
            <a:endParaRPr lang="ru-RU" sz="1800" dirty="0" smtClean="0"/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1152128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+mn-lt"/>
              </a:rPr>
              <a:t>           Моє педагогічне есе.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uk-UA" dirty="0" smtClean="0">
                <a:latin typeface="+mn-lt"/>
              </a:rPr>
              <a:t> 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61662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sz="6400" dirty="0" smtClean="0"/>
              <a:t>Я працюю вихователем в дитячому садку. Вихователь-одна з найважливіших професій в нашому суспільстві.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Її можна порівняти з роботою хірурга ,судді ,винахідника. Але найголовніше в нашій професії те ,що ми виховуємо </a:t>
            </a:r>
            <a:r>
              <a:rPr lang="uk-UA" sz="6400" dirty="0" err="1" smtClean="0"/>
              <a:t>“маленьку</a:t>
            </a:r>
            <a:r>
              <a:rPr lang="uk-UA" sz="6400" dirty="0" smtClean="0"/>
              <a:t> </a:t>
            </a:r>
            <a:r>
              <a:rPr lang="uk-UA" sz="6400" dirty="0" err="1" smtClean="0"/>
              <a:t>людину”</a:t>
            </a:r>
            <a:r>
              <a:rPr lang="uk-UA" sz="6400" dirty="0" smtClean="0"/>
              <a:t> ,як особистість закладаємо в ній паростки її майбутнього характеру.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Працюючи вихователем ,розумієш, що всі діти індивідуальні, і я як педагог повинна знайти підхід до кожної дитини. І не тільки до дитини ,а і до її батьків. Діти все і завжди бачать. Вони завжди розуміють як ти до них ставишся. Я намагаюсь ставитись до своїх вихованців як до “ маленьких </a:t>
            </a:r>
            <a:r>
              <a:rPr lang="uk-UA" sz="6400" dirty="0" err="1" smtClean="0"/>
              <a:t>дорослих”</a:t>
            </a:r>
            <a:r>
              <a:rPr lang="uk-UA" sz="6400" dirty="0" smtClean="0"/>
              <a:t> .Я поважаю їхню думку.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Завжди цікавлюсь нею. Дитину потрібно поважати як особистість. І виховувати в ній повагу до себе і до інших, почуття любові до ближнього, до природи ,до всіх живих істот.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Головне завдання бачу в тому ,щоб достукатися до найпотаємніших куточків дитячої душі ,допомогти кожному повірити в себе.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Намагаюся твердо дотримуватись заповідей вихователя:</a:t>
            </a:r>
            <a:endParaRPr lang="ru-RU" sz="6400" dirty="0" smtClean="0"/>
          </a:p>
          <a:p>
            <a:pPr>
              <a:buNone/>
            </a:pPr>
            <a:r>
              <a:rPr lang="uk-UA" sz="6400" dirty="0" err="1" smtClean="0"/>
              <a:t>-Не</a:t>
            </a:r>
            <a:r>
              <a:rPr lang="uk-UA" sz="6400" dirty="0" smtClean="0"/>
              <a:t> виховувати в поганому настрої;</a:t>
            </a:r>
            <a:endParaRPr lang="ru-RU" sz="6400" dirty="0" smtClean="0"/>
          </a:p>
          <a:p>
            <a:pPr>
              <a:buNone/>
            </a:pPr>
            <a:r>
              <a:rPr lang="uk-UA" sz="6400" dirty="0" err="1" smtClean="0"/>
              <a:t>-Надати</a:t>
            </a:r>
            <a:r>
              <a:rPr lang="uk-UA" sz="6400" dirty="0" smtClean="0"/>
              <a:t> можливу самостійність;</a:t>
            </a:r>
            <a:endParaRPr lang="ru-RU" sz="6400" dirty="0" smtClean="0"/>
          </a:p>
          <a:p>
            <a:pPr>
              <a:buNone/>
            </a:pPr>
            <a:r>
              <a:rPr lang="uk-UA" sz="6400" dirty="0" err="1" smtClean="0"/>
              <a:t>-Не</a:t>
            </a:r>
            <a:r>
              <a:rPr lang="uk-UA" sz="6400" dirty="0" smtClean="0"/>
              <a:t> підказувати готового рішення ,а показувати можливі шляхи до нього;</a:t>
            </a:r>
            <a:endParaRPr lang="ru-RU" sz="6400" dirty="0" smtClean="0"/>
          </a:p>
          <a:p>
            <a:pPr>
              <a:buNone/>
            </a:pPr>
            <a:r>
              <a:rPr lang="uk-UA" sz="6400" dirty="0" err="1" smtClean="0"/>
              <a:t>-Не</a:t>
            </a:r>
            <a:r>
              <a:rPr lang="uk-UA" sz="6400" dirty="0" smtClean="0"/>
              <a:t> пропустити перші успіхи дитини;</a:t>
            </a:r>
            <a:endParaRPr lang="ru-RU" sz="6400" dirty="0" smtClean="0"/>
          </a:p>
          <a:p>
            <a:pPr>
              <a:buNone/>
            </a:pPr>
            <a:r>
              <a:rPr lang="uk-UA" sz="6400" dirty="0" err="1" smtClean="0"/>
              <a:t>-Робити</a:t>
            </a:r>
            <a:r>
              <a:rPr lang="uk-UA" sz="6400" dirty="0" smtClean="0"/>
              <a:t> своєчасні зауваження;</a:t>
            </a:r>
            <a:endParaRPr lang="ru-RU" sz="6400" dirty="0" smtClean="0"/>
          </a:p>
          <a:p>
            <a:pPr>
              <a:buNone/>
            </a:pPr>
            <a:r>
              <a:rPr lang="uk-UA" sz="6400" dirty="0" err="1" smtClean="0"/>
              <a:t>-Оцінювати</a:t>
            </a:r>
            <a:r>
              <a:rPr lang="uk-UA" sz="6400" dirty="0" smtClean="0"/>
              <a:t> вчинок ,а не особистість;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І в висновок хочу згадати чудові слова Демокрита: </a:t>
            </a:r>
            <a:r>
              <a:rPr lang="uk-UA" sz="6400" dirty="0" err="1" smtClean="0"/>
              <a:t>”Виховання</a:t>
            </a:r>
            <a:r>
              <a:rPr lang="uk-UA" sz="6400" dirty="0" smtClean="0"/>
              <a:t> дітей-ризикована справа. Тому що у випадку удачі останнє придбане ціною тяжкої праці й турботи ,у випадку ж невдачі-горі незрівнянним ні з чим </a:t>
            </a:r>
            <a:r>
              <a:rPr lang="uk-UA" sz="6400" dirty="0" err="1" smtClean="0"/>
              <a:t>іншим”</a:t>
            </a:r>
            <a:endParaRPr lang="ru-RU" sz="6400" dirty="0" smtClean="0"/>
          </a:p>
          <a:p>
            <a:pPr>
              <a:buNone/>
            </a:pPr>
            <a:r>
              <a:rPr lang="uk-UA" sz="6400" dirty="0" smtClean="0"/>
              <a:t> </a:t>
            </a:r>
            <a:endParaRPr lang="ru-RU" sz="6400" dirty="0" smtClean="0"/>
          </a:p>
          <a:p>
            <a:pPr>
              <a:buNone/>
            </a:pPr>
            <a:r>
              <a:rPr lang="uk-UA" sz="5600" b="1" dirty="0" smtClean="0"/>
              <a:t>                   </a:t>
            </a:r>
            <a:endParaRPr lang="ru-RU" sz="5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848872" cy="1052736"/>
          </a:xfrm>
        </p:spPr>
        <p:txBody>
          <a:bodyPr>
            <a:normAutofit fontScale="90000"/>
          </a:bodyPr>
          <a:lstStyle/>
          <a:p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uk-UA" sz="2400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uk-UA" sz="2400" dirty="0" smtClean="0"/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Напрям педагогічної  діяльності: Інноваційні тенденції мовленнєвого розвитку дошкільників: асоціативні картки Н.Гавриш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8686800" cy="58052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1200" b="1" dirty="0" smtClean="0"/>
              <a:t> </a:t>
            </a:r>
            <a:r>
              <a:rPr lang="uk-UA" sz="1200" b="1" dirty="0" smtClean="0"/>
              <a:t>Мета</a:t>
            </a:r>
            <a:r>
              <a:rPr lang="uk-UA" sz="1200" dirty="0" smtClean="0"/>
              <a:t>:</a:t>
            </a:r>
            <a:r>
              <a:rPr lang="ru-RU" sz="1200" dirty="0" smtClean="0"/>
              <a:t> </a:t>
            </a:r>
            <a:r>
              <a:rPr lang="ru-RU" sz="1200" dirty="0" err="1" smtClean="0"/>
              <a:t>розвиток</a:t>
            </a:r>
            <a:r>
              <a:rPr lang="ru-RU" sz="1200" dirty="0" smtClean="0"/>
              <a:t> </a:t>
            </a:r>
            <a:r>
              <a:rPr lang="ru-RU" sz="1200" dirty="0" err="1" smtClean="0"/>
              <a:t>зв’язного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мовлення</a:t>
            </a:r>
            <a:r>
              <a:rPr lang="ru-RU" sz="1200" dirty="0" smtClean="0"/>
              <a:t> та </a:t>
            </a:r>
            <a:r>
              <a:rPr lang="ru-RU" sz="1200" dirty="0" err="1" smtClean="0"/>
              <a:t>мовленнєвої</a:t>
            </a:r>
            <a:r>
              <a:rPr lang="ru-RU" sz="1200" dirty="0" smtClean="0"/>
              <a:t> </a:t>
            </a:r>
            <a:r>
              <a:rPr lang="ru-RU" sz="1200" dirty="0" err="1" smtClean="0"/>
              <a:t>активності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збагачення</a:t>
            </a:r>
            <a:r>
              <a:rPr lang="ru-RU" sz="1200" dirty="0" smtClean="0"/>
              <a:t> </a:t>
            </a:r>
            <a:r>
              <a:rPr lang="ru-RU" sz="1200" dirty="0" err="1" smtClean="0"/>
              <a:t>словникового</a:t>
            </a:r>
            <a:r>
              <a:rPr lang="ru-RU" sz="1200" dirty="0" smtClean="0"/>
              <a:t> запасу </a:t>
            </a:r>
            <a:r>
              <a:rPr lang="ru-RU" sz="1200" dirty="0" err="1" smtClean="0"/>
              <a:t>дошкільників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розвиток</a:t>
            </a:r>
            <a:r>
              <a:rPr lang="ru-RU" sz="1200" dirty="0" smtClean="0"/>
              <a:t> </a:t>
            </a:r>
            <a:r>
              <a:rPr lang="ru-RU" sz="1200" dirty="0" err="1" smtClean="0"/>
              <a:t>асоціативного</a:t>
            </a:r>
            <a:r>
              <a:rPr lang="ru-RU" sz="1200" dirty="0" smtClean="0"/>
              <a:t>, образного та </a:t>
            </a:r>
            <a:r>
              <a:rPr lang="ru-RU" sz="1200" dirty="0" err="1" smtClean="0"/>
              <a:t>творчого</a:t>
            </a:r>
            <a:r>
              <a:rPr lang="ru-RU" sz="1200" dirty="0" smtClean="0"/>
              <a:t> </a:t>
            </a:r>
            <a:r>
              <a:rPr lang="ru-RU" sz="1200" dirty="0" err="1" smtClean="0"/>
              <a:t>мислення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формування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вміння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висловлювати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власні</a:t>
            </a:r>
            <a:r>
              <a:rPr lang="ru-RU" sz="1200" dirty="0" smtClean="0"/>
              <a:t> думки, </a:t>
            </a:r>
            <a:r>
              <a:rPr lang="ru-RU" sz="1200" dirty="0" err="1" smtClean="0"/>
              <a:t>складати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описові</a:t>
            </a:r>
            <a:r>
              <a:rPr lang="ru-RU" sz="1200" dirty="0" smtClean="0"/>
              <a:t> та </a:t>
            </a:r>
            <a:r>
              <a:rPr lang="ru-RU" sz="1200" dirty="0" err="1" smtClean="0"/>
              <a:t>творчі</a:t>
            </a:r>
            <a:r>
              <a:rPr lang="ru-RU" sz="1200" dirty="0" smtClean="0"/>
              <a:t> </a:t>
            </a:r>
            <a:r>
              <a:rPr lang="ru-RU" sz="1200" dirty="0" err="1" smtClean="0"/>
              <a:t>висловлювання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розвиток</a:t>
            </a:r>
            <a:r>
              <a:rPr lang="ru-RU" sz="1200" dirty="0" smtClean="0"/>
              <a:t> </a:t>
            </a:r>
            <a:r>
              <a:rPr lang="ru-RU" sz="1200" dirty="0" err="1" smtClean="0"/>
              <a:t>комунікативних</a:t>
            </a:r>
            <a:r>
              <a:rPr lang="ru-RU" sz="1200" dirty="0" smtClean="0"/>
              <a:t> </a:t>
            </a:r>
            <a:r>
              <a:rPr lang="ru-RU" sz="1200" dirty="0" err="1" smtClean="0"/>
              <a:t>навичок</a:t>
            </a:r>
            <a:r>
              <a:rPr lang="ru-RU" sz="1200" dirty="0" smtClean="0"/>
              <a:t> </a:t>
            </a:r>
            <a:r>
              <a:rPr lang="ru-RU" sz="1200" dirty="0" err="1" smtClean="0"/>
              <a:t>і</a:t>
            </a:r>
            <a:r>
              <a:rPr lang="ru-RU" sz="1200" dirty="0" smtClean="0"/>
              <a:t> </a:t>
            </a:r>
            <a:r>
              <a:rPr lang="ru-RU" sz="1200" dirty="0" err="1" smtClean="0"/>
              <a:t>вміння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взаємодіяти</a:t>
            </a:r>
            <a:r>
              <a:rPr lang="ru-RU" sz="1200" dirty="0" smtClean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 smtClean="0"/>
              <a:t>однолітками</a:t>
            </a:r>
            <a:r>
              <a:rPr lang="ru-RU" sz="1200" dirty="0" smtClean="0"/>
              <a:t>.</a:t>
            </a:r>
            <a:endParaRPr lang="uk-UA" sz="1200" dirty="0" smtClean="0"/>
          </a:p>
          <a:p>
            <a:pPr>
              <a:buNone/>
            </a:pPr>
            <a:r>
              <a:rPr lang="uk-UA" sz="1200" b="1" dirty="0" smtClean="0"/>
              <a:t>Завдання: </a:t>
            </a:r>
            <a:r>
              <a:rPr lang="ru-RU" sz="1200" dirty="0" smtClean="0"/>
              <a:t>• </a:t>
            </a:r>
            <a:r>
              <a:rPr lang="ru-RU" sz="1200" dirty="0" err="1" smtClean="0"/>
              <a:t>стимулювати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мовленнєву</a:t>
            </a:r>
            <a:r>
              <a:rPr lang="ru-RU" sz="1200" dirty="0" smtClean="0"/>
              <a:t> </a:t>
            </a:r>
            <a:r>
              <a:rPr lang="ru-RU" sz="1200" dirty="0" err="1" smtClean="0"/>
              <a:t>активність</a:t>
            </a:r>
            <a:r>
              <a:rPr lang="ru-RU" sz="1200" dirty="0" smtClean="0"/>
              <a:t> </a:t>
            </a:r>
            <a:r>
              <a:rPr lang="ru-RU" sz="1200" dirty="0" err="1" smtClean="0"/>
              <a:t>дітей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збагачувати</a:t>
            </a:r>
            <a:r>
              <a:rPr lang="ru-RU" sz="1200" dirty="0" smtClean="0"/>
              <a:t> та </a:t>
            </a:r>
            <a:r>
              <a:rPr lang="ru-RU" sz="1200" dirty="0" err="1" smtClean="0"/>
              <a:t>активізувати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словниковий</a:t>
            </a:r>
            <a:r>
              <a:rPr lang="ru-RU" sz="1200" dirty="0" smtClean="0"/>
              <a:t> запас;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формувати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вміння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встановлювати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асоціативні</a:t>
            </a:r>
            <a:r>
              <a:rPr lang="ru-RU" sz="1200" dirty="0" smtClean="0"/>
              <a:t> </a:t>
            </a:r>
            <a:r>
              <a:rPr lang="ru-RU" sz="1200" dirty="0" err="1" smtClean="0"/>
              <a:t>зв’язки</a:t>
            </a:r>
            <a:r>
              <a:rPr lang="ru-RU" sz="1200" dirty="0" smtClean="0"/>
              <a:t> </a:t>
            </a:r>
            <a:r>
              <a:rPr lang="ru-RU" sz="1200" dirty="0" err="1" smtClean="0"/>
              <a:t>між</a:t>
            </a:r>
            <a:r>
              <a:rPr lang="ru-RU" sz="1200" dirty="0" smtClean="0"/>
              <a:t> образами та словами;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розвивати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зв’язне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мовлення</a:t>
            </a:r>
            <a:r>
              <a:rPr lang="ru-RU" sz="1200" dirty="0" smtClean="0"/>
              <a:t>, </a:t>
            </a:r>
            <a:r>
              <a:rPr lang="ru-RU" sz="1200" dirty="0" err="1" smtClean="0"/>
              <a:t>мислення</a:t>
            </a:r>
            <a:r>
              <a:rPr lang="ru-RU" sz="1200" dirty="0" smtClean="0"/>
              <a:t>, </a:t>
            </a:r>
            <a:r>
              <a:rPr lang="ru-RU" sz="1200" dirty="0" err="1" smtClean="0"/>
              <a:t>уяву</a:t>
            </a:r>
            <a:r>
              <a:rPr lang="ru-RU" sz="1200" dirty="0" smtClean="0"/>
              <a:t> та </a:t>
            </a:r>
            <a:r>
              <a:rPr lang="ru-RU" sz="1200" dirty="0" err="1" smtClean="0"/>
              <a:t>пам’ять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формувати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вміння</a:t>
            </a:r>
            <a:r>
              <a:rPr lang="ru-RU" sz="1200" dirty="0" smtClean="0"/>
              <a:t> </a:t>
            </a:r>
            <a:r>
              <a:rPr lang="ru-RU" sz="1200" dirty="0" err="1" smtClean="0"/>
              <a:t>складати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описові</a:t>
            </a:r>
            <a:r>
              <a:rPr lang="ru-RU" sz="1200" dirty="0" smtClean="0"/>
              <a:t>, </a:t>
            </a:r>
            <a:r>
              <a:rPr lang="ru-RU" sz="1200" dirty="0" err="1" smtClean="0"/>
              <a:t>розповідні</a:t>
            </a:r>
            <a:r>
              <a:rPr lang="ru-RU" sz="1200" dirty="0" smtClean="0"/>
              <a:t> </a:t>
            </a:r>
            <a:r>
              <a:rPr lang="ru-RU" sz="1200" dirty="0" err="1" smtClean="0"/>
              <a:t>та</a:t>
            </a:r>
            <a:r>
              <a:rPr lang="ru-RU" sz="1200" dirty="0" smtClean="0"/>
              <a:t> </a:t>
            </a:r>
            <a:r>
              <a:rPr lang="ru-RU" sz="1200" dirty="0" err="1" smtClean="0"/>
              <a:t>творчі</a:t>
            </a:r>
            <a:r>
              <a:rPr lang="ru-RU" sz="1200" dirty="0" smtClean="0"/>
              <a:t> </a:t>
            </a:r>
            <a:r>
              <a:rPr lang="ru-RU" sz="1200" dirty="0" err="1" smtClean="0"/>
              <a:t>висловлювання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підтримувати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інтерес</a:t>
            </a:r>
            <a:r>
              <a:rPr lang="ru-RU" sz="1200" dirty="0" smtClean="0"/>
              <a:t> до </a:t>
            </a:r>
            <a:r>
              <a:rPr lang="ru-RU" sz="1200" dirty="0" err="1" smtClean="0"/>
              <a:t>українського</a:t>
            </a:r>
            <a:r>
              <a:rPr lang="ru-RU" sz="1200" dirty="0" smtClean="0"/>
              <a:t> слова, </a:t>
            </a:r>
            <a:r>
              <a:rPr lang="ru-RU" sz="1200" dirty="0" err="1" smtClean="0"/>
              <a:t>культури</a:t>
            </a:r>
            <a:r>
              <a:rPr lang="ru-RU" sz="1200" dirty="0" smtClean="0"/>
              <a:t> та </a:t>
            </a:r>
            <a:r>
              <a:rPr lang="ru-RU" sz="1200" dirty="0" err="1" smtClean="0"/>
              <a:t>традицій</a:t>
            </a:r>
            <a:r>
              <a:rPr lang="ru-RU" sz="1200" dirty="0" smtClean="0"/>
              <a:t>.</a:t>
            </a:r>
          </a:p>
          <a:p>
            <a:pPr>
              <a:buNone/>
            </a:pPr>
            <a:r>
              <a:rPr lang="uk-UA" sz="1200" b="1" dirty="0" smtClean="0"/>
              <a:t>Використання інноваційних технологій:</a:t>
            </a: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• </a:t>
            </a:r>
            <a:r>
              <a:rPr lang="ru-RU" sz="1200" dirty="0" err="1" smtClean="0"/>
              <a:t>технології</a:t>
            </a:r>
            <a:r>
              <a:rPr lang="ru-RU" sz="1200" dirty="0" smtClean="0"/>
              <a:t> ТРВЗ;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асоціативні</a:t>
            </a:r>
            <a:r>
              <a:rPr lang="ru-RU" sz="1200" dirty="0" smtClean="0"/>
              <a:t> </a:t>
            </a:r>
            <a:r>
              <a:rPr lang="ru-RU" sz="1200" dirty="0" err="1" smtClean="0"/>
              <a:t>карти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ментальні</a:t>
            </a:r>
            <a:r>
              <a:rPr lang="ru-RU" sz="1200" dirty="0" smtClean="0"/>
              <a:t> </a:t>
            </a:r>
            <a:r>
              <a:rPr lang="ru-RU" sz="1200" dirty="0" err="1" smtClean="0"/>
              <a:t>карти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інтерактивні</a:t>
            </a:r>
            <a:r>
              <a:rPr lang="ru-RU" sz="1200" dirty="0" smtClean="0"/>
              <a:t> та </a:t>
            </a:r>
            <a:r>
              <a:rPr lang="ru-RU" sz="1200" dirty="0" err="1" smtClean="0"/>
              <a:t>цифрові</a:t>
            </a:r>
            <a:r>
              <a:rPr lang="ru-RU" sz="1200" dirty="0" smtClean="0"/>
              <a:t> </a:t>
            </a:r>
            <a:r>
              <a:rPr lang="ru-RU" sz="1200" dirty="0" err="1" smtClean="0"/>
              <a:t>засоби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ігрові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мовленнєві</a:t>
            </a:r>
            <a:r>
              <a:rPr lang="ru-RU" sz="1200" dirty="0" smtClean="0"/>
              <a:t> </a:t>
            </a:r>
            <a:r>
              <a:rPr lang="ru-RU" sz="1200" dirty="0" err="1" smtClean="0"/>
              <a:t>вправи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прийоми</a:t>
            </a:r>
            <a:r>
              <a:rPr lang="ru-RU" sz="1200" dirty="0" smtClean="0"/>
              <a:t> </a:t>
            </a:r>
            <a:r>
              <a:rPr lang="ru-RU" sz="1200" dirty="0" err="1" smtClean="0"/>
              <a:t>стимулювання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асоціативного</a:t>
            </a:r>
            <a:r>
              <a:rPr lang="ru-RU" sz="1200" dirty="0" smtClean="0"/>
              <a:t> </a:t>
            </a:r>
            <a:r>
              <a:rPr lang="ru-RU" sz="1200" dirty="0" err="1" smtClean="0"/>
              <a:t>мислення</a:t>
            </a:r>
            <a:r>
              <a:rPr lang="ru-RU" sz="1200" dirty="0" smtClean="0"/>
              <a:t>.</a:t>
            </a:r>
          </a:p>
          <a:p>
            <a:pPr>
              <a:buNone/>
            </a:pPr>
            <a:r>
              <a:rPr lang="uk-UA" sz="1200" b="1" dirty="0" smtClean="0"/>
              <a:t>Очікувані результати:</a:t>
            </a: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• </a:t>
            </a:r>
            <a:r>
              <a:rPr lang="ru-RU" sz="1200" dirty="0" err="1" smtClean="0"/>
              <a:t>підвищення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мовленнєвої</a:t>
            </a:r>
            <a:r>
              <a:rPr lang="ru-RU" sz="1200" dirty="0" smtClean="0"/>
              <a:t> </a:t>
            </a:r>
            <a:r>
              <a:rPr lang="ru-RU" sz="1200" dirty="0" err="1" smtClean="0"/>
              <a:t>активності</a:t>
            </a:r>
            <a:r>
              <a:rPr lang="ru-RU" sz="1200" dirty="0" smtClean="0"/>
              <a:t> </a:t>
            </a:r>
            <a:r>
              <a:rPr lang="ru-RU" sz="1200" dirty="0" err="1" smtClean="0"/>
              <a:t>дітей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збагачення</a:t>
            </a:r>
            <a:r>
              <a:rPr lang="ru-RU" sz="1200" dirty="0" smtClean="0"/>
              <a:t> та </a:t>
            </a:r>
            <a:r>
              <a:rPr lang="ru-RU" sz="1200" dirty="0" err="1" smtClean="0"/>
              <a:t>активізація</a:t>
            </a:r>
            <a:r>
              <a:rPr lang="ru-RU" sz="1200" dirty="0" smtClean="0"/>
              <a:t> </a:t>
            </a:r>
            <a:r>
              <a:rPr lang="ru-RU" sz="1200" dirty="0" err="1" smtClean="0"/>
              <a:t>словникового</a:t>
            </a:r>
            <a:r>
              <a:rPr lang="ru-RU" sz="1200" dirty="0" smtClean="0"/>
              <a:t> запасу;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розвиток</a:t>
            </a:r>
            <a:r>
              <a:rPr lang="ru-RU" sz="1200" dirty="0" smtClean="0"/>
              <a:t> </a:t>
            </a:r>
            <a:r>
              <a:rPr lang="ru-RU" sz="1200" dirty="0" err="1" smtClean="0"/>
              <a:t>зв’язного</a:t>
            </a:r>
            <a:r>
              <a:rPr lang="ru-RU" sz="1200" dirty="0" smtClean="0"/>
              <a:t>, образного та </a:t>
            </a:r>
            <a:r>
              <a:rPr lang="ru-RU" sz="1200" dirty="0" err="1" smtClean="0"/>
              <a:t>творчого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мовлення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формування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вміння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висловлювати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власні</a:t>
            </a:r>
            <a:r>
              <a:rPr lang="ru-RU" sz="1200" dirty="0" smtClean="0"/>
              <a:t> думки та </a:t>
            </a:r>
            <a:r>
              <a:rPr lang="ru-RU" sz="1200" dirty="0" err="1" smtClean="0"/>
              <a:t>будувати</a:t>
            </a:r>
            <a:r>
              <a:rPr lang="ru-RU" sz="1200" dirty="0" smtClean="0"/>
              <a:t> </a:t>
            </a:r>
            <a:r>
              <a:rPr lang="ru-RU" sz="1200" dirty="0" err="1" smtClean="0"/>
              <a:t>розповідь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розвиток</a:t>
            </a:r>
            <a:r>
              <a:rPr lang="ru-RU" sz="1200" dirty="0" smtClean="0"/>
              <a:t> </a:t>
            </a:r>
            <a:r>
              <a:rPr lang="ru-RU" sz="1200" dirty="0" err="1" smtClean="0"/>
              <a:t>асоціативного</a:t>
            </a:r>
            <a:r>
              <a:rPr lang="ru-RU" sz="1200" dirty="0" smtClean="0"/>
              <a:t> </a:t>
            </a:r>
            <a:r>
              <a:rPr lang="ru-RU" sz="1200" dirty="0" err="1" smtClean="0"/>
              <a:t>мислення</a:t>
            </a:r>
            <a:r>
              <a:rPr lang="ru-RU" sz="1200" dirty="0" smtClean="0"/>
              <a:t>, </a:t>
            </a:r>
            <a:r>
              <a:rPr lang="ru-RU" sz="1200" dirty="0" err="1" smtClean="0"/>
              <a:t>уяви</a:t>
            </a:r>
            <a:r>
              <a:rPr lang="ru-RU" sz="1200" dirty="0" smtClean="0"/>
              <a:t> </a:t>
            </a:r>
            <a:r>
              <a:rPr lang="ru-RU" sz="1200" dirty="0" err="1" smtClean="0"/>
              <a:t>та</a:t>
            </a:r>
            <a:r>
              <a:rPr lang="ru-RU" sz="1200" dirty="0" smtClean="0"/>
              <a:t> </a:t>
            </a:r>
            <a:r>
              <a:rPr lang="ru-RU" sz="1200" dirty="0" err="1" smtClean="0"/>
              <a:t>пам’яті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підвищення</a:t>
            </a:r>
            <a:r>
              <a:rPr lang="ru-RU" sz="1200" dirty="0" smtClean="0"/>
              <a:t> </a:t>
            </a:r>
            <a:r>
              <a:rPr lang="ru-RU" sz="1200" dirty="0" err="1" smtClean="0"/>
              <a:t>інтересу</a:t>
            </a:r>
            <a:r>
              <a:rPr lang="ru-RU" sz="1200" dirty="0" smtClean="0"/>
              <a:t> до </a:t>
            </a:r>
            <a:r>
              <a:rPr lang="ru-RU" sz="1200" dirty="0" err="1" smtClean="0"/>
              <a:t>української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мови</a:t>
            </a:r>
            <a:r>
              <a:rPr lang="ru-RU" sz="1200" dirty="0" smtClean="0"/>
              <a:t>, </a:t>
            </a:r>
            <a:r>
              <a:rPr lang="ru-RU" sz="1200" dirty="0" err="1" smtClean="0"/>
              <a:t>культури</a:t>
            </a:r>
            <a:r>
              <a:rPr lang="ru-RU" sz="1200" dirty="0" smtClean="0"/>
              <a:t> </a:t>
            </a:r>
            <a:r>
              <a:rPr lang="ru-RU" sz="1200" dirty="0" err="1" smtClean="0"/>
              <a:t>й</a:t>
            </a:r>
            <a:r>
              <a:rPr lang="ru-RU" sz="1200" dirty="0" smtClean="0"/>
              <a:t> </a:t>
            </a:r>
            <a:r>
              <a:rPr lang="ru-RU" sz="1200" dirty="0" err="1" smtClean="0"/>
              <a:t>традицій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• </a:t>
            </a:r>
            <a:r>
              <a:rPr lang="ru-RU" sz="1200" dirty="0" err="1" smtClean="0"/>
              <a:t>формування</a:t>
            </a:r>
            <a:r>
              <a:rPr lang="ru-RU" sz="1200" dirty="0" smtClean="0"/>
              <a:t> </a:t>
            </a:r>
            <a:r>
              <a:rPr lang="ru-RU" sz="1200" dirty="0" err="1" smtClean="0"/>
              <a:t>впевненості</a:t>
            </a:r>
            <a:r>
              <a:rPr lang="ru-RU" sz="1200" dirty="0" smtClean="0"/>
              <a:t> </a:t>
            </a:r>
            <a:r>
              <a:rPr lang="ru-RU" sz="1200" dirty="0" err="1" smtClean="0"/>
              <a:t>дитини</a:t>
            </a:r>
            <a:r>
              <a:rPr lang="ru-RU" sz="1200" dirty="0" smtClean="0"/>
              <a:t> у </a:t>
            </a:r>
            <a:r>
              <a:rPr lang="ru-RU" sz="1200" dirty="0" err="1" smtClean="0"/>
              <a:t>власному</a:t>
            </a:r>
            <a:r>
              <a:rPr lang="ru-RU" sz="1200" dirty="0" smtClean="0"/>
              <a:t> </a:t>
            </a:r>
            <a:r>
              <a:rPr lang="ru-RU" sz="1200" dirty="0" err="1" smtClean="0"/>
              <a:t>мовленнєвому</a:t>
            </a:r>
            <a:r>
              <a:rPr lang="ru-RU" sz="1200" dirty="0" smtClean="0"/>
              <a:t> </a:t>
            </a:r>
            <a:r>
              <a:rPr lang="ru-RU" sz="1200" dirty="0" err="1" smtClean="0"/>
              <a:t>висловлюванні</a:t>
            </a:r>
            <a:r>
              <a:rPr lang="ru-RU" sz="1200" dirty="0" smtClean="0"/>
              <a:t>.</a:t>
            </a:r>
          </a:p>
          <a:p>
            <a:pPr>
              <a:buNone/>
            </a:pPr>
            <a:r>
              <a:rPr lang="ru-RU" sz="1200" b="1" dirty="0" err="1" smtClean="0"/>
              <a:t>Практичне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застосування</a:t>
            </a:r>
            <a:r>
              <a:rPr lang="ru-RU" sz="1200" b="1" dirty="0" smtClean="0"/>
              <a:t>: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err="1" smtClean="0"/>
              <a:t>Асоціативні</a:t>
            </a:r>
            <a:r>
              <a:rPr lang="ru-RU" sz="1200" dirty="0" smtClean="0"/>
              <a:t> </a:t>
            </a:r>
            <a:r>
              <a:rPr lang="ru-RU" sz="1200" dirty="0" err="1" smtClean="0"/>
              <a:t>карти</a:t>
            </a:r>
            <a:r>
              <a:rPr lang="ru-RU" sz="1200" dirty="0" smtClean="0"/>
              <a:t> </a:t>
            </a:r>
            <a:r>
              <a:rPr lang="ru-RU" sz="1200" dirty="0" err="1" smtClean="0"/>
              <a:t>використовую</a:t>
            </a:r>
            <a:r>
              <a:rPr lang="ru-RU" sz="1200" dirty="0" smtClean="0"/>
              <a:t> </a:t>
            </a:r>
            <a:r>
              <a:rPr lang="ru-RU" sz="1200" dirty="0" err="1" smtClean="0"/>
              <a:t>під</a:t>
            </a:r>
            <a:r>
              <a:rPr lang="ru-RU" sz="1200" dirty="0" smtClean="0"/>
              <a:t> час </a:t>
            </a:r>
            <a:r>
              <a:rPr lang="ru-RU" sz="1200" dirty="0" err="1" smtClean="0"/>
              <a:t>мовленнєвих</a:t>
            </a:r>
            <a:r>
              <a:rPr lang="ru-RU" sz="1200" dirty="0" smtClean="0"/>
              <a:t> занять, </a:t>
            </a:r>
            <a:r>
              <a:rPr lang="ru-RU" sz="1200" dirty="0" err="1" smtClean="0"/>
              <a:t>індивідуальної</a:t>
            </a:r>
            <a:r>
              <a:rPr lang="ru-RU" sz="1200" dirty="0" smtClean="0"/>
              <a:t> </a:t>
            </a:r>
            <a:r>
              <a:rPr lang="ru-RU" sz="1200" dirty="0" err="1" smtClean="0"/>
              <a:t>роботи</a:t>
            </a:r>
            <a:r>
              <a:rPr lang="ru-RU" sz="1200" dirty="0" smtClean="0"/>
              <a:t>, </a:t>
            </a:r>
            <a:r>
              <a:rPr lang="ru-RU" sz="1200" dirty="0" err="1" smtClean="0"/>
              <a:t>спостережень</a:t>
            </a:r>
            <a:r>
              <a:rPr lang="ru-RU" sz="1200" dirty="0" smtClean="0"/>
              <a:t>, </a:t>
            </a:r>
            <a:r>
              <a:rPr lang="ru-RU" sz="1200" dirty="0" err="1" smtClean="0"/>
              <a:t>прогулянок</a:t>
            </a:r>
            <a:r>
              <a:rPr lang="ru-RU" sz="1200" dirty="0" smtClean="0"/>
              <a:t>, </a:t>
            </a:r>
            <a:r>
              <a:rPr lang="ru-RU" sz="1200" dirty="0" err="1" smtClean="0"/>
              <a:t>тематичних</a:t>
            </a:r>
            <a:r>
              <a:rPr lang="ru-RU" sz="1200" dirty="0" smtClean="0"/>
              <a:t> </a:t>
            </a:r>
            <a:r>
              <a:rPr lang="ru-RU" sz="1200" dirty="0" err="1" smtClean="0"/>
              <a:t>тижнів</a:t>
            </a:r>
            <a:r>
              <a:rPr lang="ru-RU" sz="1200" dirty="0" smtClean="0"/>
              <a:t>, </a:t>
            </a:r>
            <a:r>
              <a:rPr lang="ru-RU" sz="1200" dirty="0" err="1" smtClean="0"/>
              <a:t>ігрової</a:t>
            </a:r>
            <a:r>
              <a:rPr lang="ru-RU" sz="1200" dirty="0" smtClean="0"/>
              <a:t> та </a:t>
            </a:r>
            <a:r>
              <a:rPr lang="ru-RU" sz="1200" dirty="0" err="1" smtClean="0"/>
              <a:t>інтегрованої</a:t>
            </a:r>
            <a:r>
              <a:rPr lang="ru-RU" sz="1200" dirty="0" smtClean="0"/>
              <a:t> </a:t>
            </a:r>
            <a:r>
              <a:rPr lang="ru-RU" sz="1200" dirty="0" err="1" smtClean="0"/>
              <a:t>діяльності</a:t>
            </a:r>
            <a:r>
              <a:rPr lang="ru-RU" sz="1200" dirty="0" smtClean="0"/>
              <a:t>.</a:t>
            </a:r>
            <a:endParaRPr lang="uk-UA" sz="1200" b="1" dirty="0" smtClean="0"/>
          </a:p>
          <a:p>
            <a:pPr>
              <a:buNone/>
            </a:pPr>
            <a:r>
              <a:rPr lang="uk-UA" sz="1200" dirty="0" smtClean="0"/>
              <a:t>Початок </a:t>
            </a:r>
            <a:r>
              <a:rPr lang="uk-UA" sz="1200" dirty="0" smtClean="0"/>
              <a:t>роботи: </a:t>
            </a:r>
            <a:r>
              <a:rPr lang="uk-UA" sz="1200" dirty="0" smtClean="0"/>
              <a:t>2025р</a:t>
            </a:r>
            <a:r>
              <a:rPr lang="uk-UA" sz="1200" dirty="0" smtClean="0"/>
              <a:t>.</a:t>
            </a:r>
          </a:p>
          <a:p>
            <a:pPr marL="342900" indent="-342900">
              <a:buNone/>
            </a:pPr>
            <a:endParaRPr lang="uk-UA" sz="1200" dirty="0" smtClean="0"/>
          </a:p>
          <a:p>
            <a:pPr marL="342900" indent="-342900">
              <a:buAutoNum type="arabicPeriod"/>
            </a:pPr>
            <a:endParaRPr lang="ru-RU" sz="1200" dirty="0"/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2718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 smtClean="0"/>
              <a:t>                       Методичний репортаж</a:t>
            </a:r>
          </a:p>
          <a:p>
            <a:pPr>
              <a:buNone/>
            </a:pPr>
            <a:r>
              <a:rPr lang="ru-RU" sz="1600" b="1" dirty="0" smtClean="0"/>
              <a:t>                                                                2023-2024н.р</a:t>
            </a:r>
            <a:r>
              <a:rPr lang="ru-RU" sz="1600" b="1" dirty="0" smtClean="0"/>
              <a:t>.</a:t>
            </a:r>
          </a:p>
          <a:p>
            <a:pPr>
              <a:buNone/>
            </a:pPr>
            <a:r>
              <a:rPr lang="ru-RU" sz="1600" dirty="0" smtClean="0"/>
              <a:t>-</a:t>
            </a:r>
            <a:r>
              <a:rPr lang="ru-RU" sz="1800" dirty="0" err="1" smtClean="0"/>
              <a:t>Розвага</a:t>
            </a:r>
            <a:r>
              <a:rPr lang="ru-RU" sz="1800" dirty="0" smtClean="0"/>
              <a:t> «</a:t>
            </a:r>
            <a:r>
              <a:rPr lang="ru-RU" sz="1800" dirty="0" err="1" smtClean="0"/>
              <a:t>Міжнародний</a:t>
            </a:r>
            <a:r>
              <a:rPr lang="ru-RU" sz="1800" dirty="0" smtClean="0"/>
              <a:t> день птах</a:t>
            </a:r>
            <a:r>
              <a:rPr lang="uk-UA" sz="1800" dirty="0" err="1" smtClean="0"/>
              <a:t>ів”</a:t>
            </a:r>
            <a:r>
              <a:rPr lang="uk-UA" sz="1800" dirty="0" smtClean="0"/>
              <a:t>(для дітей дошкільного віку) </a:t>
            </a:r>
            <a:r>
              <a:rPr lang="uk-UA" sz="1800" dirty="0" smtClean="0"/>
              <a:t>Квітень</a:t>
            </a:r>
          </a:p>
          <a:p>
            <a:pPr>
              <a:buNone/>
            </a:pPr>
            <a:r>
              <a:rPr lang="uk-UA" sz="1800" dirty="0" smtClean="0"/>
              <a:t> </a:t>
            </a:r>
            <a:r>
              <a:rPr lang="uk-UA" sz="1800" dirty="0" smtClean="0"/>
              <a:t>                                                      </a:t>
            </a:r>
            <a:r>
              <a:rPr lang="uk-UA" sz="1800" b="1" dirty="0" smtClean="0"/>
              <a:t>2024-2025н.р.</a:t>
            </a:r>
          </a:p>
          <a:p>
            <a:pPr>
              <a:buNone/>
            </a:pPr>
            <a:r>
              <a:rPr lang="uk-UA" sz="1800" dirty="0" err="1" smtClean="0"/>
              <a:t>-Відкритий</a:t>
            </a:r>
            <a:r>
              <a:rPr lang="uk-UA" sz="1800" dirty="0" smtClean="0"/>
              <a:t> </a:t>
            </a:r>
            <a:r>
              <a:rPr lang="uk-UA" sz="1800" dirty="0" err="1" smtClean="0"/>
              <a:t>показ«Юні</a:t>
            </a:r>
            <a:r>
              <a:rPr lang="uk-UA" sz="1800" dirty="0" smtClean="0"/>
              <a:t> </a:t>
            </a:r>
            <a:r>
              <a:rPr lang="uk-UA" sz="1800" dirty="0" smtClean="0"/>
              <a:t>пожежники на навчаннях». Ознайомлення з кімнатою </a:t>
            </a:r>
            <a:r>
              <a:rPr lang="uk-UA" sz="1800" dirty="0" smtClean="0"/>
              <a:t>безпеки. Жовтень</a:t>
            </a:r>
          </a:p>
          <a:p>
            <a:pPr>
              <a:buNone/>
            </a:pPr>
            <a:r>
              <a:rPr lang="uk-UA" sz="1800" dirty="0" err="1" smtClean="0"/>
              <a:t>-Розважальна</a:t>
            </a:r>
            <a:r>
              <a:rPr lang="uk-UA" sz="1800" dirty="0" smtClean="0"/>
              <a:t> </a:t>
            </a:r>
            <a:r>
              <a:rPr lang="uk-UA" sz="1800" dirty="0" err="1" smtClean="0"/>
              <a:t>година«Зваримо</a:t>
            </a:r>
            <a:r>
              <a:rPr lang="uk-UA" sz="1800" dirty="0" smtClean="0"/>
              <a:t> </a:t>
            </a:r>
            <a:r>
              <a:rPr lang="uk-UA" sz="1800" dirty="0" smtClean="0"/>
              <a:t>борщику у полив’яному </a:t>
            </a:r>
            <a:r>
              <a:rPr lang="uk-UA" sz="1800" dirty="0" err="1" smtClean="0"/>
              <a:t>горщику</a:t>
            </a:r>
            <a:r>
              <a:rPr lang="uk-UA" sz="1800" dirty="0" err="1" smtClean="0"/>
              <a:t>».Жовтень</a:t>
            </a:r>
            <a:endParaRPr lang="uk-UA" sz="1800" dirty="0" smtClean="0"/>
          </a:p>
          <a:p>
            <a:pPr>
              <a:buNone/>
            </a:pPr>
            <a:r>
              <a:rPr lang="uk-UA" sz="1800" dirty="0" err="1" smtClean="0"/>
              <a:t>-Квест-шифрування«У</a:t>
            </a:r>
            <a:r>
              <a:rPr lang="uk-UA" sz="1800" dirty="0" smtClean="0"/>
              <a:t> </a:t>
            </a:r>
            <a:r>
              <a:rPr lang="uk-UA" sz="1800" dirty="0" smtClean="0"/>
              <a:t>пошуках піратських скарбів</a:t>
            </a:r>
            <a:r>
              <a:rPr lang="uk-UA" sz="1800" dirty="0" smtClean="0"/>
              <a:t>» Серпень</a:t>
            </a:r>
          </a:p>
          <a:p>
            <a:pPr>
              <a:buNone/>
            </a:pPr>
            <a:r>
              <a:rPr lang="uk-UA" sz="1800" b="1" dirty="0" smtClean="0"/>
              <a:t>                                                         2025-2026н.р.</a:t>
            </a:r>
          </a:p>
          <a:p>
            <a:pPr>
              <a:buNone/>
            </a:pPr>
            <a:r>
              <a:rPr lang="uk-UA" sz="1800" b="1" dirty="0" smtClean="0"/>
              <a:t>-</a:t>
            </a:r>
            <a:r>
              <a:rPr lang="uk-UA" sz="1800" dirty="0" smtClean="0"/>
              <a:t> </a:t>
            </a:r>
            <a:r>
              <a:rPr lang="uk-UA" sz="1800" dirty="0" err="1" smtClean="0"/>
              <a:t>Проект«Територія</a:t>
            </a:r>
            <a:r>
              <a:rPr lang="uk-UA" sz="1800" dirty="0" smtClean="0"/>
              <a:t> </a:t>
            </a:r>
            <a:r>
              <a:rPr lang="uk-UA" sz="1800" dirty="0" smtClean="0"/>
              <a:t>кольору, </a:t>
            </a:r>
            <a:r>
              <a:rPr lang="uk-UA" sz="1800" dirty="0" smtClean="0"/>
              <a:t>розміру,</a:t>
            </a:r>
            <a:r>
              <a:rPr lang="uk-UA" sz="1800" dirty="0" err="1" smtClean="0"/>
              <a:t>форми»Січень</a:t>
            </a:r>
            <a:endParaRPr lang="ru-RU" sz="1800" dirty="0" smtClean="0"/>
          </a:p>
          <a:p>
            <a:pPr>
              <a:buNone/>
            </a:pPr>
            <a:r>
              <a:rPr lang="uk-UA" sz="1800" dirty="0" err="1" smtClean="0"/>
              <a:t>-Розвага</a:t>
            </a:r>
            <a:r>
              <a:rPr lang="ru-RU" sz="1800" dirty="0" smtClean="0"/>
              <a:t> </a:t>
            </a:r>
            <a:r>
              <a:rPr lang="uk-UA" sz="1800" dirty="0" smtClean="0"/>
              <a:t>Джинсове паті Січень</a:t>
            </a:r>
            <a:endParaRPr lang="ru-RU" sz="1800" dirty="0" smtClean="0"/>
          </a:p>
          <a:p>
            <a:pPr>
              <a:buNone/>
            </a:pPr>
            <a:r>
              <a:rPr lang="uk-UA" sz="1800" dirty="0" smtClean="0"/>
              <a:t>-Педрада</a:t>
            </a:r>
            <a:r>
              <a:rPr lang="uk-UA" sz="1800" dirty="0" smtClean="0"/>
              <a:t>. Презентація </a:t>
            </a:r>
            <a:r>
              <a:rPr lang="uk-UA" sz="1800" dirty="0" err="1" smtClean="0"/>
              <a:t>проекту«Територія</a:t>
            </a:r>
            <a:r>
              <a:rPr lang="uk-UA" sz="1800" dirty="0" smtClean="0"/>
              <a:t> </a:t>
            </a:r>
            <a:r>
              <a:rPr lang="uk-UA" sz="1800" dirty="0" smtClean="0"/>
              <a:t>кольору, розміру,форми</a:t>
            </a:r>
            <a:r>
              <a:rPr lang="uk-UA" sz="1800" dirty="0" smtClean="0"/>
              <a:t>» Лютий</a:t>
            </a:r>
            <a:endParaRPr lang="ru-RU" sz="1800" dirty="0" smtClean="0"/>
          </a:p>
          <a:p>
            <a:pPr>
              <a:buNone/>
            </a:pPr>
            <a:r>
              <a:rPr lang="uk-UA" sz="1800" dirty="0" err="1" smtClean="0"/>
              <a:t>-Розвага</a:t>
            </a:r>
            <a:r>
              <a:rPr lang="ru-RU" sz="1800" dirty="0" smtClean="0"/>
              <a:t> </a:t>
            </a:r>
            <a:r>
              <a:rPr lang="uk-UA" sz="1800" dirty="0" smtClean="0"/>
              <a:t>День кавуна Серпень</a:t>
            </a:r>
            <a:endParaRPr lang="ru-RU" sz="1800" dirty="0" smtClean="0"/>
          </a:p>
          <a:p>
            <a:pPr>
              <a:buNone/>
            </a:pPr>
            <a:endParaRPr lang="ru-RU" sz="1600" b="1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83488" cy="1152128"/>
          </a:xfrm>
        </p:spPr>
        <p:txBody>
          <a:bodyPr>
            <a:normAutofit fontScale="90000"/>
          </a:bodyPr>
          <a:lstStyle/>
          <a:p>
            <a:r>
              <a:rPr lang="uk-UA" sz="2800" dirty="0" smtClean="0"/>
              <a:t>                                   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.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 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                                     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Фоторепортаж.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Відкритий показ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«Юн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пожежники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навчаннях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Жовтень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2024р..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ru-RU" sz="2800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4680520" cy="21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340768"/>
            <a:ext cx="2444367" cy="543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177578"/>
            <a:ext cx="5040560" cy="226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079432" cy="936104"/>
          </a:xfrm>
        </p:spPr>
        <p:txBody>
          <a:bodyPr>
            <a:normAutofit/>
          </a:bodyPr>
          <a:lstStyle/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Квест-шифрування«У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пошуках піратських скарбів»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Серпень2025р.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44824"/>
            <a:ext cx="3168352" cy="4224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484784"/>
            <a:ext cx="3384376" cy="515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/>
              <a:t> 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Розвага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Джинсове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Січень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2026р.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16832"/>
            <a:ext cx="3779912" cy="283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276872"/>
            <a:ext cx="4824536" cy="361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151440" cy="1008112"/>
          </a:xfrm>
        </p:spPr>
        <p:txBody>
          <a:bodyPr>
            <a:normAutofit/>
          </a:bodyPr>
          <a:lstStyle/>
          <a:p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Проект«Територія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кольору,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розміру,форми»Січень2026р.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28800"/>
            <a:ext cx="2357905" cy="3141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700808"/>
            <a:ext cx="2376264" cy="420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628800"/>
            <a:ext cx="2310685" cy="424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2924944"/>
            <a:ext cx="2592288" cy="342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07424" cy="936104"/>
          </a:xfrm>
        </p:spPr>
        <p:txBody>
          <a:bodyPr>
            <a:normAutofit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     Розвага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День кавуна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Серпень 2026р.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00808"/>
            <a:ext cx="3347864" cy="4463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132856"/>
            <a:ext cx="460851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atin typeface="+mn-lt"/>
              </a:rPr>
              <a:t>                     </a:t>
            </a:r>
            <a:br>
              <a:rPr lang="uk-UA" sz="3200" dirty="0" smtClean="0">
                <a:latin typeface="+mn-lt"/>
              </a:rPr>
            </a:br>
            <a:r>
              <a:rPr lang="uk-UA" sz="3200" dirty="0" smtClean="0">
                <a:latin typeface="+mn-lt"/>
              </a:rPr>
              <a:t>             Нормативні документи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uk-UA" sz="1400" dirty="0" err="1" smtClean="0"/>
              <a:t>•Базовий</a:t>
            </a:r>
            <a:r>
              <a:rPr lang="uk-UA" sz="1400" dirty="0" smtClean="0"/>
              <a:t> компонент дошкільної освіти (наказ МОН від 12.01.2021 № 33)</a:t>
            </a:r>
          </a:p>
          <a:p>
            <a:pPr>
              <a:buNone/>
            </a:pPr>
            <a:r>
              <a:rPr lang="en-US" sz="1400" dirty="0" smtClean="0">
                <a:hlinkClick r:id="rId2"/>
              </a:rPr>
              <a:t>https://eo.gov.ua/zakon-ukrainy-pro-doshkilnu-osvitu-nabuv-chynnosti-iaki-propozytsii-podavav-osvitniy-ombudsmen/2024/07/10/</a:t>
            </a:r>
            <a:endParaRPr lang="uk-UA" sz="1400" dirty="0" smtClean="0"/>
          </a:p>
          <a:p>
            <a:pPr>
              <a:buNone/>
            </a:pPr>
            <a:r>
              <a:rPr lang="en-US" sz="1400" dirty="0" smtClean="0"/>
              <a:t> •</a:t>
            </a:r>
            <a:r>
              <a:rPr lang="uk-UA" sz="1400" dirty="0" smtClean="0"/>
              <a:t>Щодо методичних рекомендацій до оновленого Базового компонента дошкільної освіти (лист МОН від 16.03.2021 № 1/9-148)</a:t>
            </a:r>
          </a:p>
          <a:p>
            <a:pPr>
              <a:buNone/>
            </a:pPr>
            <a:r>
              <a:rPr lang="uk-UA" sz="1400" dirty="0" smtClean="0"/>
              <a:t>  </a:t>
            </a:r>
            <a:r>
              <a:rPr lang="en-US" sz="1400" dirty="0" smtClean="0"/>
              <a:t>https://mon.gov.ua/ua/npa/shodo-metodichnih-rekomendacij-do-onovlenogo-bazovogo-komponenta-doshkilnoyi-osviti (https://mon.gov.ua/ua/npa/shodo-metodichnih-rekomendacij-do-onovlenogo-bazovogo-komponenta-doshkilnoyi-osviti)</a:t>
            </a:r>
          </a:p>
          <a:p>
            <a:pPr>
              <a:buNone/>
            </a:pPr>
            <a:r>
              <a:rPr lang="en-US" sz="1400" dirty="0" smtClean="0"/>
              <a:t> •«</a:t>
            </a:r>
            <a:r>
              <a:rPr lang="uk-UA" sz="1400" dirty="0" smtClean="0"/>
              <a:t>Про забезпечення психологічного супроводу учасників освітнього процесу в умовах воєнного стану </a:t>
            </a:r>
            <a:r>
              <a:rPr lang="uk-UA" sz="1400" dirty="0" err="1" smtClean="0"/>
              <a:t>вУкраїні</a:t>
            </a:r>
            <a:r>
              <a:rPr lang="uk-UA" sz="1400" dirty="0" smtClean="0"/>
              <a:t>»  лист МОН </a:t>
            </a:r>
            <a:r>
              <a:rPr lang="en-US" sz="1400" dirty="0" smtClean="0"/>
              <a:t>N 1/3737-22 </a:t>
            </a:r>
            <a:r>
              <a:rPr lang="uk-UA" sz="1400" dirty="0" smtClean="0"/>
              <a:t>від 29.03. 2022</a:t>
            </a:r>
          </a:p>
          <a:p>
            <a:pPr>
              <a:buNone/>
            </a:pPr>
            <a:r>
              <a:rPr lang="uk-UA" sz="1400" dirty="0" err="1" smtClean="0"/>
              <a:t>•Положення</a:t>
            </a:r>
            <a:r>
              <a:rPr lang="uk-UA" sz="1400" dirty="0" smtClean="0"/>
              <a:t> про атестацію педагогічних працівників </a:t>
            </a:r>
            <a:r>
              <a:rPr lang="en-US" sz="1400" dirty="0" smtClean="0">
                <a:hlinkClick r:id="rId3"/>
              </a:rPr>
              <a:t>https://zakon.rada.gov.ua/laws/show/z1649-22#n22</a:t>
            </a:r>
            <a:endParaRPr lang="uk-UA" sz="1400" dirty="0" smtClean="0"/>
          </a:p>
          <a:p>
            <a:pPr>
              <a:buNone/>
            </a:pPr>
            <a:r>
              <a:rPr lang="en-US" sz="1400" dirty="0" smtClean="0"/>
              <a:t>  •</a:t>
            </a:r>
            <a:r>
              <a:rPr lang="uk-UA" sz="1400" dirty="0" smtClean="0"/>
              <a:t>Санітарний  регламент для дошкільних навчальних закладів</a:t>
            </a:r>
          </a:p>
          <a:p>
            <a:pPr>
              <a:buNone/>
            </a:pPr>
            <a:r>
              <a:rPr lang="en-US" sz="1400" dirty="0" smtClean="0"/>
              <a:t>https://zakon.rada.gov.ua/laws/show/z0563-16</a:t>
            </a:r>
          </a:p>
          <a:p>
            <a:pPr>
              <a:buNone/>
            </a:pPr>
            <a:r>
              <a:rPr lang="en-US" sz="1400" dirty="0" smtClean="0"/>
              <a:t> •</a:t>
            </a:r>
            <a:r>
              <a:rPr lang="uk-UA" sz="1400" dirty="0" smtClean="0"/>
              <a:t>Професійний стандарт вихователя ЗДО </a:t>
            </a:r>
            <a:r>
              <a:rPr lang="en-US" sz="1400" dirty="0" smtClean="0">
                <a:hlinkClick r:id="rId4"/>
              </a:rPr>
              <a:t>https://mon.gov.ua/npa/pro-zatverdzhennya-profesijnogo-standartu-vihovatel-zakladu-doshkilnoyi-osviti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 Закон </a:t>
            </a:r>
            <a:r>
              <a:rPr lang="ru-RU" sz="1400" dirty="0" err="1" smtClean="0"/>
              <a:t>Укра</a:t>
            </a:r>
            <a:r>
              <a:rPr lang="uk-UA" sz="1400" dirty="0" err="1" smtClean="0"/>
              <a:t>їни</a:t>
            </a:r>
            <a:r>
              <a:rPr lang="uk-UA" sz="1400" dirty="0" smtClean="0"/>
              <a:t> Про дошкільну освіту від 06.06.2024р.</a:t>
            </a:r>
          </a:p>
          <a:p>
            <a:pPr>
              <a:buNone/>
            </a:pPr>
            <a:r>
              <a:rPr lang="en-US" sz="1400" dirty="0" smtClean="0"/>
              <a:t>https://zakon.rada.gov.ua/go/3788-20</a:t>
            </a:r>
            <a:endParaRPr lang="uk-UA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atin typeface="+mn-lt"/>
              </a:rPr>
              <a:t>Система заходів з метою презентації практичної діяльності.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35480"/>
            <a:ext cx="8363272" cy="49225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sz="1700" dirty="0" smtClean="0"/>
              <a:t>Особистий </a:t>
            </a:r>
            <a:r>
              <a:rPr lang="uk-UA" sz="1700" dirty="0" err="1" smtClean="0"/>
              <a:t>блог</a:t>
            </a:r>
            <a:r>
              <a:rPr lang="uk-UA" sz="1700" dirty="0" smtClean="0"/>
              <a:t> 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https://vseosvita.ua/user/id1801998</a:t>
            </a:r>
            <a:endParaRPr lang="ru-RU" dirty="0" smtClean="0"/>
          </a:p>
          <a:p>
            <a:pPr>
              <a:buNone/>
            </a:pPr>
            <a:r>
              <a:rPr lang="ru-RU" sz="1700" dirty="0" err="1" smtClean="0"/>
              <a:t>Група</a:t>
            </a:r>
            <a:r>
              <a:rPr lang="ru-RU" sz="1700" dirty="0" smtClean="0"/>
              <a:t> ДНЗ К</a:t>
            </a:r>
            <a:r>
              <a:rPr lang="uk-UA" sz="1700" dirty="0" smtClean="0"/>
              <a:t>Т №26 :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https://www.facebook.com/groups/469566153599151/user/100021264875634</a:t>
            </a:r>
            <a:endParaRPr lang="uk-UA" dirty="0" smtClean="0"/>
          </a:p>
          <a:p>
            <a:pPr>
              <a:buNone/>
            </a:pPr>
            <a:r>
              <a:rPr lang="uk-UA" sz="1700" dirty="0" smtClean="0"/>
              <a:t> Індивідуальна освітня траєкторія професійного розвитку педагога:</a:t>
            </a:r>
          </a:p>
          <a:p>
            <a:pPr>
              <a:buNone/>
            </a:pPr>
            <a:r>
              <a:rPr lang="en-US" dirty="0" smtClean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vseosvita.ua/3-28n3</a:t>
            </a:r>
            <a:endParaRPr lang="uk-UA" dirty="0" smtClean="0"/>
          </a:p>
          <a:p>
            <a:pPr>
              <a:buNone/>
            </a:pPr>
            <a:r>
              <a:rPr lang="uk-UA" sz="1600" dirty="0" smtClean="0"/>
              <a:t>Підсумковий </a:t>
            </a:r>
            <a:r>
              <a:rPr lang="uk-UA" sz="1600" dirty="0" smtClean="0"/>
              <a:t>звіт </a:t>
            </a:r>
            <a:r>
              <a:rPr lang="uk-UA" sz="1600" dirty="0" err="1" smtClean="0"/>
              <a:t>самооцінювання</a:t>
            </a:r>
            <a:r>
              <a:rPr lang="uk-UA" sz="1600" dirty="0" smtClean="0"/>
              <a:t> власної професійної діяльності педагогічного працівника за професійним  стандартом </a:t>
            </a:r>
            <a:r>
              <a:rPr lang="uk-UA" sz="1600" dirty="0" err="1" smtClean="0"/>
              <a:t>“Вихователь</a:t>
            </a:r>
            <a:r>
              <a:rPr lang="uk-UA" sz="1600" dirty="0" smtClean="0"/>
              <a:t> закладу дошкільної  </a:t>
            </a:r>
            <a:r>
              <a:rPr lang="uk-UA" sz="1600" dirty="0" err="1" smtClean="0"/>
              <a:t>освіти”</a:t>
            </a:r>
            <a:r>
              <a:rPr lang="uk-UA" sz="1600" dirty="0" smtClean="0"/>
              <a:t>:</a:t>
            </a:r>
          </a:p>
          <a:p>
            <a:pPr>
              <a:buNone/>
            </a:pPr>
            <a:r>
              <a:rPr lang="en-US" sz="2000" dirty="0" smtClean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vseosvita.ua/3-2svd</a:t>
            </a:r>
            <a:endParaRPr lang="uk-UA" sz="2000" dirty="0" smtClean="0"/>
          </a:p>
          <a:p>
            <a:pPr>
              <a:buNone/>
            </a:pPr>
            <a:r>
              <a:rPr lang="uk-UA" sz="1600" dirty="0" smtClean="0"/>
              <a:t>Висновки </a:t>
            </a:r>
            <a:r>
              <a:rPr lang="uk-UA" sz="1600" dirty="0" smtClean="0"/>
              <a:t>анкетування власної професійної діяльності педагогічного працівника за професійним стандартом </a:t>
            </a:r>
            <a:r>
              <a:rPr lang="uk-UA" sz="1600" dirty="0" err="1" smtClean="0"/>
              <a:t>“Вихователь</a:t>
            </a:r>
            <a:r>
              <a:rPr lang="uk-UA" sz="1600" dirty="0" smtClean="0"/>
              <a:t> закладу дошкільної </a:t>
            </a:r>
            <a:r>
              <a:rPr lang="uk-UA" sz="1600" dirty="0" smtClean="0"/>
              <a:t>освіти”2025-2026н.р</a:t>
            </a:r>
            <a:r>
              <a:rPr lang="uk-UA" sz="1600" dirty="0" smtClean="0"/>
              <a:t>.</a:t>
            </a:r>
          </a:p>
          <a:p>
            <a:pPr>
              <a:buNone/>
            </a:pPr>
            <a:r>
              <a:rPr lang="en-US" sz="2400" dirty="0" smtClean="0">
                <a:hlinkClick r:id="rId6"/>
              </a:rPr>
              <a:t>https://</a:t>
            </a:r>
            <a:r>
              <a:rPr lang="en-US" sz="2400" dirty="0" smtClean="0">
                <a:hlinkClick r:id="rId6"/>
              </a:rPr>
              <a:t>vseosvita.ua/3-2sv9</a:t>
            </a:r>
            <a:endParaRPr lang="uk-UA" sz="2400" dirty="0" smtClean="0"/>
          </a:p>
          <a:p>
            <a:pPr>
              <a:buNone/>
            </a:pPr>
            <a:r>
              <a:rPr lang="ru-RU" sz="1700" dirty="0" err="1" smtClean="0"/>
              <a:t>ЗВІТпро</a:t>
            </a:r>
            <a:r>
              <a:rPr lang="ru-RU" sz="1700" dirty="0" smtClean="0"/>
              <a:t> </a:t>
            </a:r>
            <a:r>
              <a:rPr lang="ru-RU" sz="1700" dirty="0" err="1" smtClean="0"/>
              <a:t>результати</a:t>
            </a:r>
            <a:r>
              <a:rPr lang="ru-RU" sz="1700" dirty="0" smtClean="0"/>
              <a:t> </a:t>
            </a:r>
            <a:r>
              <a:rPr lang="ru-RU" sz="1700" dirty="0" err="1" smtClean="0"/>
              <a:t>педагогічної</a:t>
            </a:r>
            <a:r>
              <a:rPr lang="ru-RU" sz="1700" dirty="0" smtClean="0"/>
              <a:t> </a:t>
            </a:r>
            <a:r>
              <a:rPr lang="ru-RU" sz="1700" dirty="0" err="1" smtClean="0"/>
              <a:t>діяльності</a:t>
            </a:r>
            <a:r>
              <a:rPr lang="ru-RU" sz="1700" dirty="0" smtClean="0"/>
              <a:t> у </a:t>
            </a:r>
            <a:r>
              <a:rPr lang="ru-RU" sz="1700" dirty="0" err="1" smtClean="0"/>
              <a:t>міжатестаційний</a:t>
            </a:r>
            <a:r>
              <a:rPr lang="ru-RU" sz="1700" dirty="0" smtClean="0"/>
              <a:t> </a:t>
            </a:r>
            <a:r>
              <a:rPr lang="ru-RU" sz="1700" dirty="0" err="1" smtClean="0"/>
              <a:t>період</a:t>
            </a:r>
            <a:endParaRPr lang="ru-RU" sz="1700" dirty="0" smtClean="0"/>
          </a:p>
          <a:p>
            <a:pPr>
              <a:buNone/>
            </a:pPr>
            <a:r>
              <a:rPr lang="ru-RU" sz="1700" i="1" dirty="0" smtClean="0"/>
              <a:t>(</a:t>
            </a:r>
            <a:r>
              <a:rPr lang="ru-RU" sz="1700" i="1" dirty="0" err="1" smtClean="0"/>
              <a:t>квітень</a:t>
            </a:r>
            <a:r>
              <a:rPr lang="ru-RU" sz="1700" i="1" dirty="0" smtClean="0"/>
              <a:t> 2024 р. – </a:t>
            </a:r>
            <a:r>
              <a:rPr lang="ru-RU" sz="1700" i="1" dirty="0" err="1" smtClean="0"/>
              <a:t>вересень</a:t>
            </a:r>
            <a:r>
              <a:rPr lang="ru-RU" sz="1700" i="1" dirty="0" smtClean="0"/>
              <a:t> 2026 р</a:t>
            </a:r>
            <a:r>
              <a:rPr lang="ru-RU" sz="1700" i="1" dirty="0" smtClean="0"/>
              <a:t>.)</a:t>
            </a:r>
          </a:p>
          <a:p>
            <a:pPr>
              <a:buNone/>
            </a:pPr>
            <a:r>
              <a:rPr lang="en-US" sz="1600" dirty="0" smtClean="0">
                <a:hlinkClick r:id="rId7"/>
              </a:rPr>
              <a:t>https://</a:t>
            </a:r>
            <a:r>
              <a:rPr lang="en-US" sz="1600" dirty="0" smtClean="0">
                <a:hlinkClick r:id="rId7"/>
              </a:rPr>
              <a:t>vseosvita.ua/private/blog/131355-0f80</a:t>
            </a:r>
            <a:endParaRPr lang="uk-UA" sz="1600" dirty="0" smtClean="0"/>
          </a:p>
          <a:p>
            <a:pPr>
              <a:buNone/>
            </a:pPr>
            <a:endParaRPr lang="ru-RU" sz="1700" dirty="0" smtClean="0"/>
          </a:p>
          <a:p>
            <a:pPr>
              <a:buNone/>
            </a:pPr>
            <a:endParaRPr lang="uk-UA" sz="2400" dirty="0" smtClean="0"/>
          </a:p>
          <a:p>
            <a:pPr>
              <a:buNone/>
            </a:pPr>
            <a:endParaRPr lang="uk-UA" sz="2400" dirty="0" smtClean="0"/>
          </a:p>
          <a:p>
            <a:pPr>
              <a:buNone/>
            </a:pPr>
            <a:endParaRPr lang="uk-UA" sz="24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4974</TotalTime>
  <Words>963</Words>
  <Application>Microsoft Office PowerPoint</Application>
  <PresentationFormat>Экран (4:3)</PresentationFormat>
  <Paragraphs>148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                        Прилуцький заклад  дошкільної освіти   (ясла-садок)                                                  комбінованого типу №26                                Прилуцької міської ради Чернігівської області            </vt:lpstr>
      <vt:lpstr>            Будемо знайомі </vt:lpstr>
      <vt:lpstr>              Підвищення кваліфікації</vt:lpstr>
      <vt:lpstr>           Підвищення кваліфікації.</vt:lpstr>
      <vt:lpstr>                Самоосвіта</vt:lpstr>
      <vt:lpstr>           Моє педагогічне есе.  </vt:lpstr>
      <vt:lpstr> . .  Напрям педагогічної  діяльності: Інноваційні тенденції мовленнєвого розвитку дошкільників: асоціативні картки Н.Гавриш</vt:lpstr>
      <vt:lpstr>Слайд 8</vt:lpstr>
      <vt:lpstr>                                     .                                          Фоторепортаж. Відкритий показ «Юні пожежники на навчаннях» Жовтень 2024р.. </vt:lpstr>
      <vt:lpstr>Квест-шифрування«У пошуках піратських скарбів» Серпень2025р.</vt:lpstr>
      <vt:lpstr>      Розвага «Джинсове паті» Січень 2026р. </vt:lpstr>
      <vt:lpstr>Проект«Територія кольору, розміру,форми»Січень2026р.</vt:lpstr>
      <vt:lpstr>         Розвага День кавуна Серпень 2026р.</vt:lpstr>
      <vt:lpstr>                                   Нормативні документи</vt:lpstr>
      <vt:lpstr>Система заходів з метою презентації практичної діяльності.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105</cp:revision>
  <dcterms:created xsi:type="dcterms:W3CDTF">2024-02-11T12:06:55Z</dcterms:created>
  <dcterms:modified xsi:type="dcterms:W3CDTF">2026-10-18T14:50:14Z</dcterms:modified>
</cp:coreProperties>
</file>