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95" r:id="rId6"/>
    <p:sldId id="266" r:id="rId7"/>
    <p:sldId id="286" r:id="rId8"/>
    <p:sldId id="270" r:id="rId9"/>
    <p:sldId id="283" r:id="rId10"/>
    <p:sldId id="269" r:id="rId11"/>
    <p:sldId id="296" r:id="rId12"/>
    <p:sldId id="294" r:id="rId13"/>
    <p:sldId id="285" r:id="rId14"/>
    <p:sldId id="287" r:id="rId15"/>
    <p:sldId id="288" r:id="rId16"/>
    <p:sldId id="289" r:id="rId17"/>
    <p:sldId id="290" r:id="rId18"/>
    <p:sldId id="293" r:id="rId19"/>
    <p:sldId id="29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309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BB7DB-8177-47DE-9E9F-BB85E00CE5E6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1BF2B-74B6-41AD-AA15-E03333ADAF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3D65D08-75C7-449D-A9AA-CCD3197816AB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5CD4E41-FEB8-4479-9E19-CCC1BBF51B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y.ed-era.com/uk/verifycertificate/?uuid=f8243d39-21ca-483f-afac-53184db3d466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rometheus.org.ua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mon.gov.ua/npa/pro-zatverdzhennya-profesijnogo-standartu-vihovatel-zakladu-doshkilnoyi-osviti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zakon.rada.gov.ua/laws/show/z0563-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zakon.rada.gov.ua/laws/show/z1649-22" TargetMode="External"/><Relationship Id="rId5" Type="http://schemas.openxmlformats.org/officeDocument/2006/relationships/hyperlink" Target="https://mon.gov.ua/ua/npa/shodo-metodichnih-rekomendacij-do-onovlenogo-bazovogo-komponenta-doshkilnoyi-osviti" TargetMode="External"/><Relationship Id="rId4" Type="http://schemas.openxmlformats.org/officeDocument/2006/relationships/hyperlink" Target="https://mon.gov.ua/storage/app/media/rizne/2021/12.01/Pro_novu_redaktsiyu%20Bazovoho%20komponenta%20doshkilnoyi%20osvity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G2gSQwQSSuL9JqPGwzY3iQ" TargetMode="External"/><Relationship Id="rId7" Type="http://schemas.openxmlformats.org/officeDocument/2006/relationships/hyperlink" Target="mailto:https://vseosvita.ua/blogs/pidsumkova-samootsinka-vlasnoi-profesiinoi-diialnosti-pedahohichnoho-pratsivnyka-za-profesiinym-standartom-vykhovatel-zakladu-doshkilnoi-osvity2026-131386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https://vseosvita.ua/blogs/indyvidualna-osvitnya-traiektoriya-profesiinoho-rozvytku-v-mizhatestatsiinyi-period-2025-2027r-131387.html" TargetMode="External"/><Relationship Id="rId5" Type="http://schemas.openxmlformats.org/officeDocument/2006/relationships/hyperlink" Target="https://www.facebook.com/groups/469566153599151/user/100021264875634" TargetMode="External"/><Relationship Id="rId4" Type="http://schemas.openxmlformats.org/officeDocument/2006/relationships/hyperlink" Target="https://vseosvita.ua/user/id37689/blog?id_folder=33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42976" y="428604"/>
            <a:ext cx="7286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Прилуцький заклад дошкільної освіти  (ясла – садок)</a:t>
            </a:r>
          </a:p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омбінованого типу №26</a:t>
            </a:r>
          </a:p>
          <a:p>
            <a:pPr algn="ctr"/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Прилуцької міської ради Чернігівської області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364" y="2071678"/>
            <a:ext cx="378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ПОРТФОЛІО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ЧАЛОЇ СВІТЛАНИ</a:t>
            </a:r>
            <a:b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ОЛЕКСІЇВНИ,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ВИХОВАТЕЛЯ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Прилуки </a:t>
            </a:r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2026р</a:t>
            </a:r>
            <a:r>
              <a:rPr lang="uk-UA" dirty="0" smtClean="0"/>
              <a:t>.</a:t>
            </a:r>
            <a:endParaRPr lang="ru-RU" dirty="0"/>
          </a:p>
        </p:txBody>
      </p:sp>
      <p:pic>
        <p:nvPicPr>
          <p:cNvPr id="1028" name="Picture 4" descr="C:\Users\Славик\Downloads\95218314_550189652366526_461775262966821683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3357586" cy="3357586"/>
          </a:xfrm>
          <a:prstGeom prst="round1Rect">
            <a:avLst>
              <a:gd name="adj" fmla="val 28582"/>
            </a:avLst>
          </a:prstGeom>
          <a:ln>
            <a:noFill/>
          </a:ln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23528" y="4581128"/>
            <a:ext cx="3528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Моє життєве кредо:</a:t>
            </a: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«Не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бійся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правди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яка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гірка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бійся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смутків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вони як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ріки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бійся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душу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ошукать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1"/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схибиш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то уже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навіки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»!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43808" y="2708920"/>
            <a:ext cx="630019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solidFill>
                <a:srgbClr val="002060"/>
              </a:solidFill>
              <a:ea typeface="Calibri" pitchFamily="34" charset="0"/>
              <a:cs typeface="Times New Roman" pitchFamily="18" charset="0"/>
            </a:endParaRPr>
          </a:p>
          <a:p>
            <a:pPr lvl="6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6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«До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кожної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дитини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ключ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знайти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праці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результат хороший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Упевнено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творчо</a:t>
            </a:r>
            <a:r>
              <a:rPr lang="uk-UA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 мети</a:t>
            </a:r>
            <a:r>
              <a:rPr lang="uk-UA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йти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любов’ю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сердце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дітям</a:t>
            </a:r>
            <a:r>
              <a:rPr lang="uk-UA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віддавати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».</a:t>
            </a:r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3356992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Моє педагогічне кредо: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285860"/>
            <a:ext cx="3324360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14414" y="428604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Будемо знайомі :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500034" y="1357298"/>
            <a:ext cx="357190" cy="142876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1538" y="1285860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ОСВІТА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8596" y="2071678"/>
            <a:ext cx="839187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Закінчила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у 2004 році Ніжинський державний  педагогічний університет імені  Миколи Гоголя і отримала повну вищу освіту за спеціальністю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“Дошкільне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виховання”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та здобула кваліфікацію вихователя дітей дошкільного віку,</a:t>
            </a:r>
          </a:p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організатора дошкільного виховання.</a:t>
            </a: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Педагогічний стаж: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25роки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Педагогічний стаж роботи у ЗДО </a:t>
            </a:r>
            <a:r>
              <a:rPr lang="uk-UA" sz="1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№26: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24роки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Кваліфікаційна категорія: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спеціаліст вищої категорії.</a:t>
            </a: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Відомості про атестацію: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присвоєно кваліфікаційну категорію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“спеціаліст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вищої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категорії”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, 20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5р.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Users\Sveta\Downloads\image_503777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3240360" cy="2362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C:\Users\Sveta\Downloads\image_504186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005064"/>
            <a:ext cx="3240360" cy="2351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4" name="Стрелка вправо 3"/>
          <p:cNvSpPr/>
          <p:nvPr/>
        </p:nvSpPr>
        <p:spPr>
          <a:xfrm>
            <a:off x="500034" y="642918"/>
            <a:ext cx="357190" cy="142876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500042"/>
            <a:ext cx="70009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Підвищення кваліфікації:</a:t>
            </a:r>
          </a:p>
          <a:p>
            <a:endParaRPr lang="uk-UA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Курси підвищення кваліфікації:</a:t>
            </a:r>
          </a:p>
          <a:p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ри Чернігівському обласному інституті післядипломної педагогічної освіти імені К.Д. Ушинського від  06 .03.- 31.03.2023р. .</a:t>
            </a:r>
          </a:p>
          <a:p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Свідоцтво  25 ПК02139222/002245-23.</a:t>
            </a:r>
          </a:p>
          <a:p>
            <a:endParaRPr lang="uk-UA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Славик\Downloads\E9204549-4DD8-4EA7-A93C-C3A0B1021CDE 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3116"/>
            <a:ext cx="6161689" cy="4430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1214422"/>
          <a:ext cx="9001157" cy="493777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60048"/>
                <a:gridCol w="1368181"/>
                <a:gridCol w="1584209"/>
                <a:gridCol w="2736360"/>
                <a:gridCol w="864114"/>
                <a:gridCol w="1080143"/>
                <a:gridCol w="1008102"/>
              </a:tblGrid>
              <a:tr h="1362059"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№з-п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</a:t>
                      </a:r>
                    </a:p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документа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Номер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документа та дата видачі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Назва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курсів або додаткової освіти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Кількість</a:t>
                      </a:r>
                    </a:p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годин навчання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Місце</a:t>
                      </a:r>
                    </a:p>
                    <a:p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навчання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Примітки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2395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r>
                        <a:rPr lang="uk-UA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0149\25</a:t>
                      </a:r>
                    </a:p>
                    <a:p>
                      <a:r>
                        <a:rPr lang="uk-UA" sz="1400" dirty="0" smtClean="0"/>
                        <a:t>27.02.2025р.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err="1" smtClean="0"/>
                        <a:t>“</a:t>
                      </a:r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Актуальні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питання розвитку освіти в умовах воєнного </a:t>
                      </a:r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стану”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год.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ННІППК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1786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14.02.2025р.</a:t>
                      </a:r>
                    </a:p>
                    <a:p>
                      <a:endParaRPr lang="uk-UA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f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8243</a:t>
                      </a:r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d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39-21</a:t>
                      </a:r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ca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-483</a:t>
                      </a:r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f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-</a:t>
                      </a:r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afac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-53184</a:t>
                      </a:r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db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3</a:t>
                      </a:r>
                      <a:r>
                        <a:rPr kumimoji="0" lang="ru-RU" sz="1400" u="sng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d</a:t>
                      </a:r>
                      <a:r>
                        <a:rPr kumimoji="0" lang="uk-UA" sz="14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466</a:t>
                      </a:r>
                      <a:endParaRPr kumimoji="0" lang="uk-UA" sz="1400" u="sng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22.02.2026р</a:t>
                      </a:r>
                    </a:p>
                    <a:p>
                      <a:endParaRPr kumimoji="0" lang="uk-UA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№132086, виданий 11.05.2026 р.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“Захист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прав </a:t>
                      </a:r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людеи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з </a:t>
                      </a:r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інвалідністю</a:t>
                      </a:r>
                      <a:r>
                        <a:rPr lang="uk-UA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”</a:t>
                      </a:r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Домедична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допомога»</a:t>
                      </a: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«Методи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компетентнісного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орієнтованого навчання англійської мови» обсягом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год.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 год.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  <a:hlinkClick r:id="rId4"/>
                        </a:rPr>
                        <a:t>prometheus.org.ua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EdEra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студія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онлайн-освіти</a:t>
                      </a:r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Веб-платформа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УМІТИ.</a:t>
                      </a: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УКР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1214422"/>
          <a:ext cx="9001157" cy="542545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60048"/>
                <a:gridCol w="1368181"/>
                <a:gridCol w="1584209"/>
                <a:gridCol w="2736360"/>
                <a:gridCol w="864114"/>
                <a:gridCol w="1080143"/>
                <a:gridCol w="1008102"/>
              </a:tblGrid>
              <a:tr h="1362059">
                <a:tc>
                  <a:txBody>
                    <a:bodyPr/>
                    <a:lstStyle/>
                    <a:p>
                      <a:r>
                        <a:rPr lang="uk-UA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№з-п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</a:t>
                      </a:r>
                    </a:p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документа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Номер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документа та дата видачі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Назва</a:t>
                      </a:r>
                      <a:r>
                        <a:rPr lang="uk-UA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курсів або додаткової освіти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Кількість</a:t>
                      </a:r>
                    </a:p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годин навчання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Місце</a:t>
                      </a:r>
                    </a:p>
                    <a:p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навчання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Примітки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2395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07.03.2025 р.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Інформаційні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війни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Prometheus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91786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uk-UA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13.05.2026року</a:t>
                      </a: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Травень 2026р.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CS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50: Вступ до  штучного інтелекту з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PYTHON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</a:p>
                    <a:p>
                      <a:endParaRPr kumimoji="0" lang="uk-UA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Методичний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мікс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«Поєднання найкращих форм роботи класичної педагогіки, </a:t>
                      </a:r>
                      <a:r>
                        <a:rPr kumimoji="0" lang="uk-UA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мультимедії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 інноваційних комп’ютерних технологій в освітньому процесі ЗДО»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 год.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Prometheus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 smtClean="0"/>
                    </a:p>
                    <a:p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 КУ «Прилуцький центр професійного розвитку педагогічних працівників» Прилуцької міської ради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Захід у форматі </a:t>
                      </a:r>
                      <a:r>
                        <a:rPr kumimoji="0" lang="ru-RU" sz="14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zoom</a:t>
                      </a:r>
                      <a:r>
                        <a:rPr kumimoji="0" lang="uk-UA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конференції.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71670" y="428604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              Самоосвіта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79712" y="428604"/>
            <a:ext cx="4786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Мої нагороди: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4929198"/>
            <a:ext cx="25003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Міжнародний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конкурс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педагогічної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маистерності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Сонце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Сократа»</a:t>
            </a:r>
          </a:p>
          <a:p>
            <a:pPr>
              <a:defRPr/>
            </a:pP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Номінація: </a:t>
            </a:r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“Методична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розробка”</a:t>
            </a:r>
            <a:endParaRPr lang="uk-UA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“Динамічні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форми роботи з розвитку мовлення </a:t>
            </a:r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дошкільника”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4678" y="1285860"/>
            <a:ext cx="25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Цифрограм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вчителів</a:t>
            </a:r>
          </a:p>
        </p:txBody>
      </p:sp>
      <p:pic>
        <p:nvPicPr>
          <p:cNvPr id="2" name="Picture 2" descr="C:\Users\Славик\Downloads\IMG_860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28670"/>
            <a:ext cx="2571768" cy="4031302"/>
          </a:xfrm>
          <a:prstGeom prst="rect">
            <a:avLst/>
          </a:prstGeom>
          <a:noFill/>
        </p:spPr>
      </p:pic>
      <p:pic>
        <p:nvPicPr>
          <p:cNvPr id="3" name="Picture 3" descr="C:\Users\Славик\Downloads\IMG_8606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9" y="1643051"/>
            <a:ext cx="1446236" cy="2071702"/>
          </a:xfrm>
          <a:prstGeom prst="rect">
            <a:avLst/>
          </a:prstGeom>
          <a:noFill/>
        </p:spPr>
      </p:pic>
      <p:pic>
        <p:nvPicPr>
          <p:cNvPr id="1028" name="Picture 4" descr="C:\Users\Славик\Downloads\IMG_860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4357694"/>
            <a:ext cx="1655595" cy="2357454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214679" y="3643314"/>
            <a:ext cx="192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1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Цифрограм</a:t>
            </a:r>
            <a:r>
              <a:rPr lang="uk-UA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2.0 для громадян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00760" y="1357298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Почесна грамота 2026р.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428604"/>
            <a:ext cx="3313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Моє педагогічне есе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428736"/>
            <a:ext cx="7715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> </a:t>
            </a:r>
            <a:br>
              <a:rPr lang="ru-RU" sz="1200" dirty="0" smtClean="0"/>
            </a:b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Кожній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хоча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6 один раз у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відповідь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запитання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«Ким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хотіли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бути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дитинстві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?». І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дійсно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дитинстві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зʼявляються нахили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певної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я сама зараз задам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собі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запитання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то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впевненістю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скажу,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вихователя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подобалася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Адже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педагог,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вихователь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довірена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особа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якій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воно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ввіряє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найдорожче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найцінніше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свою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надію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майбутнє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Тисячі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народжуються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вмирають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Та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вічних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педагог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посідає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особливе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вона початок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Змінюються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виховання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незмінним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залишається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головне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педагога -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навчити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людину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людиною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працюю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педагогом, 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вихователем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дошкільному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навчальному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закладі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Вихователь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одна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важливих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значимих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нашому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сучасному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суспільстві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порівняти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роботою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хірурга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судді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дослідника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науковця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порівнювати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нескінченно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Працюючи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педагогом,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розумієш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індивідуальні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як педагог, повинен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знайти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ключик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кожної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дитини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І не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нього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батьків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обдурити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«маленьких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чоловічків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все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побачать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відразу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зрозуміють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них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ставишся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любовʼю або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без. І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відповідять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тобі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же. 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ставлюся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вихованців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як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дорослих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поважаю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думку.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цікавлюся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ними.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Ніколи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не говорю про те,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зобовʼязані щось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Дитина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будь-яка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доросла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нікому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нічим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зобовʼязаний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Треба просто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поважати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І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виховувати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у них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повагу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себе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почуття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співпереживання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ближнього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природі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будь-якій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живій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істоті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Любов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професії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зникає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а кожного дня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стає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мудрішою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глибшою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    Найти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покликання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ствердитися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щастя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педагога.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714356"/>
            <a:ext cx="26356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Педагог -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це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і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мистецтво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і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праця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.</a:t>
            </a:r>
            <a:b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Саме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вчитель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,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викладач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,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вихователь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закладає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і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створює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основу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творчої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людської</a:t>
            </a:r>
            <a:r>
              <a:rPr lang="ru-RU" sz="1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1400" dirty="0" err="1" smtClean="0">
                <a:solidFill>
                  <a:srgbClr val="C00000"/>
                </a:solidFill>
                <a:latin typeface="Monotype Corsiva" pitchFamily="66" charset="0"/>
              </a:rPr>
              <a:t>діяльності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476672"/>
            <a:ext cx="75608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НАПРЯМ</a:t>
            </a:r>
            <a:r>
              <a:rPr lang="uk-UA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педагогічної діяльності:</a:t>
            </a:r>
          </a:p>
          <a:p>
            <a:endParaRPr lang="uk-UA" sz="1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1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714356"/>
            <a:ext cx="73185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/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«Динамічні форми роботи з розвитку мовлення дошкільника</a:t>
            </a:r>
            <a:r>
              <a:rPr lang="uk-UA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lvl="2" algn="ctr"/>
            <a:r>
              <a:rPr lang="uk-UA" sz="1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uk-UA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Початок роботи </a:t>
            </a:r>
            <a:r>
              <a:rPr lang="uk-UA" sz="1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2023р</a:t>
            </a:r>
            <a:r>
              <a:rPr lang="uk-UA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.)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/>
            <a:endParaRPr lang="uk-UA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3105835"/>
            <a:ext cx="57961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1928802"/>
            <a:ext cx="96207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Основні завдання:</a:t>
            </a: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дрібної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моторики.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Синхронізація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обох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півкуль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головного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мозку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Покращення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розумової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уваги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пам’яті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швидке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відтворення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здібностей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симетричних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асиметричних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рухів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мовлення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стресу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напруження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428736"/>
            <a:ext cx="3590085" cy="2105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143636" y="3286124"/>
            <a:ext cx="3000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err="1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Неироігри</a:t>
            </a:r>
            <a:r>
              <a:rPr lang="uk-UA" sz="14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 з стаканчиками</a:t>
            </a:r>
            <a:endParaRPr lang="ru-RU" sz="1400" b="1" dirty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4643446"/>
            <a:ext cx="3500462" cy="2023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4429124" y="6357958"/>
            <a:ext cx="25282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err="1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Неироігри</a:t>
            </a:r>
            <a:r>
              <a:rPr lang="uk-UA" sz="1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 з стаканчиками</a:t>
            </a:r>
            <a:endParaRPr lang="ru-RU" sz="1600" b="1" dirty="0" smtClean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3105835"/>
            <a:ext cx="57961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500042"/>
            <a:ext cx="2857520" cy="1659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1857364"/>
            <a:ext cx="3067051" cy="1771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428596" y="3500438"/>
            <a:ext cx="3256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Ігрова діяльність з використанням </a:t>
            </a:r>
            <a:r>
              <a:rPr lang="uk-UA" sz="1400" b="1" dirty="0" err="1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неироігор</a:t>
            </a:r>
            <a:endParaRPr lang="ru-RU" sz="1400" b="1" dirty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4286256"/>
            <a:ext cx="3790957" cy="2238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2643182"/>
            <a:ext cx="3438530" cy="2092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4857752" y="4500570"/>
            <a:ext cx="47412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rgbClr val="C00000"/>
                </a:solidFill>
                <a:latin typeface="Monotype Corsiva" pitchFamily="66" charset="0"/>
              </a:rPr>
              <a:t>Пізнавальна діяльність з використанням </a:t>
            </a:r>
            <a:r>
              <a:rPr lang="uk-UA" sz="1600" b="1" dirty="0" err="1" smtClean="0">
                <a:solidFill>
                  <a:srgbClr val="C00000"/>
                </a:solidFill>
                <a:latin typeface="Monotype Corsiva" pitchFamily="66" charset="0"/>
              </a:rPr>
              <a:t>неироігор</a:t>
            </a:r>
            <a:endParaRPr lang="ru-RU" sz="1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476672"/>
            <a:ext cx="8634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3.МЕТОДИЧНА ДІЯЛЬНІСТЬ:</a:t>
            </a:r>
          </a:p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УЧАСТЬ У РОБОТІ МЕТОДИЧНОЇ СЛУЖБИ ДОШКІЛЬНОГО НАВЧАЛЬНОГО  ЗАКЛАДУ:</a:t>
            </a:r>
          </a:p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1571613"/>
          <a:ext cx="8677628" cy="164307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14416"/>
                <a:gridCol w="1663212"/>
              </a:tblGrid>
              <a:tr h="922289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Дозвілля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Всесвітнього дня Землі: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“Як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їжачок з друзями ліс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рятували”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квітень 2025р.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078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Член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динамічноїної</a:t>
                      </a:r>
                      <a:r>
                        <a:rPr lang="uk-UA" sz="1400" b="1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групи </a:t>
                      </a: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 питання: 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Дошкілля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: новації в законодавстві"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 січня  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2025р.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15816" y="1142984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2025-2026 р.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3071810"/>
            <a:ext cx="160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3286125"/>
          <a:ext cx="8713538" cy="361648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70822"/>
                <a:gridCol w="1642716"/>
              </a:tblGrid>
              <a:tr h="65992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Педагогічна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рада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Пам</a:t>
                      </a:r>
                      <a:r>
                        <a:rPr lang="en-US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”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ятка для батьків :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“Права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та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обов</a:t>
                      </a:r>
                      <a:r>
                        <a:rPr lang="en-US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”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язки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батьків”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ст.40 закону України про дошкільну освіту.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травень 2025р.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7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Відкритии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показ: </a:t>
                      </a:r>
                      <a:r>
                        <a:rPr lang="uk-UA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“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Чарівні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емоції”</a:t>
                      </a:r>
                      <a:endParaRPr lang="uk-UA" sz="14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Спортивнии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марафон 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“До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здоров</a:t>
                      </a:r>
                      <a:r>
                        <a:rPr lang="en-US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”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я крок вперед!”</a:t>
                      </a: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Липень 2025р</a:t>
                      </a:r>
                    </a:p>
                    <a:p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Вересень 2025р.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71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Вітальна</a:t>
                      </a:r>
                      <a:r>
                        <a:rPr kumimoji="0" lang="uk-UA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програма </a:t>
                      </a:r>
                      <a:r>
                        <a:rPr kumimoji="0" lang="uk-UA" sz="14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“Матуся</a:t>
                      </a:r>
                      <a:r>
                        <a:rPr kumimoji="0" lang="uk-UA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рідненька, матуся </a:t>
                      </a:r>
                      <a:r>
                        <a:rPr kumimoji="0" lang="uk-UA" sz="14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єдина”</a:t>
                      </a:r>
                      <a:endParaRPr kumimoji="0"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uk-UA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Інформаціинии</a:t>
                      </a: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uk-UA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кеис</a:t>
                      </a: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“Цифровізація</a:t>
                      </a:r>
                      <a:r>
                        <a:rPr kumimoji="0" lang="uk-UA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дошкільної освіти (за Концепцією цифрової гігієни для дошкільнят,2025р.)” З досвіду роботи </a:t>
                      </a:r>
                      <a:endParaRPr kumimoji="0" lang="uk-UA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kumimoji="0" lang="uk-UA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Керівник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динамічної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групи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Дошкілля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новації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законодавстві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Держаний стандарт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дошкільної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освіти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розвага до Дня кавуна: 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"Кавунчик - 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веселунчик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endParaRPr kumimoji="0"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kumimoji="0"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Квітень 2025р.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Квітень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2025р</a:t>
                      </a: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Жовтень-травень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2025-2026р.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Серпень 2026р.</a:t>
                      </a: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476672"/>
            <a:ext cx="8634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3.МЕТОДИЧНА ДІЯЛЬНІСТЬ:</a:t>
            </a:r>
          </a:p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УЧАСТЬ У РОБОТІ МЕТОДИЧНОЇ СЛУЖБИ ДОШКІЛЬНОГО НАВЧАЛЬНОГО  ЗАКЛАДУ:</a:t>
            </a:r>
          </a:p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1571613"/>
          <a:ext cx="8677628" cy="164307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14416"/>
                <a:gridCol w="1663212"/>
              </a:tblGrid>
              <a:tr h="922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Педагогічна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рада:”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Положення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академічну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доброчесність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консультація</a:t>
                      </a:r>
                      <a:endParaRPr kumimoji="0"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серпень 2026р</a:t>
                      </a: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0785">
                <a:tc>
                  <a:txBody>
                    <a:bodyPr/>
                    <a:lstStyle/>
                    <a:p>
                      <a:r>
                        <a:rPr lang="ru-RU" sz="14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Керівник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baseline="0" noProof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динамічноїної</a:t>
                      </a:r>
                      <a:r>
                        <a:rPr lang="uk-UA" sz="1400" b="1" baseline="0" noProof="0" dirty="0" smtClean="0">
                          <a:latin typeface="Times New Roman" pitchFamily="18" charset="0"/>
                          <a:cs typeface="Times New Roman" pitchFamily="18" charset="0"/>
                        </a:rPr>
                        <a:t> групи </a:t>
                      </a: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 питання: 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Дошкілля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: новації в 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законодавстві“</a:t>
                      </a:r>
                      <a:endParaRPr kumimoji="0" lang="uk-UA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Санітарнии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регламент 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докільної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освіти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Вересень-</a:t>
                      </a:r>
                      <a:r>
                        <a:rPr lang="uk-UA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травень 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2026-2027р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15816" y="1142984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2026-2027 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р.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3071810"/>
            <a:ext cx="160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3286125"/>
          <a:ext cx="8713538" cy="298367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70822"/>
                <a:gridCol w="1642716"/>
              </a:tblGrid>
              <a:tr h="659928">
                <a:tc>
                  <a:txBody>
                    <a:bodyPr/>
                    <a:lstStyle/>
                    <a:p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Педагогічна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рада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Цифровізація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дошкільної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освіти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/ за</a:t>
                      </a:r>
                      <a:b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Концепцією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цифрової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гігієни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дошкільнят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2025р./    </a:t>
                      </a:r>
                    </a:p>
                    <a:p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Презентація</a:t>
                      </a:r>
                      <a:r>
                        <a:rPr kumimoji="0"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досвіду</a:t>
                      </a:r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роботи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Листопад 2026р</a:t>
                      </a: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73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Відкритии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показ: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Комплексна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емоційно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інтелектуаьна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діяльність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«Цей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чудовий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світ</a:t>
                      </a:r>
                      <a:r>
                        <a:rPr kumimoji="0" lang="ru-RU" sz="14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емоцій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Круті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ігри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спільно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батьками/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старші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групи</a:t>
                      </a:r>
                      <a:endParaRPr kumimoji="0"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жовтень 2026р</a:t>
                      </a: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uk-UA" sz="14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Квісень</a:t>
                      </a: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2027р</a:t>
                      </a: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71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Педагогічна</a:t>
                      </a:r>
                      <a:r>
                        <a:rPr kumimoji="0" lang="uk-UA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рада:”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 роботу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динамічної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групи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/>
                      </a:r>
                      <a:b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педагогів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питання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«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Дошкілля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новації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kumimoji="0" lang="ru-RU" sz="14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законодавстві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kumimoji="0"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Травень 2027р.</a:t>
                      </a: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476673"/>
            <a:ext cx="8634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4.ГРОМАДСЬКА ДІЯЛЬНІСТЬ:</a:t>
            </a:r>
          </a:p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r>
              <a:rPr lang="uk-UA" sz="1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1571613"/>
          <a:ext cx="8677628" cy="164307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14416"/>
                <a:gridCol w="1663212"/>
              </a:tblGrid>
              <a:tr h="922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Секретар</a:t>
                      </a:r>
                      <a:r>
                        <a:rPr lang="uk-UA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атестаційної комісії </a:t>
                      </a:r>
                    </a:p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З 2023р.</a:t>
                      </a:r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20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Calibri"/>
                          <a:ea typeface="Calibri"/>
                          <a:cs typeface="Times New Roman"/>
                        </a:rPr>
                        <a:t>ВСЗЯО </a:t>
                      </a:r>
                      <a:r>
                        <a:rPr lang="uk-UA" sz="1400" b="1" dirty="0" err="1" smtClean="0">
                          <a:latin typeface="Calibri"/>
                          <a:ea typeface="Calibri"/>
                          <a:cs typeface="Times New Roman"/>
                        </a:rPr>
                        <a:t>“Освітнє</a:t>
                      </a:r>
                      <a:r>
                        <a:rPr lang="uk-UA" sz="1400" b="1" dirty="0" smtClean="0">
                          <a:latin typeface="Calibri"/>
                          <a:ea typeface="Calibri"/>
                          <a:cs typeface="Times New Roman"/>
                        </a:rPr>
                        <a:t> середовище закладу дошкільної </a:t>
                      </a:r>
                      <a:r>
                        <a:rPr lang="uk-UA" sz="1400" b="1" dirty="0" err="1" smtClean="0">
                          <a:latin typeface="Calibri"/>
                          <a:ea typeface="Calibri"/>
                          <a:cs typeface="Times New Roman"/>
                        </a:rPr>
                        <a:t>освіти”</a:t>
                      </a:r>
                      <a:endParaRPr lang="ru-RU" sz="14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2026-2027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н.р</a:t>
                      </a:r>
                      <a:r>
                        <a:rPr lang="uk-UA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915816" y="857232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2025-2027 </a:t>
            </a:r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р.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7864" y="3071810"/>
            <a:ext cx="160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3376753"/>
          <a:ext cx="8713538" cy="185754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7070822"/>
                <a:gridCol w="1642716"/>
              </a:tblGrid>
              <a:tr h="679273">
                <a:tc>
                  <a:txBody>
                    <a:bodyPr/>
                    <a:lstStyle/>
                    <a:p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7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4499">
                <a:tc>
                  <a:txBody>
                    <a:bodyPr/>
                    <a:lstStyle/>
                    <a:p>
                      <a:endParaRPr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04664"/>
            <a:ext cx="488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716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12474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48880"/>
            <a:ext cx="7104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6429396"/>
            <a:ext cx="6685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3929090" cy="2345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4286256"/>
            <a:ext cx="4080019" cy="2326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1643050"/>
            <a:ext cx="399718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3643314"/>
            <a:ext cx="4000528" cy="2302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1928794" y="428604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й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р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оігри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з використанням кульок :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142852"/>
            <a:ext cx="2143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 smtClean="0">
                <a:solidFill>
                  <a:srgbClr val="C00000"/>
                </a:solidFill>
                <a:latin typeface="Monotype Corsiva" pitchFamily="66" charset="0"/>
              </a:rPr>
              <a:t>Фотоколлаж</a:t>
            </a:r>
            <a:r>
              <a:rPr lang="uk-UA" sz="2400" b="1" dirty="0" smtClean="0">
                <a:solidFill>
                  <a:srgbClr val="C00000"/>
                </a:solidFill>
                <a:latin typeface="Monotype Corsiva" pitchFamily="66" charset="0"/>
              </a:rPr>
              <a:t>: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04664"/>
            <a:ext cx="488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716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12474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48880"/>
            <a:ext cx="7104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6429396"/>
            <a:ext cx="6685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428604"/>
            <a:ext cx="479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й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р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оігри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з використанням  банерів та карток: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928670"/>
            <a:ext cx="347100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357694"/>
            <a:ext cx="3833839" cy="232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572008"/>
            <a:ext cx="298909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42" y="785794"/>
            <a:ext cx="3714745" cy="2217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57422" y="2571744"/>
            <a:ext cx="3857652" cy="2370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04664"/>
            <a:ext cx="488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716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12474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48880"/>
            <a:ext cx="7104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6429396"/>
            <a:ext cx="6685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428604"/>
            <a:ext cx="3869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й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р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оігри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з використанням  іграшок: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857628"/>
            <a:ext cx="433858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3857628"/>
            <a:ext cx="4038596" cy="2828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857232"/>
            <a:ext cx="4786346" cy="2916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04664"/>
            <a:ext cx="488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716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12474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48880"/>
            <a:ext cx="7104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6429396"/>
            <a:ext cx="6685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428604"/>
            <a:ext cx="4267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й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р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оігри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з використанням  стаканчиків: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714752"/>
            <a:ext cx="4301453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785794"/>
            <a:ext cx="4357718" cy="2821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5" y="3714752"/>
            <a:ext cx="4312599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04664"/>
            <a:ext cx="488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716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12474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48880"/>
            <a:ext cx="7104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6429396"/>
            <a:ext cx="6685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428604"/>
            <a:ext cx="5170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Не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й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р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оігри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з використанням  олівців та фломастерів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928670"/>
            <a:ext cx="4053949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3714752"/>
            <a:ext cx="4143404" cy="2503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928670"/>
            <a:ext cx="4224349" cy="2657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" descr="Фон для презентации по русскому языку (78 фото)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15" descr="C:\Users\Славик\Downloads\images (2)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843" y="0"/>
            <a:ext cx="918484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5"/>
          <p:cNvSpPr txBox="1"/>
          <p:nvPr/>
        </p:nvSpPr>
        <p:spPr>
          <a:xfrm>
            <a:off x="467544" y="620688"/>
            <a:ext cx="558960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dirty="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</a:t>
            </a:r>
            <a:r>
              <a:rPr lang="uk-UA" sz="1600" b="1" dirty="0" smtClean="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НОРМАТИВНІ </a:t>
            </a:r>
            <a:r>
              <a:rPr lang="uk-UA" sz="1600" b="1" dirty="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ДОКУМЕНТИ:</a:t>
            </a:r>
            <a:endParaRPr sz="1600" b="1">
              <a:solidFill>
                <a:srgbClr val="97480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179512" y="1196752"/>
            <a:ext cx="8784976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uk-UA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Базовий компонент дошкільної освіти (наказ МОН від 12.01.2021 № 33) </a:t>
            </a:r>
            <a:endParaRPr b="1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https://mon.gov.ua/storage/app/media/rizne/2021/12.01/Pro_novu_redaktsiyu%20Bazovoho%20komponenta%20doshkilnoyi%20osvity.pdf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-1143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uk-UA" sz="1800" b="1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Щодо </a:t>
            </a:r>
            <a:r>
              <a:rPr lang="uk-UA" sz="1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методичних рекомендацій до оновленого Базового компонента дошкільної освіти (лист МОН від 16.03.2021 № 1/9-148) </a:t>
            </a:r>
            <a:endParaRPr b="1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</a:t>
            </a:r>
            <a:r>
              <a:rPr lang="uk-UA" sz="1800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mon.gov.ua/ua/npa/shodo-metodichnih-rekomendacij-do-onovlenogo-bazovogo-komponenta-doshkilnoyi-osviti</a:t>
            </a:r>
            <a:endParaRPr lang="uk-UA" sz="1800" u="sng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uk-UA" u="sng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3500438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забезпечення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психологічного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супроводу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учасників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освітнього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процесу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умовах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воєнного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стану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вУкраїні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 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 МОН N 1/3737-22 </a:t>
            </a:r>
            <a:r>
              <a:rPr lang="ru-RU" u="sng" dirty="0" err="1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lang="ru-RU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29.03. 2022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u="sng" dirty="0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4143380"/>
            <a:ext cx="6572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Положення про атестацію педагогічних працівників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6"/>
              </a:rPr>
              <a:t>https://zakon.rada.gov.ua/laws/show/z1649-22#n22</a:t>
            </a:r>
            <a:r>
              <a:rPr lang="uk-UA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 smtClean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4714884"/>
            <a:ext cx="85725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Санітарний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регламент для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дошкільних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7"/>
              </a:rPr>
              <a:t>https://zakon.rada.gov.ua/laws/show/z0563-16#Text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Професійний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стандарт </a:t>
            </a:r>
            <a:r>
              <a:rPr lang="ru-RU" b="1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вихователя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ЗДО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8"/>
              </a:rPr>
              <a:t>https://mon.gov.ua/npa/pro-zatverdzhennya-profesijnogo-standartu-vihovatel-zakladu-doshkilnoyi-osviti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6072206"/>
            <a:ext cx="6500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Закон України Про дошкільну освіту від 06.06.2024р.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https://zakon.rada.gov.ua/laws/show/3788-20#Text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по русскому языку (78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Славик\Downloads\images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843" y="0"/>
            <a:ext cx="9184843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43174" y="628652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259632" y="404664"/>
            <a:ext cx="6027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заходів з метою презентації </a:t>
            </a:r>
          </a:p>
          <a:p>
            <a:pPr algn="ctr"/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практичної діяльності:</a:t>
            </a:r>
            <a:endParaRPr lang="uk-UA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1538" y="142852"/>
            <a:ext cx="716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124744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1500174"/>
            <a:ext cx="78192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endParaRPr lang="uk-U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6429396"/>
            <a:ext cx="6685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4286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        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285720" y="114298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Мій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YouTube 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канал: 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8794" y="1428736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https://www.youtube.com/channel/UCG2gSQwQSSuL9JqPGwzY3iQ</a:t>
            </a:r>
            <a:r>
              <a:rPr lang="uk-UA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5720" y="2000240"/>
            <a:ext cx="7337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Особистий 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блог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4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https://vseosvita.ua/user/id37689/blog?id_folder=3331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5720" y="3000372"/>
            <a:ext cx="872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Група ДНЗ 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№26 : </a:t>
            </a:r>
          </a:p>
          <a:p>
            <a:pPr lvl="2"/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https://www.facebook.com/groups/469566153599151/user/100021264875634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596" y="3714752"/>
            <a:ext cx="8293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Індивідуальна освітня траєкторія професійного розвитку педагога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mailto:https://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vseosvita.ua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/blogs/indyvidualna-osvitnya-traiektoriya-profesiinoho-rozvytku-v-mizhatestatsiinyi-period-2025-2027r-131387.html</a:t>
            </a:r>
            <a:endParaRPr lang="uk-UA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643446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Підсумкова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самооцінка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власної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професійним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стандартом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Вихователь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дошкільної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»:</a:t>
            </a:r>
          </a:p>
          <a:p>
            <a:pPr algn="ct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mailto:https://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vseosvita.ua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/blogs/pidsumkova-samootsinka-vlasnoi-profesiinoi-diialnosti-pedahohichnoho-pratsivnyka-za-profesiinym-standartom-vykhovatel-zakladu-doshkilnoi-osvity2026-131386.html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1648</TotalTime>
  <Words>1037</Words>
  <Application>Microsoft Office PowerPoint</Application>
  <PresentationFormat>Экран (4:3)</PresentationFormat>
  <Paragraphs>332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Славик</dc:creator>
  <cp:lastModifiedBy>Славик</cp:lastModifiedBy>
  <cp:revision>177</cp:revision>
  <dcterms:created xsi:type="dcterms:W3CDTF">2022-10-19T11:10:28Z</dcterms:created>
  <dcterms:modified xsi:type="dcterms:W3CDTF">2026-10-18T21:07:32Z</dcterms:modified>
</cp:coreProperties>
</file>