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73" r:id="rId5"/>
    <p:sldId id="258" r:id="rId6"/>
    <p:sldId id="260" r:id="rId7"/>
    <p:sldId id="274" r:id="rId8"/>
    <p:sldId id="261" r:id="rId9"/>
    <p:sldId id="262" r:id="rId10"/>
    <p:sldId id="271" r:id="rId11"/>
    <p:sldId id="269" r:id="rId12"/>
    <p:sldId id="270" r:id="rId13"/>
    <p:sldId id="263" r:id="rId14"/>
    <p:sldId id="267" r:id="rId15"/>
    <p:sldId id="268"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677" autoAdjust="0"/>
  </p:normalViewPr>
  <p:slideViewPr>
    <p:cSldViewPr showGuides="1">
      <p:cViewPr varScale="1">
        <p:scale>
          <a:sx n="56" d="100"/>
          <a:sy n="56" d="100"/>
        </p:scale>
        <p:origin x="-1008"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9" Type="http://schemas.openxmlformats.org/officeDocument/2006/relationships/tableStyles" Target="tableStyles.xml"/><Relationship Id="rId18" Type="http://schemas.openxmlformats.org/officeDocument/2006/relationships/viewProps" Target="viewProps.xml"/><Relationship Id="rId17" Type="http://schemas.openxmlformats.org/officeDocument/2006/relationships/presProps" Target="presProps.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endParaRPr lang="ru-RU" smtClean="0"/>
          </a:p>
        </p:txBody>
      </p:sp>
      <p:sp>
        <p:nvSpPr>
          <p:cNvPr id="4" name="Дата 3"/>
          <p:cNvSpPr>
            <a:spLocks noGrp="1"/>
          </p:cNvSpPr>
          <p:nvPr>
            <p:ph type="dt" sz="half" idx="10"/>
          </p:nvPr>
        </p:nvSpPr>
        <p:spPr/>
        <p:txBody>
          <a:bodyPr/>
          <a:lstStyle/>
          <a:p>
            <a:fld id="{5B106E36-FD25-4E2D-B0AA-010F637433A0}" type="datetimeFigureOut">
              <a:rPr lang="ru-RU" smtClean="0"/>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endParaRPr lang="ru-RU" smtClean="0"/>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endParaRPr lang="ru-RU" smtClean="0"/>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endParaRPr lang="ru-RU" smtClean="0"/>
          </a:p>
        </p:txBody>
      </p:sp>
      <p:sp>
        <p:nvSpPr>
          <p:cNvPr id="5" name="Дата 4"/>
          <p:cNvSpPr>
            <a:spLocks noGrp="1"/>
          </p:cNvSpPr>
          <p:nvPr>
            <p:ph type="dt" sz="half" idx="10"/>
          </p:nvPr>
        </p:nvSpPr>
        <p:spPr/>
        <p:txBody>
          <a:bodyPr/>
          <a:lstStyle/>
          <a:p>
            <a:fld id="{5B106E36-FD25-4E2D-B0AA-010F637433A0}" type="datetimeFigureOut">
              <a:rPr lang="ru-RU" smtClean="0"/>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endParaRPr lang="ru-RU" smtClean="0"/>
          </a:p>
        </p:txBody>
      </p:sp>
      <p:sp>
        <p:nvSpPr>
          <p:cNvPr id="5" name="Дата 4"/>
          <p:cNvSpPr>
            <a:spLocks noGrp="1"/>
          </p:cNvSpPr>
          <p:nvPr>
            <p:ph type="dt" sz="half" idx="10"/>
          </p:nvPr>
        </p:nvSpPr>
        <p:spPr/>
        <p:txBody>
          <a:bodyPr/>
          <a:lstStyle/>
          <a:p>
            <a:fld id="{5B106E36-FD25-4E2D-B0AA-010F637433A0}" type="datetimeFigureOut">
              <a:rPr lang="ru-RU" smtClean="0"/>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2.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image" Target="../media/image4.png"/></Relationships>
</file>

<file path=ppt/slides/_rels/slide13.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hyperlink" Target="https://mon.gov.ua/npa/pro-zatverdzhennya-profesijnogo-standartu-vihovatel-zakladu-doshkilnoyi-osviti" TargetMode="External"/><Relationship Id="rId6" Type="http://schemas.openxmlformats.org/officeDocument/2006/relationships/hyperlink" Target="https://zakon.rada.gov.ua/laws/show/z0563-16" TargetMode="External"/><Relationship Id="rId5" Type="http://schemas.openxmlformats.org/officeDocument/2006/relationships/hyperlink" Target="https://sqe.gov.ua/law/postanova-kabinetu-ministriv-ukrain-52/" TargetMode="External"/><Relationship Id="rId4" Type="http://schemas.openxmlformats.org/officeDocument/2006/relationships/hyperlink" Target="https://zakon.rada.gov.ua/laws/show/z1649-22" TargetMode="External"/><Relationship Id="rId3" Type="http://schemas.openxmlformats.org/officeDocument/2006/relationships/hyperlink" Target="https://mon.gov.ua/storage/app/uploads/public/5d0/22c/59b/5d022c59be3c3201681800.pdf" TargetMode="External"/><Relationship Id="rId2" Type="http://schemas.openxmlformats.org/officeDocument/2006/relationships/hyperlink" Target="https://mon.gov.ua/ua/npa/shodo-metodichnih-rekomendacij-do-onovlenogo-bazovogo-komponenta-doshkilnoyi-osviti" TargetMode="External"/><Relationship Id="rId1" Type="http://schemas.openxmlformats.org/officeDocument/2006/relationships/hyperlink" Target="https://mon.gov.ua/storage/app/media/rizne/2021/12.01/Pro_novu_redaktsiyu%20Bazovoho%20komponenta%20doshkilnoyi%20osvity.pdf" TargetMode="External"/></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hyperlink" Target="https://www.facebook.com/groups/469566153599151/user/100021264875634" TargetMode="External"/><Relationship Id="rId2" Type="http://schemas.openxmlformats.org/officeDocument/2006/relationships/hyperlink" Target="https://vseosvita.ua/user/id980290/blog" TargetMode="External"/><Relationship Id="rId1" Type="http://schemas.openxmlformats.org/officeDocument/2006/relationships/hyperlink" Target="https://fs06.vseosvita.ua/o/06019qdo-3db5.ppt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85786" y="214290"/>
            <a:ext cx="7772400" cy="1470025"/>
          </a:xfrm>
        </p:spPr>
        <p:txBody>
          <a:bodyPr>
            <a:noAutofit/>
          </a:bodyPr>
          <a:lstStyle/>
          <a:p>
            <a:r>
              <a:rPr lang="uk-UA" sz="2000" b="1" dirty="0" smtClean="0">
                <a:latin typeface="Times New Roman" panose="02020603050405020304" pitchFamily="18" charset="0"/>
                <a:cs typeface="Times New Roman" panose="02020603050405020304" pitchFamily="18" charset="0"/>
              </a:rPr>
              <a:t>Прилуцький заклад дошкільної освіти (ясла-садок)</a:t>
            </a:r>
            <a:br>
              <a:rPr lang="ru-RU" sz="2000" b="1" dirty="0" smtClean="0">
                <a:latin typeface="Times New Roman" panose="02020603050405020304" pitchFamily="18" charset="0"/>
                <a:cs typeface="Times New Roman" panose="02020603050405020304" pitchFamily="18" charset="0"/>
              </a:rPr>
            </a:br>
            <a:r>
              <a:rPr lang="en-US" sz="2000" b="1" dirty="0" smtClean="0">
                <a:latin typeface="Times New Roman" panose="02020603050405020304" pitchFamily="18" charset="0"/>
                <a:cs typeface="Times New Roman" panose="02020603050405020304" pitchFamily="18" charset="0"/>
              </a:rPr>
              <a:t> </a:t>
            </a:r>
            <a:r>
              <a:rPr lang="uk-UA" sz="2000" b="1" dirty="0" smtClean="0">
                <a:latin typeface="Times New Roman" panose="02020603050405020304" pitchFamily="18" charset="0"/>
                <a:cs typeface="Times New Roman" panose="02020603050405020304" pitchFamily="18" charset="0"/>
              </a:rPr>
              <a:t>комбінованого типу</a:t>
            </a:r>
            <a:br>
              <a:rPr lang="uk-UA" sz="2000" b="1" dirty="0" smtClean="0">
                <a:latin typeface="Times New Roman" panose="02020603050405020304" pitchFamily="18" charset="0"/>
                <a:cs typeface="Times New Roman" panose="02020603050405020304" pitchFamily="18" charset="0"/>
              </a:rPr>
            </a:br>
            <a:r>
              <a:rPr lang="uk-UA" sz="2000" b="1" dirty="0" smtClean="0">
                <a:latin typeface="Times New Roman" panose="02020603050405020304" pitchFamily="18" charset="0"/>
                <a:cs typeface="Times New Roman" panose="02020603050405020304" pitchFamily="18" charset="0"/>
              </a:rPr>
              <a:t> Прилуцької міської ради </a:t>
            </a:r>
            <a:r>
              <a:rPr lang="en-US" sz="2000" b="1" dirty="0" smtClean="0">
                <a:latin typeface="Times New Roman" panose="02020603050405020304" pitchFamily="18" charset="0"/>
                <a:cs typeface="Times New Roman" panose="02020603050405020304" pitchFamily="18" charset="0"/>
              </a:rPr>
              <a:t> </a:t>
            </a:r>
            <a:r>
              <a:rPr lang="uk-UA" sz="2000" b="1" dirty="0" smtClean="0">
                <a:latin typeface="Times New Roman" panose="02020603050405020304" pitchFamily="18" charset="0"/>
                <a:cs typeface="Times New Roman" panose="02020603050405020304" pitchFamily="18" charset="0"/>
              </a:rPr>
              <a:t>Чернігівської області</a:t>
            </a:r>
            <a:endParaRPr lang="ru-RU" sz="2000" dirty="0">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214282" y="1571612"/>
            <a:ext cx="5214974" cy="5286388"/>
          </a:xfrm>
        </p:spPr>
        <p:txBody>
          <a:bodyPr>
            <a:normAutofit fontScale="30000" lnSpcReduction="20000"/>
          </a:bodyPr>
          <a:lstStyle/>
          <a:p>
            <a:r>
              <a:rPr lang="uk-UA" sz="4500" dirty="0" smtClean="0"/>
              <a:t> </a:t>
            </a:r>
            <a:r>
              <a:rPr lang="uk-UA" sz="8000" dirty="0" smtClean="0">
                <a:solidFill>
                  <a:schemeClr val="tx1"/>
                </a:solidFill>
                <a:latin typeface="Times New Roman" panose="02020603050405020304" pitchFamily="18" charset="0"/>
                <a:cs typeface="Times New Roman" panose="02020603050405020304" pitchFamily="18" charset="0"/>
              </a:rPr>
              <a:t>ПОРТФОЛІО</a:t>
            </a:r>
            <a:endParaRPr lang="ru-RU" sz="8000" dirty="0" smtClean="0">
              <a:solidFill>
                <a:schemeClr val="tx1"/>
              </a:solidFill>
              <a:latin typeface="Times New Roman" panose="02020603050405020304" pitchFamily="18" charset="0"/>
              <a:cs typeface="Times New Roman" panose="02020603050405020304" pitchFamily="18" charset="0"/>
            </a:endParaRPr>
          </a:p>
          <a:p>
            <a:r>
              <a:rPr lang="uk-UA" sz="8000" b="1" dirty="0" err="1" smtClean="0">
                <a:solidFill>
                  <a:schemeClr val="tx1"/>
                </a:solidFill>
                <a:latin typeface="Times New Roman" panose="02020603050405020304" pitchFamily="18" charset="0"/>
                <a:cs typeface="Times New Roman" panose="02020603050405020304" pitchFamily="18" charset="0"/>
              </a:rPr>
              <a:t>Рудніченко</a:t>
            </a:r>
            <a:r>
              <a:rPr lang="uk-UA" sz="8000" b="1" dirty="0" smtClean="0">
                <a:solidFill>
                  <a:schemeClr val="tx1"/>
                </a:solidFill>
                <a:latin typeface="Times New Roman" panose="02020603050405020304" pitchFamily="18" charset="0"/>
                <a:cs typeface="Times New Roman" panose="02020603050405020304" pitchFamily="18" charset="0"/>
              </a:rPr>
              <a:t> </a:t>
            </a:r>
            <a:endParaRPr lang="uk-UA" sz="8000" b="1" dirty="0" smtClean="0">
              <a:solidFill>
                <a:schemeClr val="tx1"/>
              </a:solidFill>
              <a:latin typeface="Times New Roman" panose="02020603050405020304" pitchFamily="18" charset="0"/>
              <a:cs typeface="Times New Roman" panose="02020603050405020304" pitchFamily="18" charset="0"/>
            </a:endParaRPr>
          </a:p>
          <a:p>
            <a:r>
              <a:rPr lang="uk-UA" sz="8000" b="1" dirty="0" smtClean="0">
                <a:solidFill>
                  <a:schemeClr val="tx1"/>
                </a:solidFill>
                <a:latin typeface="Times New Roman" panose="02020603050405020304" pitchFamily="18" charset="0"/>
                <a:cs typeface="Times New Roman" panose="02020603050405020304" pitchFamily="18" charset="0"/>
              </a:rPr>
              <a:t>Оксани Олександрівни,</a:t>
            </a:r>
            <a:endParaRPr lang="ru-RU" sz="8000" b="1" dirty="0" smtClean="0">
              <a:solidFill>
                <a:schemeClr val="tx1"/>
              </a:solidFill>
              <a:latin typeface="Times New Roman" panose="02020603050405020304" pitchFamily="18" charset="0"/>
              <a:cs typeface="Times New Roman" panose="02020603050405020304" pitchFamily="18" charset="0"/>
            </a:endParaRPr>
          </a:p>
          <a:p>
            <a:r>
              <a:rPr lang="uk-UA" sz="12000" dirty="0" smtClean="0">
                <a:solidFill>
                  <a:schemeClr val="tx1"/>
                </a:solidFill>
                <a:latin typeface="Times New Roman" panose="02020603050405020304" pitchFamily="18" charset="0"/>
                <a:cs typeface="Times New Roman" panose="02020603050405020304" pitchFamily="18" charset="0"/>
              </a:rPr>
              <a:t>   вихователя</a:t>
            </a:r>
            <a:endParaRPr lang="uk-UA" sz="12000" dirty="0" smtClean="0">
              <a:solidFill>
                <a:schemeClr val="tx1"/>
              </a:solidFill>
              <a:latin typeface="Times New Roman" panose="02020603050405020304" pitchFamily="18" charset="0"/>
              <a:cs typeface="Times New Roman" panose="02020603050405020304" pitchFamily="18" charset="0"/>
            </a:endParaRPr>
          </a:p>
          <a:p>
            <a:r>
              <a:rPr lang="en-US" sz="6700" dirty="0" smtClean="0">
                <a:solidFill>
                  <a:schemeClr val="tx1"/>
                </a:solidFill>
                <a:latin typeface="Times New Roman" panose="02020603050405020304" pitchFamily="18" charset="0"/>
                <a:cs typeface="Times New Roman" panose="02020603050405020304" pitchFamily="18" charset="0"/>
              </a:rPr>
              <a:t> </a:t>
            </a:r>
            <a:r>
              <a:rPr lang="uk-UA" sz="8000" u="sng" dirty="0" smtClean="0">
                <a:solidFill>
                  <a:schemeClr val="tx1"/>
                </a:solidFill>
                <a:latin typeface="Times New Roman" panose="02020603050405020304" pitchFamily="18" charset="0"/>
                <a:cs typeface="Times New Roman" panose="02020603050405020304" pitchFamily="18" charset="0"/>
              </a:rPr>
              <a:t>Моє життєве кредо :</a:t>
            </a:r>
            <a:endParaRPr lang="uk-UA" sz="6700" u="sng" dirty="0" smtClean="0">
              <a:solidFill>
                <a:schemeClr val="tx1"/>
              </a:solidFill>
              <a:latin typeface="Times New Roman" panose="02020603050405020304" pitchFamily="18" charset="0"/>
              <a:cs typeface="Times New Roman" panose="02020603050405020304" pitchFamily="18" charset="0"/>
            </a:endParaRPr>
          </a:p>
          <a:p>
            <a:r>
              <a:rPr lang="en-US" sz="6700" dirty="0" smtClean="0">
                <a:solidFill>
                  <a:schemeClr val="tx1"/>
                </a:solidFill>
                <a:latin typeface="Times New Roman" panose="02020603050405020304" pitchFamily="18" charset="0"/>
                <a:cs typeface="Times New Roman" panose="02020603050405020304" pitchFamily="18" charset="0"/>
              </a:rPr>
              <a:t>  </a:t>
            </a:r>
            <a:r>
              <a:rPr lang="ru-RU" sz="6700" b="1" dirty="0" smtClean="0">
                <a:solidFill>
                  <a:schemeClr val="tx1"/>
                </a:solidFill>
                <a:latin typeface="Times New Roman" panose="02020603050405020304" pitchFamily="18" charset="0"/>
                <a:cs typeface="Times New Roman" panose="02020603050405020304" pitchFamily="18" charset="0"/>
              </a:rPr>
              <a:t>«</a:t>
            </a:r>
            <a:r>
              <a:rPr lang="ru-RU" sz="6700" b="1" dirty="0" err="1" smtClean="0">
                <a:solidFill>
                  <a:schemeClr val="tx1"/>
                </a:solidFill>
                <a:latin typeface="Times New Roman" panose="02020603050405020304" pitchFamily="18" charset="0"/>
                <a:cs typeface="Times New Roman" panose="02020603050405020304" pitchFamily="18" charset="0"/>
              </a:rPr>
              <a:t>Щоб</a:t>
            </a:r>
            <a:r>
              <a:rPr lang="ru-RU" sz="6700" b="1" dirty="0" smtClean="0">
                <a:solidFill>
                  <a:schemeClr val="tx1"/>
                </a:solidFill>
                <a:latin typeface="Times New Roman" panose="02020603050405020304" pitchFamily="18" charset="0"/>
                <a:cs typeface="Times New Roman" panose="02020603050405020304" pitchFamily="18" charset="0"/>
              </a:rPr>
              <a:t> не </a:t>
            </a:r>
            <a:r>
              <a:rPr lang="ru-RU" sz="6700" b="1" dirty="0" err="1" smtClean="0">
                <a:solidFill>
                  <a:schemeClr val="tx1"/>
                </a:solidFill>
                <a:latin typeface="Times New Roman" panose="02020603050405020304" pitchFamily="18" charset="0"/>
                <a:cs typeface="Times New Roman" panose="02020603050405020304" pitchFamily="18" charset="0"/>
              </a:rPr>
              <a:t>трапилось</a:t>
            </a:r>
            <a:r>
              <a:rPr lang="ru-RU" sz="6700" b="1" dirty="0" smtClean="0">
                <a:solidFill>
                  <a:schemeClr val="tx1"/>
                </a:solidFill>
                <a:latin typeface="Times New Roman" panose="02020603050405020304" pitchFamily="18" charset="0"/>
                <a:cs typeface="Times New Roman" panose="02020603050405020304" pitchFamily="18" charset="0"/>
              </a:rPr>
              <a:t> –</a:t>
            </a:r>
            <a:endParaRPr lang="ru-RU" sz="6700" b="1" dirty="0" smtClean="0">
              <a:solidFill>
                <a:schemeClr val="tx1"/>
              </a:solidFill>
              <a:latin typeface="Times New Roman" panose="02020603050405020304" pitchFamily="18" charset="0"/>
              <a:cs typeface="Times New Roman" panose="02020603050405020304" pitchFamily="18" charset="0"/>
            </a:endParaRPr>
          </a:p>
          <a:p>
            <a:r>
              <a:rPr lang="ru-RU" sz="6700" b="1" dirty="0" err="1" smtClean="0">
                <a:solidFill>
                  <a:schemeClr val="tx1"/>
                </a:solidFill>
                <a:latin typeface="Times New Roman" panose="02020603050405020304" pitchFamily="18" charset="0"/>
                <a:cs typeface="Times New Roman" panose="02020603050405020304" pitchFamily="18" charset="0"/>
              </a:rPr>
              <a:t>вір</a:t>
            </a:r>
            <a:r>
              <a:rPr lang="ru-RU" sz="6700" b="1" dirty="0" smtClean="0">
                <a:solidFill>
                  <a:schemeClr val="tx1"/>
                </a:solidFill>
                <a:latin typeface="Times New Roman" panose="02020603050405020304" pitchFamily="18" charset="0"/>
                <a:cs typeface="Times New Roman" panose="02020603050405020304" pitchFamily="18" charset="0"/>
              </a:rPr>
              <a:t> в себе, </a:t>
            </a:r>
            <a:r>
              <a:rPr lang="ru-RU" sz="6700" b="1" dirty="0" err="1" smtClean="0">
                <a:solidFill>
                  <a:schemeClr val="tx1"/>
                </a:solidFill>
                <a:latin typeface="Times New Roman" panose="02020603050405020304" pitchFamily="18" charset="0"/>
                <a:cs typeface="Times New Roman" panose="02020603050405020304" pitchFamily="18" charset="0"/>
              </a:rPr>
              <a:t>вір</a:t>
            </a:r>
            <a:r>
              <a:rPr lang="ru-RU" sz="6700" b="1" dirty="0" smtClean="0">
                <a:solidFill>
                  <a:schemeClr val="tx1"/>
                </a:solidFill>
                <a:latin typeface="Times New Roman" panose="02020603050405020304" pitchFamily="18" charset="0"/>
                <a:cs typeface="Times New Roman" panose="02020603050405020304" pitchFamily="18" charset="0"/>
              </a:rPr>
              <a:t> в </a:t>
            </a:r>
            <a:r>
              <a:rPr lang="ru-RU" sz="6700" b="1" dirty="0" err="1" smtClean="0">
                <a:solidFill>
                  <a:schemeClr val="tx1"/>
                </a:solidFill>
                <a:latin typeface="Times New Roman" panose="02020603050405020304" pitchFamily="18" charset="0"/>
                <a:cs typeface="Times New Roman" panose="02020603050405020304" pitchFamily="18" charset="0"/>
              </a:rPr>
              <a:t>життя</a:t>
            </a:r>
            <a:r>
              <a:rPr lang="ru-RU" sz="6700" b="1" dirty="0" smtClean="0">
                <a:solidFill>
                  <a:schemeClr val="tx1"/>
                </a:solidFill>
                <a:latin typeface="Times New Roman" panose="02020603050405020304" pitchFamily="18" charset="0"/>
                <a:cs typeface="Times New Roman" panose="02020603050405020304" pitchFamily="18" charset="0"/>
              </a:rPr>
              <a:t>, </a:t>
            </a:r>
            <a:r>
              <a:rPr lang="ru-RU" sz="6700" b="1" dirty="0" err="1" smtClean="0">
                <a:solidFill>
                  <a:schemeClr val="tx1"/>
                </a:solidFill>
                <a:latin typeface="Times New Roman" panose="02020603050405020304" pitchFamily="18" charset="0"/>
                <a:cs typeface="Times New Roman" panose="02020603050405020304" pitchFamily="18" charset="0"/>
              </a:rPr>
              <a:t>вір</a:t>
            </a:r>
            <a:r>
              <a:rPr lang="ru-RU" sz="6700" b="1" dirty="0" smtClean="0">
                <a:solidFill>
                  <a:schemeClr val="tx1"/>
                </a:solidFill>
                <a:latin typeface="Times New Roman" panose="02020603050405020304" pitchFamily="18" charset="0"/>
                <a:cs typeface="Times New Roman" panose="02020603050405020304" pitchFamily="18" charset="0"/>
              </a:rPr>
              <a:t> </a:t>
            </a:r>
            <a:r>
              <a:rPr lang="ru-RU" sz="6700" b="1" dirty="0" err="1" smtClean="0">
                <a:solidFill>
                  <a:schemeClr val="tx1"/>
                </a:solidFill>
                <a:latin typeface="Times New Roman" panose="02020603050405020304" pitchFamily="18" charset="0"/>
                <a:cs typeface="Times New Roman" panose="02020603050405020304" pitchFamily="18" charset="0"/>
              </a:rPr>
              <a:t>в</a:t>
            </a:r>
            <a:r>
              <a:rPr lang="ru-RU" sz="6700" b="1" dirty="0" smtClean="0">
                <a:solidFill>
                  <a:schemeClr val="tx1"/>
                </a:solidFill>
                <a:latin typeface="Times New Roman" panose="02020603050405020304" pitchFamily="18" charset="0"/>
                <a:cs typeface="Times New Roman" panose="02020603050405020304" pitchFamily="18" charset="0"/>
              </a:rPr>
              <a:t> </a:t>
            </a:r>
            <a:r>
              <a:rPr lang="ru-RU" sz="6700" b="1" dirty="0" err="1" smtClean="0">
                <a:solidFill>
                  <a:schemeClr val="tx1"/>
                </a:solidFill>
                <a:latin typeface="Times New Roman" panose="02020603050405020304" pitchFamily="18" charset="0"/>
                <a:cs typeface="Times New Roman" panose="02020603050405020304" pitchFamily="18" charset="0"/>
              </a:rPr>
              <a:t>завтрашній</a:t>
            </a:r>
            <a:r>
              <a:rPr lang="ru-RU" sz="6700" b="1" dirty="0" smtClean="0">
                <a:solidFill>
                  <a:schemeClr val="tx1"/>
                </a:solidFill>
                <a:latin typeface="Times New Roman" panose="02020603050405020304" pitchFamily="18" charset="0"/>
                <a:cs typeface="Times New Roman" panose="02020603050405020304" pitchFamily="18" charset="0"/>
              </a:rPr>
              <a:t> день, </a:t>
            </a:r>
            <a:r>
              <a:rPr lang="ru-RU" sz="6700" b="1" dirty="0" err="1" smtClean="0">
                <a:solidFill>
                  <a:schemeClr val="tx1"/>
                </a:solidFill>
                <a:latin typeface="Times New Roman" panose="02020603050405020304" pitchFamily="18" charset="0"/>
                <a:cs typeface="Times New Roman" panose="02020603050405020304" pitchFamily="18" charset="0"/>
              </a:rPr>
              <a:t>вір</a:t>
            </a:r>
            <a:r>
              <a:rPr lang="ru-RU" sz="6700" b="1" dirty="0" smtClean="0">
                <a:solidFill>
                  <a:schemeClr val="tx1"/>
                </a:solidFill>
                <a:latin typeface="Times New Roman" panose="02020603050405020304" pitchFamily="18" charset="0"/>
                <a:cs typeface="Times New Roman" panose="02020603050405020304" pitchFamily="18" charset="0"/>
              </a:rPr>
              <a:t> в те, </a:t>
            </a:r>
            <a:r>
              <a:rPr lang="ru-RU" sz="6700" b="1" dirty="0" err="1" smtClean="0">
                <a:solidFill>
                  <a:schemeClr val="tx1"/>
                </a:solidFill>
                <a:latin typeface="Times New Roman" panose="02020603050405020304" pitchFamily="18" charset="0"/>
                <a:cs typeface="Times New Roman" panose="02020603050405020304" pitchFamily="18" charset="0"/>
              </a:rPr>
              <a:t>що</a:t>
            </a:r>
            <a:r>
              <a:rPr lang="ru-RU" sz="6700" b="1" dirty="0" smtClean="0">
                <a:solidFill>
                  <a:schemeClr val="tx1"/>
                </a:solidFill>
                <a:latin typeface="Times New Roman" panose="02020603050405020304" pitchFamily="18" charset="0"/>
                <a:cs typeface="Times New Roman" panose="02020603050405020304" pitchFamily="18" charset="0"/>
              </a:rPr>
              <a:t> </a:t>
            </a:r>
            <a:r>
              <a:rPr lang="ru-RU" sz="6700" b="1" dirty="0" err="1" smtClean="0">
                <a:solidFill>
                  <a:schemeClr val="tx1"/>
                </a:solidFill>
                <a:latin typeface="Times New Roman" panose="02020603050405020304" pitchFamily="18" charset="0"/>
                <a:cs typeface="Times New Roman" panose="02020603050405020304" pitchFamily="18" charset="0"/>
              </a:rPr>
              <a:t>ти</a:t>
            </a:r>
            <a:r>
              <a:rPr lang="ru-RU" sz="6700" b="1" dirty="0" smtClean="0">
                <a:solidFill>
                  <a:schemeClr val="tx1"/>
                </a:solidFill>
                <a:latin typeface="Times New Roman" panose="02020603050405020304" pitchFamily="18" charset="0"/>
                <a:cs typeface="Times New Roman" panose="02020603050405020304" pitchFamily="18" charset="0"/>
              </a:rPr>
              <a:t> </a:t>
            </a:r>
            <a:r>
              <a:rPr lang="ru-RU" sz="6700" b="1" dirty="0" err="1" smtClean="0">
                <a:solidFill>
                  <a:schemeClr val="tx1"/>
                </a:solidFill>
                <a:latin typeface="Times New Roman" panose="02020603050405020304" pitchFamily="18" charset="0"/>
                <a:cs typeface="Times New Roman" panose="02020603050405020304" pitchFamily="18" charset="0"/>
              </a:rPr>
              <a:t>робиш</a:t>
            </a:r>
            <a:r>
              <a:rPr lang="ru-RU" sz="6700" b="1" dirty="0" smtClean="0">
                <a:solidFill>
                  <a:schemeClr val="tx1"/>
                </a:solidFill>
                <a:latin typeface="Times New Roman" panose="02020603050405020304" pitchFamily="18" charset="0"/>
                <a:cs typeface="Times New Roman" panose="02020603050405020304" pitchFamily="18" charset="0"/>
              </a:rPr>
              <a:t>!</a:t>
            </a:r>
            <a:r>
              <a:rPr lang="uk-UA" sz="6700" b="1" dirty="0" smtClean="0">
                <a:solidFill>
                  <a:schemeClr val="tx1"/>
                </a:solidFill>
                <a:latin typeface="Times New Roman" panose="02020603050405020304" pitchFamily="18" charset="0"/>
                <a:cs typeface="Times New Roman" panose="02020603050405020304" pitchFamily="18" charset="0"/>
              </a:rPr>
              <a:t>»</a:t>
            </a:r>
            <a:endParaRPr lang="en-US" sz="6700" b="1" dirty="0" smtClean="0">
              <a:solidFill>
                <a:schemeClr val="tx1"/>
              </a:solidFill>
              <a:latin typeface="Times New Roman" panose="02020603050405020304" pitchFamily="18" charset="0"/>
              <a:cs typeface="Times New Roman" panose="02020603050405020304" pitchFamily="18" charset="0"/>
            </a:endParaRPr>
          </a:p>
          <a:p>
            <a:r>
              <a:rPr lang="en-US" sz="6700" b="1" dirty="0" smtClean="0">
                <a:solidFill>
                  <a:schemeClr val="tx1"/>
                </a:solidFill>
                <a:latin typeface="Times New Roman" panose="02020603050405020304" pitchFamily="18" charset="0"/>
                <a:cs typeface="Times New Roman" panose="02020603050405020304" pitchFamily="18" charset="0"/>
              </a:rPr>
              <a:t>           </a:t>
            </a:r>
            <a:endParaRPr lang="ru-RU" sz="6700" dirty="0" smtClean="0">
              <a:solidFill>
                <a:schemeClr val="tx1"/>
              </a:solidFill>
              <a:latin typeface="Times New Roman" panose="02020603050405020304" pitchFamily="18" charset="0"/>
              <a:cs typeface="Times New Roman" panose="02020603050405020304" pitchFamily="18" charset="0"/>
            </a:endParaRPr>
          </a:p>
          <a:p>
            <a:r>
              <a:rPr lang="en-US" sz="6700" b="1" dirty="0" smtClean="0">
                <a:solidFill>
                  <a:schemeClr val="tx1"/>
                </a:solidFill>
                <a:latin typeface="Times New Roman" panose="02020603050405020304" pitchFamily="18" charset="0"/>
                <a:cs typeface="Times New Roman" panose="02020603050405020304" pitchFamily="18" charset="0"/>
              </a:rPr>
              <a:t>  </a:t>
            </a:r>
            <a:r>
              <a:rPr lang="uk-UA" sz="6700" u="sng" dirty="0" smtClean="0">
                <a:solidFill>
                  <a:schemeClr val="tx1"/>
                </a:solidFill>
                <a:latin typeface="Times New Roman" panose="02020603050405020304" pitchFamily="18" charset="0"/>
                <a:cs typeface="Times New Roman" panose="02020603050405020304" pitchFamily="18" charset="0"/>
              </a:rPr>
              <a:t>Моє педагогічне кредо : </a:t>
            </a:r>
            <a:endParaRPr lang="uk-UA" sz="6700" u="sng" dirty="0" smtClean="0">
              <a:solidFill>
                <a:schemeClr val="tx1"/>
              </a:solidFill>
              <a:latin typeface="Times New Roman" panose="02020603050405020304" pitchFamily="18" charset="0"/>
              <a:cs typeface="Times New Roman" panose="02020603050405020304" pitchFamily="18" charset="0"/>
            </a:endParaRPr>
          </a:p>
          <a:p>
            <a:r>
              <a:rPr lang="en-US" sz="6700" b="1" dirty="0" smtClean="0">
                <a:solidFill>
                  <a:schemeClr val="tx1"/>
                </a:solidFill>
                <a:latin typeface="Times New Roman" panose="02020603050405020304" pitchFamily="18" charset="0"/>
                <a:cs typeface="Times New Roman" panose="02020603050405020304" pitchFamily="18" charset="0"/>
              </a:rPr>
              <a:t>   </a:t>
            </a:r>
            <a:r>
              <a:rPr lang="uk-UA" sz="6700" b="1" dirty="0" smtClean="0">
                <a:solidFill>
                  <a:schemeClr val="tx1"/>
                </a:solidFill>
                <a:latin typeface="Times New Roman" panose="02020603050405020304" pitchFamily="18" charset="0"/>
                <a:cs typeface="Times New Roman" panose="02020603050405020304" pitchFamily="18" charset="0"/>
              </a:rPr>
              <a:t>«До роботи – творчо, до дітей – </a:t>
            </a:r>
            <a:r>
              <a:rPr lang="uk-UA" sz="6700" b="1" smtClean="0">
                <a:solidFill>
                  <a:schemeClr val="tx1"/>
                </a:solidFill>
                <a:latin typeface="Times New Roman" panose="02020603050405020304" pitchFamily="18" charset="0"/>
                <a:cs typeface="Times New Roman" panose="02020603050405020304" pitchFamily="18" charset="0"/>
              </a:rPr>
              <a:t>з любов’</a:t>
            </a:r>
            <a:r>
              <a:rPr lang="uk-UA" sz="6700" b="1" dirty="0" smtClean="0">
                <a:solidFill>
                  <a:schemeClr val="tx1"/>
                </a:solidFill>
                <a:latin typeface="Times New Roman" panose="02020603050405020304" pitchFamily="18" charset="0"/>
                <a:cs typeface="Times New Roman" panose="02020603050405020304" pitchFamily="18" charset="0"/>
              </a:rPr>
              <a:t>ю»</a:t>
            </a:r>
            <a:endParaRPr lang="uk-UA" sz="4700" b="1" dirty="0" smtClean="0">
              <a:solidFill>
                <a:schemeClr val="tx1"/>
              </a:solidFill>
              <a:latin typeface="Times New Roman" panose="02020603050405020304" pitchFamily="18" charset="0"/>
              <a:cs typeface="Times New Roman" panose="02020603050405020304" pitchFamily="18" charset="0"/>
            </a:endParaRPr>
          </a:p>
          <a:p>
            <a:endParaRPr lang="uk-UA" sz="3300" b="1" dirty="0" smtClean="0">
              <a:solidFill>
                <a:schemeClr val="tx1"/>
              </a:solidFill>
              <a:latin typeface="Times New Roman" panose="02020603050405020304" pitchFamily="18" charset="0"/>
              <a:cs typeface="Times New Roman" panose="02020603050405020304" pitchFamily="18" charset="0"/>
            </a:endParaRPr>
          </a:p>
          <a:p>
            <a:endParaRPr lang="uk-UA" sz="3300" b="1" dirty="0" smtClean="0">
              <a:solidFill>
                <a:schemeClr val="tx1"/>
              </a:solidFill>
              <a:latin typeface="Times New Roman" panose="02020603050405020304" pitchFamily="18" charset="0"/>
              <a:cs typeface="Times New Roman" panose="02020603050405020304" pitchFamily="18" charset="0"/>
            </a:endParaRPr>
          </a:p>
          <a:p>
            <a:endParaRPr lang="uk-UA" sz="4700" b="1" dirty="0" smtClean="0">
              <a:solidFill>
                <a:schemeClr val="tx1"/>
              </a:solidFill>
              <a:latin typeface="Times New Roman" panose="02020603050405020304" pitchFamily="18" charset="0"/>
              <a:cs typeface="Times New Roman" panose="02020603050405020304" pitchFamily="18" charset="0"/>
            </a:endParaRPr>
          </a:p>
          <a:p>
            <a:endParaRPr lang="uk-UA" sz="4700" b="1" dirty="0" smtClean="0">
              <a:solidFill>
                <a:schemeClr val="tx1"/>
              </a:solidFill>
              <a:latin typeface="Times New Roman" panose="02020603050405020304" pitchFamily="18" charset="0"/>
              <a:cs typeface="Times New Roman" panose="02020603050405020304" pitchFamily="18" charset="0"/>
            </a:endParaRPr>
          </a:p>
          <a:p>
            <a:r>
              <a:rPr lang="uk-UA" sz="6700" b="1" dirty="0" smtClean="0">
                <a:solidFill>
                  <a:schemeClr val="tx1"/>
                </a:solidFill>
                <a:latin typeface="Times New Roman" panose="02020603050405020304" pitchFamily="18" charset="0"/>
                <a:cs typeface="Times New Roman" panose="02020603050405020304" pitchFamily="18" charset="0"/>
              </a:rPr>
              <a:t>Прилуки 2026 р.</a:t>
            </a:r>
            <a:endParaRPr lang="uk-UA" sz="6700" b="1" dirty="0" smtClean="0">
              <a:solidFill>
                <a:schemeClr val="tx1"/>
              </a:solidFill>
              <a:latin typeface="Times New Roman" panose="02020603050405020304" pitchFamily="18" charset="0"/>
              <a:cs typeface="Times New Roman" panose="02020603050405020304" pitchFamily="18" charset="0"/>
            </a:endParaRPr>
          </a:p>
        </p:txBody>
      </p:sp>
      <p:pic>
        <p:nvPicPr>
          <p:cNvPr id="4" name="Picture 2" descr="E:\Desktop\Pictures\Оксана\DSC_0471.JPG"/>
          <p:cNvPicPr>
            <a:picLocks noChangeAspect="1" noChangeArrowheads="1"/>
          </p:cNvPicPr>
          <p:nvPr/>
        </p:nvPicPr>
        <p:blipFill>
          <a:blip r:embed="rId1" cstate="print"/>
          <a:srcRect/>
          <a:stretch>
            <a:fillRect/>
          </a:stretch>
        </p:blipFill>
        <p:spPr bwMode="auto">
          <a:xfrm>
            <a:off x="5500694" y="1500174"/>
            <a:ext cx="3428992" cy="5143487"/>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596" y="214290"/>
            <a:ext cx="8229600" cy="6643710"/>
          </a:xfrm>
        </p:spPr>
        <p:txBody>
          <a:bodyPr>
            <a:normAutofit fontScale="25000" lnSpcReduction="20000"/>
          </a:bodyPr>
          <a:lstStyle/>
          <a:p>
            <a:pPr marL="0" indent="0">
              <a:buNone/>
            </a:pPr>
            <a:r>
              <a:rPr lang="uk-UA" b="1" i="1" dirty="0" smtClean="0">
                <a:latin typeface="Times New Roman" panose="02020603050405020304" pitchFamily="18" charset="0"/>
                <a:cs typeface="Times New Roman" panose="02020603050405020304" pitchFamily="18" charset="0"/>
              </a:rPr>
              <a:t>                                                                                    </a:t>
            </a:r>
            <a:r>
              <a:rPr lang="uk-UA" sz="16000" b="1" dirty="0" smtClean="0">
                <a:latin typeface="Times New Roman" panose="02020603050405020304" pitchFamily="18" charset="0"/>
                <a:cs typeface="Times New Roman" panose="02020603050405020304" pitchFamily="18" charset="0"/>
              </a:rPr>
              <a:t>Будемо знайомі</a:t>
            </a:r>
            <a:endParaRPr lang="uk-UA" sz="6400" b="1" dirty="0" smtClean="0">
              <a:latin typeface="Times New Roman" panose="02020603050405020304" pitchFamily="18" charset="0"/>
              <a:cs typeface="Times New Roman" panose="02020603050405020304" pitchFamily="18" charset="0"/>
            </a:endParaRPr>
          </a:p>
          <a:p>
            <a:pPr marL="0" indent="0">
              <a:buNone/>
            </a:pPr>
            <a:endParaRPr lang="uk-UA" b="1" dirty="0" smtClean="0">
              <a:latin typeface="Times New Roman" panose="02020603050405020304" pitchFamily="18" charset="0"/>
              <a:cs typeface="Times New Roman" panose="02020603050405020304" pitchFamily="18" charset="0"/>
            </a:endParaRPr>
          </a:p>
          <a:p>
            <a:pPr marL="0" indent="0">
              <a:buNone/>
            </a:pPr>
            <a:r>
              <a:rPr lang="uk-UA" sz="8000" b="1" dirty="0" smtClean="0">
                <a:latin typeface="Times New Roman" panose="02020603050405020304" pitchFamily="18" charset="0"/>
                <a:cs typeface="Times New Roman" panose="02020603050405020304" pitchFamily="18" charset="0"/>
              </a:rPr>
              <a:t>Дата народження: </a:t>
            </a:r>
            <a:r>
              <a:rPr lang="uk-UA" sz="8000" dirty="0" smtClean="0">
                <a:latin typeface="Times New Roman" panose="02020603050405020304" pitchFamily="18" charset="0"/>
                <a:cs typeface="Times New Roman" panose="02020603050405020304" pitchFamily="18" charset="0"/>
              </a:rPr>
              <a:t>30.10.76 р.</a:t>
            </a:r>
            <a:endParaRPr lang="uk-UA" sz="8000" dirty="0" smtClean="0">
              <a:latin typeface="Times New Roman" panose="02020603050405020304" pitchFamily="18" charset="0"/>
              <a:cs typeface="Times New Roman" panose="02020603050405020304" pitchFamily="18" charset="0"/>
            </a:endParaRPr>
          </a:p>
          <a:p>
            <a:pPr marL="0" indent="0">
              <a:buNone/>
            </a:pPr>
            <a:r>
              <a:rPr lang="uk-UA" sz="8000" b="1" dirty="0" smtClean="0">
                <a:latin typeface="Times New Roman" panose="02020603050405020304" pitchFamily="18" charset="0"/>
                <a:cs typeface="Times New Roman" panose="02020603050405020304" pitchFamily="18" charset="0"/>
              </a:rPr>
              <a:t> Освіта: </a:t>
            </a:r>
            <a:r>
              <a:rPr lang="uk-UA" sz="8000" dirty="0" smtClean="0">
                <a:latin typeface="Times New Roman" panose="02020603050405020304" pitchFamily="18" charset="0"/>
                <a:cs typeface="Times New Roman" panose="02020603050405020304" pitchFamily="18" charset="0"/>
              </a:rPr>
              <a:t>повна вища, 2009 рік – Ніжинський державний університет імені Миколи Гоголя по спеціальності «Дошкільне виховання»</a:t>
            </a:r>
            <a:endParaRPr lang="uk-UA" sz="8000" dirty="0" smtClean="0">
              <a:latin typeface="Times New Roman" panose="02020603050405020304" pitchFamily="18" charset="0"/>
              <a:cs typeface="Times New Roman" panose="02020603050405020304" pitchFamily="18" charset="0"/>
            </a:endParaRPr>
          </a:p>
          <a:p>
            <a:pPr marL="0" indent="0">
              <a:buNone/>
            </a:pPr>
            <a:endParaRPr lang="uk-UA" sz="8000" b="1" dirty="0" smtClean="0">
              <a:latin typeface="Times New Roman" panose="02020603050405020304" pitchFamily="18" charset="0"/>
              <a:cs typeface="Times New Roman" panose="02020603050405020304" pitchFamily="18" charset="0"/>
            </a:endParaRPr>
          </a:p>
          <a:p>
            <a:pPr marL="0" indent="0">
              <a:buNone/>
            </a:pPr>
            <a:r>
              <a:rPr lang="uk-UA" sz="8000" b="1" dirty="0" smtClean="0">
                <a:latin typeface="Times New Roman" panose="02020603050405020304" pitchFamily="18" charset="0"/>
                <a:cs typeface="Times New Roman" panose="02020603050405020304" pitchFamily="18" charset="0"/>
              </a:rPr>
              <a:t>Професійний  шлях: </a:t>
            </a:r>
            <a:r>
              <a:rPr lang="uk-UA" sz="8000" dirty="0" smtClean="0">
                <a:latin typeface="Times New Roman" panose="02020603050405020304" pitchFamily="18" charset="0"/>
                <a:cs typeface="Times New Roman" panose="02020603050405020304" pitchFamily="18" charset="0"/>
              </a:rPr>
              <a:t>З 15.08.1998 року працюю на посаді вихователя ЗДО </a:t>
            </a:r>
            <a:r>
              <a:rPr lang="uk-UA" sz="8000" dirty="0" err="1" smtClean="0">
                <a:latin typeface="Times New Roman" panose="02020603050405020304" pitchFamily="18" charset="0"/>
                <a:cs typeface="Times New Roman" panose="02020603050405020304" pitchFamily="18" charset="0"/>
              </a:rPr>
              <a:t>КТ</a:t>
            </a:r>
            <a:r>
              <a:rPr lang="uk-UA" sz="8000" dirty="0" smtClean="0">
                <a:latin typeface="Times New Roman" panose="02020603050405020304" pitchFamily="18" charset="0"/>
                <a:cs typeface="Times New Roman" panose="02020603050405020304" pitchFamily="18" charset="0"/>
              </a:rPr>
              <a:t> №26 «Білочка»</a:t>
            </a:r>
            <a:endParaRPr lang="uk-UA" sz="8000" dirty="0" smtClean="0">
              <a:latin typeface="Times New Roman" panose="02020603050405020304" pitchFamily="18" charset="0"/>
              <a:cs typeface="Times New Roman" panose="02020603050405020304" pitchFamily="18" charset="0"/>
            </a:endParaRPr>
          </a:p>
          <a:p>
            <a:pPr marL="0" indent="0">
              <a:buNone/>
            </a:pPr>
            <a:r>
              <a:rPr lang="uk-UA" sz="8000" b="1" dirty="0" smtClean="0">
                <a:latin typeface="Times New Roman" panose="02020603050405020304" pitchFamily="18" charset="0"/>
                <a:cs typeface="Times New Roman" panose="02020603050405020304" pitchFamily="18" charset="0"/>
              </a:rPr>
              <a:t>Педагогічний стаж роботи у ЗДО </a:t>
            </a:r>
            <a:r>
              <a:rPr lang="uk-UA" sz="8000" b="1" dirty="0" err="1" smtClean="0">
                <a:latin typeface="Times New Roman" panose="02020603050405020304" pitchFamily="18" charset="0"/>
                <a:cs typeface="Times New Roman" panose="02020603050405020304" pitchFamily="18" charset="0"/>
              </a:rPr>
              <a:t>КТ</a:t>
            </a:r>
            <a:r>
              <a:rPr lang="uk-UA" sz="8000" b="1" dirty="0" smtClean="0">
                <a:latin typeface="Times New Roman" panose="02020603050405020304" pitchFamily="18" charset="0"/>
                <a:cs typeface="Times New Roman" panose="02020603050405020304" pitchFamily="18" charset="0"/>
              </a:rPr>
              <a:t>  №26: </a:t>
            </a:r>
            <a:r>
              <a:rPr lang="uk-UA" sz="8000" dirty="0" smtClean="0">
                <a:latin typeface="Times New Roman" panose="02020603050405020304" pitchFamily="18" charset="0"/>
                <a:cs typeface="Times New Roman" panose="02020603050405020304" pitchFamily="18" charset="0"/>
              </a:rPr>
              <a:t>2</a:t>
            </a:r>
            <a:r>
              <a:rPr lang="ru-RU" altLang="uk-UA" sz="8000" dirty="0" smtClean="0">
                <a:latin typeface="Times New Roman" panose="02020603050405020304" pitchFamily="18" charset="0"/>
                <a:cs typeface="Times New Roman" panose="02020603050405020304" pitchFamily="18" charset="0"/>
              </a:rPr>
              <a:t>8</a:t>
            </a:r>
            <a:r>
              <a:rPr lang="uk-UA" sz="8000" dirty="0" smtClean="0">
                <a:latin typeface="Times New Roman" panose="02020603050405020304" pitchFamily="18" charset="0"/>
                <a:cs typeface="Times New Roman" panose="02020603050405020304" pitchFamily="18" charset="0"/>
              </a:rPr>
              <a:t> років</a:t>
            </a:r>
            <a:endParaRPr lang="uk-UA" sz="8000" dirty="0" smtClean="0">
              <a:latin typeface="Times New Roman" panose="02020603050405020304" pitchFamily="18" charset="0"/>
              <a:cs typeface="Times New Roman" panose="02020603050405020304" pitchFamily="18" charset="0"/>
            </a:endParaRPr>
          </a:p>
          <a:p>
            <a:pPr marL="0" indent="0">
              <a:buNone/>
            </a:pPr>
            <a:endParaRPr lang="uk-UA" sz="8000" b="1" dirty="0" smtClean="0">
              <a:latin typeface="Times New Roman" panose="02020603050405020304" pitchFamily="18" charset="0"/>
              <a:cs typeface="Times New Roman" panose="02020603050405020304" pitchFamily="18" charset="0"/>
            </a:endParaRPr>
          </a:p>
          <a:p>
            <a:pPr marL="0" indent="0">
              <a:buNone/>
            </a:pPr>
            <a:r>
              <a:rPr lang="uk-UA" sz="8000" b="1" dirty="0" smtClean="0">
                <a:latin typeface="Times New Roman" panose="02020603050405020304" pitchFamily="18" charset="0"/>
                <a:cs typeface="Times New Roman" panose="02020603050405020304" pitchFamily="18" charset="0"/>
              </a:rPr>
              <a:t>Посада: </a:t>
            </a:r>
            <a:r>
              <a:rPr lang="uk-UA" sz="8000" dirty="0" smtClean="0">
                <a:latin typeface="Times New Roman" panose="02020603050405020304" pitchFamily="18" charset="0"/>
                <a:cs typeface="Times New Roman" panose="02020603050405020304" pitchFamily="18" charset="0"/>
              </a:rPr>
              <a:t>вихователь</a:t>
            </a:r>
            <a:endParaRPr lang="uk-UA" sz="8000" dirty="0" smtClean="0">
              <a:latin typeface="Times New Roman" panose="02020603050405020304" pitchFamily="18" charset="0"/>
              <a:cs typeface="Times New Roman" panose="02020603050405020304" pitchFamily="18" charset="0"/>
            </a:endParaRPr>
          </a:p>
          <a:p>
            <a:pPr marL="0" indent="0">
              <a:buNone/>
            </a:pPr>
            <a:endParaRPr lang="uk-UA" sz="8000" b="1" dirty="0" smtClean="0">
              <a:latin typeface="Times New Roman" panose="02020603050405020304" pitchFamily="18" charset="0"/>
              <a:cs typeface="Times New Roman" panose="02020603050405020304" pitchFamily="18" charset="0"/>
            </a:endParaRPr>
          </a:p>
          <a:p>
            <a:pPr marL="0" indent="0">
              <a:buNone/>
            </a:pPr>
            <a:r>
              <a:rPr lang="uk-UA" sz="8000" b="1" dirty="0" smtClean="0">
                <a:latin typeface="Times New Roman" panose="02020603050405020304" pitchFamily="18" charset="0"/>
                <a:cs typeface="Times New Roman" panose="02020603050405020304" pitchFamily="18" charset="0"/>
              </a:rPr>
              <a:t>Кваліфікаційна категорія: </a:t>
            </a:r>
            <a:r>
              <a:rPr lang="uk-UA" sz="8000" dirty="0" smtClean="0">
                <a:latin typeface="Times New Roman" panose="02020603050405020304" pitchFamily="18" charset="0"/>
                <a:cs typeface="Times New Roman" panose="02020603050405020304" pitchFamily="18" charset="0"/>
              </a:rPr>
              <a:t>«спеціаліст вищої категорії»</a:t>
            </a:r>
            <a:endParaRPr lang="uk-UA" sz="8000" dirty="0" smtClean="0">
              <a:latin typeface="Times New Roman" panose="02020603050405020304" pitchFamily="18" charset="0"/>
              <a:cs typeface="Times New Roman" panose="02020603050405020304" pitchFamily="18" charset="0"/>
            </a:endParaRPr>
          </a:p>
          <a:p>
            <a:pPr marL="0" indent="0">
              <a:buNone/>
            </a:pPr>
            <a:endParaRPr lang="uk-UA" sz="8000" b="1" dirty="0" smtClean="0">
              <a:latin typeface="Times New Roman" panose="02020603050405020304" pitchFamily="18" charset="0"/>
              <a:cs typeface="Times New Roman" panose="02020603050405020304" pitchFamily="18" charset="0"/>
            </a:endParaRPr>
          </a:p>
          <a:p>
            <a:pPr marL="0" indent="0">
              <a:buNone/>
            </a:pPr>
            <a:r>
              <a:rPr lang="uk-UA" sz="8000" b="1" dirty="0" smtClean="0">
                <a:latin typeface="Times New Roman" panose="02020603050405020304" pitchFamily="18" charset="0"/>
                <a:cs typeface="Times New Roman" panose="02020603050405020304" pitchFamily="18" charset="0"/>
              </a:rPr>
              <a:t>Відомості про атестацію</a:t>
            </a:r>
            <a:r>
              <a:rPr lang="uk-UA" sz="8000" smtClean="0">
                <a:latin typeface="Times New Roman" panose="02020603050405020304" pitchFamily="18" charset="0"/>
                <a:cs typeface="Times New Roman" panose="02020603050405020304" pitchFamily="18" charset="0"/>
              </a:rPr>
              <a:t>: </a:t>
            </a:r>
            <a:r>
              <a:rPr lang="uk-UA" sz="8000" smtClean="0">
                <a:latin typeface="Times New Roman" panose="02020603050405020304" pitchFamily="18" charset="0"/>
                <a:cs typeface="Times New Roman" panose="02020603050405020304" pitchFamily="18" charset="0"/>
              </a:rPr>
              <a:t>присвоєно </a:t>
            </a:r>
            <a:r>
              <a:rPr lang="uk-UA" sz="8000" dirty="0" smtClean="0">
                <a:latin typeface="Times New Roman" panose="02020603050405020304" pitchFamily="18" charset="0"/>
                <a:cs typeface="Times New Roman" panose="02020603050405020304" pitchFamily="18" charset="0"/>
              </a:rPr>
              <a:t>кваліфікаційну категорію </a:t>
            </a:r>
            <a:r>
              <a:rPr lang="uk-UA" sz="8000" dirty="0" err="1" smtClean="0">
                <a:latin typeface="Times New Roman" panose="02020603050405020304" pitchFamily="18" charset="0"/>
                <a:cs typeface="Times New Roman" panose="02020603050405020304" pitchFamily="18" charset="0"/>
              </a:rPr>
              <a:t>“Спеціаліст</a:t>
            </a:r>
            <a:r>
              <a:rPr lang="uk-UA" sz="8000" dirty="0" smtClean="0">
                <a:latin typeface="Times New Roman" panose="02020603050405020304" pitchFamily="18" charset="0"/>
                <a:cs typeface="Times New Roman" panose="02020603050405020304" pitchFamily="18" charset="0"/>
              </a:rPr>
              <a:t> вищої </a:t>
            </a:r>
            <a:r>
              <a:rPr lang="uk-UA" sz="8000" dirty="0" err="1" smtClean="0">
                <a:latin typeface="Times New Roman" panose="02020603050405020304" pitchFamily="18" charset="0"/>
                <a:cs typeface="Times New Roman" panose="02020603050405020304" pitchFamily="18" charset="0"/>
              </a:rPr>
              <a:t>категорії”</a:t>
            </a:r>
            <a:r>
              <a:rPr lang="uk-UA" sz="8000" dirty="0" smtClean="0">
                <a:latin typeface="Times New Roman" panose="02020603050405020304" pitchFamily="18" charset="0"/>
                <a:cs typeface="Times New Roman" panose="02020603050405020304" pitchFamily="18" charset="0"/>
              </a:rPr>
              <a:t> 2025р.</a:t>
            </a:r>
            <a:endParaRPr lang="uk-UA" sz="8000" dirty="0" smtClean="0">
              <a:latin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Заголовок 1"/>
          <p:cNvSpPr>
            <a:spLocks noGrp="1"/>
          </p:cNvSpPr>
          <p:nvPr>
            <p:ph type="title"/>
          </p:nvPr>
        </p:nvSpPr>
        <p:spPr>
          <a:xfrm>
            <a:off x="457200" y="635"/>
            <a:ext cx="8229600" cy="385445"/>
          </a:xfrm>
        </p:spPr>
        <p:txBody>
          <a:bodyPr>
            <a:noAutofit/>
          </a:bodyPr>
          <a:p>
            <a:r>
              <a:rPr lang="uk-UA" altLang="ru-RU" sz="2000" b="1">
                <a:latin typeface="Times New Roman" panose="02020603050405020304" pitchFamily="18" charset="0"/>
                <a:cs typeface="Times New Roman" panose="02020603050405020304" pitchFamily="18" charset="0"/>
              </a:rPr>
              <a:t>Курси підвищення кваліфікації:</a:t>
            </a:r>
            <a:endParaRPr lang="uk-UA" altLang="ru-RU" sz="2000" b="1">
              <a:latin typeface="Times New Roman" panose="02020603050405020304" pitchFamily="18" charset="0"/>
              <a:cs typeface="Times New Roman" panose="02020603050405020304" pitchFamily="18" charset="0"/>
            </a:endParaRPr>
          </a:p>
        </p:txBody>
      </p:sp>
      <p:sp>
        <p:nvSpPr>
          <p:cNvPr id="3" name="Замещающее содержимое 2"/>
          <p:cNvSpPr>
            <a:spLocks noGrp="1"/>
          </p:cNvSpPr>
          <p:nvPr>
            <p:ph idx="1"/>
          </p:nvPr>
        </p:nvSpPr>
        <p:spPr>
          <a:xfrm>
            <a:off x="57150" y="496570"/>
            <a:ext cx="8945880" cy="6302375"/>
          </a:xfrm>
        </p:spPr>
        <p:txBody>
          <a:bodyPr>
            <a:normAutofit lnSpcReduction="20000"/>
          </a:bodyPr>
          <a:p>
            <a:pPr marL="0" indent="0">
              <a:buNone/>
            </a:pPr>
            <a:endParaRPr lang="uk-UA" altLang="en-US" sz="1800"/>
          </a:p>
          <a:p>
            <a:pPr marL="0" indent="0">
              <a:buNone/>
            </a:pPr>
            <a:endParaRPr lang="uk-UA" altLang="en-US" sz="1800"/>
          </a:p>
          <a:p>
            <a:pPr marL="0" indent="0">
              <a:buNone/>
            </a:pPr>
            <a:endParaRPr lang="uk-UA" altLang="en-US" sz="1800"/>
          </a:p>
          <a:p>
            <a:pPr marL="0" indent="0">
              <a:buNone/>
            </a:pPr>
            <a:endParaRPr lang="uk-UA" altLang="en-US" sz="1800"/>
          </a:p>
        </p:txBody>
      </p:sp>
      <p:graphicFrame>
        <p:nvGraphicFramePr>
          <p:cNvPr id="4" name="Таблица 3"/>
          <p:cNvGraphicFramePr/>
          <p:nvPr>
            <p:custDataLst>
              <p:tags r:id="rId1"/>
            </p:custDataLst>
          </p:nvPr>
        </p:nvGraphicFramePr>
        <p:xfrm>
          <a:off x="56515" y="377825"/>
          <a:ext cx="9067165" cy="6285230"/>
        </p:xfrm>
        <a:graphic>
          <a:graphicData uri="http://schemas.openxmlformats.org/drawingml/2006/table">
            <a:tbl>
              <a:tblPr firstRow="1" bandRow="1">
                <a:tableStyleId>{5C22544A-7EE6-4342-B048-85BDC9FD1C3A}</a:tableStyleId>
              </a:tblPr>
              <a:tblGrid>
                <a:gridCol w="563880"/>
                <a:gridCol w="2145665"/>
                <a:gridCol w="2379345"/>
                <a:gridCol w="1132840"/>
                <a:gridCol w="703580"/>
                <a:gridCol w="1169035"/>
                <a:gridCol w="972820"/>
              </a:tblGrid>
              <a:tr h="550545">
                <a:tc>
                  <a:txBody>
                    <a:bodyPr/>
                    <a:p>
                      <a:pPr>
                        <a:buNone/>
                      </a:pPr>
                      <a:r>
                        <a:rPr lang="ru-RU" altLang="en-US" sz="1400"/>
                        <a:t>№</a:t>
                      </a:r>
                      <a:endParaRPr lang="ru-RU" altLang="en-US" sz="1400"/>
                    </a:p>
                    <a:p>
                      <a:pPr>
                        <a:buNone/>
                      </a:pPr>
                      <a:r>
                        <a:rPr lang="ru-RU" altLang="en-US" sz="1400"/>
                        <a:t>п/</a:t>
                      </a:r>
                      <a:r>
                        <a:rPr lang="uk-UA" altLang="en-US" sz="1400"/>
                        <a:t>п </a:t>
                      </a:r>
                      <a:endParaRPr lang="uk-UA" altLang="en-US" sz="1400"/>
                    </a:p>
                  </a:txBody>
                  <a:tcPr/>
                </a:tc>
                <a:tc>
                  <a:txBody>
                    <a:bodyPr/>
                    <a:p>
                      <a:pPr>
                        <a:buNone/>
                      </a:pPr>
                      <a:r>
                        <a:rPr lang="uk-UA" altLang="ru-RU" sz="1400"/>
                        <a:t>Тема/напрям</a:t>
                      </a:r>
                      <a:endParaRPr lang="uk-UA" altLang="ru-RU" sz="1400"/>
                    </a:p>
                    <a:p>
                      <a:pPr>
                        <a:buNone/>
                      </a:pPr>
                      <a:r>
                        <a:rPr lang="uk-UA" altLang="ru-RU" sz="1400"/>
                        <a:t>найменування</a:t>
                      </a:r>
                      <a:endParaRPr lang="uk-UA" altLang="ru-RU" sz="1400"/>
                    </a:p>
                  </a:txBody>
                  <a:tcPr/>
                </a:tc>
                <a:tc>
                  <a:txBody>
                    <a:bodyPr/>
                    <a:p>
                      <a:pPr>
                        <a:buNone/>
                      </a:pPr>
                      <a:r>
                        <a:rPr lang="uk-UA" altLang="ru-RU" sz="1400"/>
                        <a:t>       Суб’єкт</a:t>
                      </a:r>
                      <a:endParaRPr lang="uk-UA" altLang="ru-RU" sz="1400"/>
                    </a:p>
                  </a:txBody>
                  <a:tcPr/>
                </a:tc>
                <a:tc>
                  <a:txBody>
                    <a:bodyPr/>
                    <a:p>
                      <a:pPr>
                        <a:buNone/>
                      </a:pPr>
                      <a:r>
                        <a:rPr lang="uk-UA" altLang="ru-RU" sz="1400"/>
                        <a:t>Обсяг</a:t>
                      </a:r>
                      <a:endParaRPr lang="uk-UA" altLang="ru-RU" sz="1400"/>
                    </a:p>
                    <a:p>
                      <a:pPr>
                        <a:buNone/>
                      </a:pPr>
                      <a:r>
                        <a:rPr lang="uk-UA" altLang="ru-RU" sz="1400"/>
                        <a:t>годин</a:t>
                      </a:r>
                      <a:endParaRPr lang="uk-UA" altLang="ru-RU" sz="1400"/>
                    </a:p>
                  </a:txBody>
                  <a:tcPr/>
                </a:tc>
                <a:tc>
                  <a:txBody>
                    <a:bodyPr/>
                    <a:p>
                      <a:pPr>
                        <a:buNone/>
                      </a:pPr>
                      <a:r>
                        <a:rPr lang="uk-UA" altLang="ru-RU" sz="1400"/>
                        <a:t>Вид</a:t>
                      </a:r>
                      <a:endParaRPr lang="uk-UA" altLang="ru-RU" sz="1400"/>
                    </a:p>
                  </a:txBody>
                  <a:tcPr/>
                </a:tc>
                <a:tc>
                  <a:txBody>
                    <a:bodyPr/>
                    <a:p>
                      <a:pPr>
                        <a:buNone/>
                      </a:pPr>
                      <a:r>
                        <a:rPr lang="uk-UA" altLang="ru-RU" sz="1400"/>
                        <a:t>Форма</a:t>
                      </a:r>
                      <a:endParaRPr lang="uk-UA" altLang="ru-RU" sz="1400"/>
                    </a:p>
                    <a:p>
                      <a:pPr>
                        <a:buNone/>
                      </a:pPr>
                      <a:r>
                        <a:rPr lang="uk-UA" altLang="ru-RU" sz="1400"/>
                        <a:t>дист/очна</a:t>
                      </a:r>
                      <a:endParaRPr lang="uk-UA" altLang="ru-RU" sz="1400"/>
                    </a:p>
                  </a:txBody>
                  <a:tcPr/>
                </a:tc>
                <a:tc>
                  <a:txBody>
                    <a:bodyPr/>
                    <a:p>
                      <a:pPr>
                        <a:buNone/>
                      </a:pPr>
                      <a:r>
                        <a:rPr lang="uk-UA" altLang="ru-RU" sz="1400"/>
                        <a:t>Строки/</a:t>
                      </a:r>
                      <a:endParaRPr lang="uk-UA" altLang="ru-RU" sz="1400"/>
                    </a:p>
                    <a:p>
                      <a:pPr>
                        <a:buNone/>
                      </a:pPr>
                      <a:r>
                        <a:rPr lang="uk-UA" altLang="ru-RU" sz="1400"/>
                        <a:t>терміни</a:t>
                      </a:r>
                      <a:endParaRPr lang="uk-UA" altLang="ru-RU" sz="1400"/>
                    </a:p>
                  </a:txBody>
                  <a:tcPr/>
                </a:tc>
              </a:tr>
              <a:tr h="944880">
                <a:tc>
                  <a:txBody>
                    <a:bodyPr/>
                    <a:p>
                      <a:pPr>
                        <a:buNone/>
                      </a:pPr>
                      <a:r>
                        <a:rPr lang="uk-UA" altLang="ru-RU" sz="1400"/>
                        <a:t>1. </a:t>
                      </a:r>
                      <a:endParaRPr lang="uk-UA" altLang="ru-RU" sz="1400"/>
                    </a:p>
                  </a:txBody>
                  <a:tcPr/>
                </a:tc>
                <a:tc>
                  <a:txBody>
                    <a:bodyPr/>
                    <a:p>
                      <a:pPr>
                        <a:buNone/>
                      </a:pPr>
                      <a:r>
                        <a:rPr lang="uk-UA" altLang="ru-RU" sz="1400"/>
                        <a:t>ЧОІППО ім. Ушинського</a:t>
                      </a:r>
                      <a:endParaRPr lang="uk-UA" altLang="ru-RU" sz="1400"/>
                    </a:p>
                  </a:txBody>
                  <a:tcPr/>
                </a:tc>
                <a:tc>
                  <a:txBody>
                    <a:bodyPr/>
                    <a:p>
                      <a:pPr>
                        <a:buNone/>
                      </a:pPr>
                      <a:r>
                        <a:rPr lang="uk-UA" altLang="en-US" sz="1400"/>
                        <a:t>Чернігівський обласний інститут післядипломної педагогічної освіти</a:t>
                      </a:r>
                      <a:endParaRPr lang="uk-UA" altLang="en-US" sz="1400"/>
                    </a:p>
                  </a:txBody>
                  <a:tcPr/>
                </a:tc>
                <a:tc>
                  <a:txBody>
                    <a:bodyPr/>
                    <a:p>
                      <a:pPr>
                        <a:buNone/>
                      </a:pPr>
                      <a:r>
                        <a:rPr lang="uk-UA" altLang="ru-RU" sz="1400"/>
                        <a:t>30 годин</a:t>
                      </a:r>
                      <a:endParaRPr lang="uk-UA" altLang="ru-RU" sz="1400"/>
                    </a:p>
                    <a:p>
                      <a:pPr>
                        <a:buNone/>
                      </a:pPr>
                      <a:r>
                        <a:rPr lang="uk-UA" altLang="ru-RU" sz="1400"/>
                        <a:t>або 1 кредит</a:t>
                      </a:r>
                      <a:endParaRPr lang="uk-UA" altLang="ru-RU" sz="1400"/>
                    </a:p>
                  </a:txBody>
                  <a:tcPr/>
                </a:tc>
                <a:tc>
                  <a:txBody>
                    <a:bodyPr/>
                    <a:p>
                      <a:pPr>
                        <a:buNone/>
                      </a:pPr>
                      <a:r>
                        <a:rPr lang="uk-UA" altLang="ru-RU" sz="1400"/>
                        <a:t>Лекції</a:t>
                      </a:r>
                      <a:endParaRPr lang="uk-UA" altLang="ru-RU" sz="1400"/>
                    </a:p>
                  </a:txBody>
                  <a:tcPr/>
                </a:tc>
                <a:tc>
                  <a:txBody>
                    <a:bodyPr/>
                    <a:p>
                      <a:pPr>
                        <a:buNone/>
                      </a:pPr>
                      <a:r>
                        <a:rPr lang="uk-UA" altLang="ru-RU" sz="1400"/>
                        <a:t>Дистанційно</a:t>
                      </a:r>
                      <a:endParaRPr lang="uk-UA" altLang="ru-RU" sz="1400"/>
                    </a:p>
                  </a:txBody>
                  <a:tcPr/>
                </a:tc>
                <a:tc>
                  <a:txBody>
                    <a:bodyPr/>
                    <a:p>
                      <a:pPr>
                        <a:buNone/>
                      </a:pPr>
                      <a:r>
                        <a:rPr lang="uk-UA" altLang="ru-RU" sz="1400"/>
                        <a:t>19.01.-23.01.26.</a:t>
                      </a:r>
                      <a:endParaRPr lang="uk-UA" altLang="ru-RU" sz="1400"/>
                    </a:p>
                  </a:txBody>
                  <a:tcPr/>
                </a:tc>
              </a:tr>
              <a:tr h="775970">
                <a:tc>
                  <a:txBody>
                    <a:bodyPr/>
                    <a:p>
                      <a:pPr>
                        <a:buNone/>
                      </a:pPr>
                      <a:r>
                        <a:rPr lang="uk-UA" altLang="ru-RU" sz="1400"/>
                        <a:t>2.</a:t>
                      </a:r>
                      <a:endParaRPr lang="uk-UA" altLang="ru-RU" sz="1400"/>
                    </a:p>
                  </a:txBody>
                  <a:tcPr/>
                </a:tc>
                <a:tc>
                  <a:txBody>
                    <a:bodyPr/>
                    <a:p>
                      <a:pPr>
                        <a:buNone/>
                      </a:pPr>
                      <a:r>
                        <a:rPr lang="uk-UA" altLang="ru-RU" sz="1400"/>
                        <a:t>Захист прав людей з інвалідністю</a:t>
                      </a:r>
                      <a:endParaRPr lang="uk-UA" altLang="ru-RU" sz="1400"/>
                    </a:p>
                  </a:txBody>
                  <a:tcPr/>
                </a:tc>
                <a:tc>
                  <a:txBody>
                    <a:bodyPr/>
                    <a:p>
                      <a:pPr>
                        <a:buNone/>
                      </a:pPr>
                      <a:r>
                        <a:rPr lang="en-US" altLang="en-US" sz="1400"/>
                        <a:t>Prometheus</a:t>
                      </a:r>
                      <a:endParaRPr lang="en-US" altLang="en-US" sz="1400"/>
                    </a:p>
                    <a:p>
                      <a:pPr>
                        <a:buNone/>
                      </a:pPr>
                      <a:r>
                        <a:rPr lang="en-US" altLang="en-US" sz="1400">
                          <a:solidFill>
                            <a:schemeClr val="accent1"/>
                          </a:solidFill>
                        </a:rPr>
                        <a:t>https</a:t>
                      </a:r>
                      <a:r>
                        <a:rPr lang="ru-RU" altLang="en-US" sz="1400">
                          <a:solidFill>
                            <a:schemeClr val="accent1"/>
                          </a:solidFill>
                        </a:rPr>
                        <a:t>://</a:t>
                      </a:r>
                      <a:r>
                        <a:rPr lang="en-US" altLang="en-US" sz="1400">
                          <a:solidFill>
                            <a:schemeClr val="accent1"/>
                          </a:solidFill>
                        </a:rPr>
                        <a:t>prometheus.org.ua</a:t>
                      </a:r>
                      <a:r>
                        <a:rPr lang="ru-RU" altLang="en-US" sz="1400">
                          <a:solidFill>
                            <a:schemeClr val="accent1"/>
                          </a:solidFill>
                        </a:rPr>
                        <a:t>/</a:t>
                      </a:r>
                      <a:r>
                        <a:rPr lang="en-US" altLang="en-US" sz="1400">
                          <a:solidFill>
                            <a:schemeClr val="accent1"/>
                          </a:solidFill>
                        </a:rPr>
                        <a:t>prometheus-free</a:t>
                      </a:r>
                      <a:r>
                        <a:rPr lang="uk-UA" altLang="en-US" sz="1400">
                          <a:solidFill>
                            <a:schemeClr val="accent1"/>
                          </a:solidFill>
                        </a:rPr>
                        <a:t>/</a:t>
                      </a:r>
                      <a:r>
                        <a:rPr lang="en-US" altLang="en-US" sz="1400">
                          <a:solidFill>
                            <a:schemeClr val="accent1"/>
                          </a:solidFill>
                        </a:rPr>
                        <a:t>zahyst-prav-lyudey-invalidnistyu</a:t>
                      </a:r>
                      <a:r>
                        <a:rPr lang="ru-RU" altLang="en-US" sz="1400">
                          <a:solidFill>
                            <a:schemeClr val="accent1"/>
                          </a:solidFill>
                        </a:rPr>
                        <a:t>/</a:t>
                      </a:r>
                      <a:endParaRPr lang="ru-RU" altLang="en-US" sz="1400">
                        <a:solidFill>
                          <a:schemeClr val="accent1"/>
                        </a:solidFill>
                      </a:endParaRPr>
                    </a:p>
                  </a:txBody>
                  <a:tcPr/>
                </a:tc>
                <a:tc>
                  <a:txBody>
                    <a:bodyPr/>
                    <a:p>
                      <a:pPr>
                        <a:buNone/>
                      </a:pPr>
                      <a:r>
                        <a:rPr lang="uk-UA" altLang="ru-RU" sz="1400"/>
                        <a:t>30 годин</a:t>
                      </a:r>
                      <a:endParaRPr lang="uk-UA" altLang="ru-RU" sz="1400"/>
                    </a:p>
                    <a:p>
                      <a:pPr>
                        <a:buNone/>
                      </a:pPr>
                      <a:r>
                        <a:rPr lang="uk-UA" altLang="ru-RU" sz="1400"/>
                        <a:t>або </a:t>
                      </a:r>
                      <a:endParaRPr lang="uk-UA" altLang="ru-RU" sz="1400"/>
                    </a:p>
                    <a:p>
                      <a:pPr>
                        <a:buNone/>
                      </a:pPr>
                      <a:r>
                        <a:rPr lang="uk-UA" altLang="ru-RU" sz="1400"/>
                        <a:t>1 кредит</a:t>
                      </a:r>
                      <a:endParaRPr lang="uk-UA" altLang="ru-RU" sz="1400"/>
                    </a:p>
                  </a:txBody>
                  <a:tcPr/>
                </a:tc>
                <a:tc>
                  <a:txBody>
                    <a:bodyPr/>
                    <a:p>
                      <a:pPr>
                        <a:buNone/>
                      </a:pPr>
                      <a:r>
                        <a:rPr lang="uk-UA" altLang="ru-RU" sz="1400">
                          <a:sym typeface="+mn-ea"/>
                        </a:rPr>
                        <a:t>Лекції</a:t>
                      </a:r>
                      <a:endParaRPr lang="uk-UA" altLang="ru-RU" sz="1400"/>
                    </a:p>
                    <a:p>
                      <a:pPr>
                        <a:buNone/>
                      </a:pPr>
                      <a:endParaRPr lang="ru-RU" altLang="en-US" sz="1400"/>
                    </a:p>
                  </a:txBody>
                  <a:tcPr/>
                </a:tc>
                <a:tc>
                  <a:txBody>
                    <a:bodyPr/>
                    <a:p>
                      <a:pPr>
                        <a:buNone/>
                      </a:pPr>
                      <a:r>
                        <a:rPr lang="uk-UA" altLang="ru-RU" sz="1400">
                          <a:sym typeface="+mn-ea"/>
                        </a:rPr>
                        <a:t>Дистанційно</a:t>
                      </a:r>
                      <a:endParaRPr lang="ru-RU" altLang="en-US" sz="1400"/>
                    </a:p>
                  </a:txBody>
                  <a:tcPr/>
                </a:tc>
                <a:tc>
                  <a:txBody>
                    <a:bodyPr/>
                    <a:p>
                      <a:pPr>
                        <a:buNone/>
                      </a:pPr>
                      <a:r>
                        <a:rPr lang="uk-UA" altLang="ru-RU" sz="1400"/>
                        <a:t>15.02.26.</a:t>
                      </a:r>
                      <a:endParaRPr lang="uk-UA" altLang="ru-RU" sz="1400"/>
                    </a:p>
                  </a:txBody>
                  <a:tcPr/>
                </a:tc>
              </a:tr>
              <a:tr h="833120">
                <a:tc>
                  <a:txBody>
                    <a:bodyPr/>
                    <a:p>
                      <a:pPr>
                        <a:buNone/>
                      </a:pPr>
                      <a:r>
                        <a:rPr lang="uk-UA" altLang="ru-RU" sz="1400"/>
                        <a:t>3.</a:t>
                      </a:r>
                      <a:endParaRPr lang="uk-UA" altLang="ru-RU" sz="1400"/>
                    </a:p>
                  </a:txBody>
                  <a:tcPr/>
                </a:tc>
                <a:tc>
                  <a:txBody>
                    <a:bodyPr/>
                    <a:p>
                      <a:pPr>
                        <a:buNone/>
                      </a:pPr>
                      <a:r>
                        <a:rPr lang="uk-UA" altLang="ru-RU" sz="1400"/>
                        <a:t>Перша домедична допомога в умовах війни</a:t>
                      </a:r>
                      <a:endParaRPr lang="uk-UA" altLang="ru-RU" sz="1400"/>
                    </a:p>
                  </a:txBody>
                  <a:tcPr/>
                </a:tc>
                <a:tc>
                  <a:txBody>
                    <a:bodyPr/>
                    <a:p>
                      <a:pPr>
                        <a:buNone/>
                      </a:pPr>
                      <a:r>
                        <a:rPr lang="en-US" altLang="en-US" sz="1400">
                          <a:sym typeface="+mn-ea"/>
                        </a:rPr>
                        <a:t>Prometheus</a:t>
                      </a:r>
                      <a:endParaRPr lang="en-US" altLang="en-US" sz="1400">
                        <a:sym typeface="+mn-ea"/>
                      </a:endParaRPr>
                    </a:p>
                    <a:p>
                      <a:pPr>
                        <a:buNone/>
                      </a:pPr>
                      <a:r>
                        <a:rPr lang="en-US" altLang="en-US" sz="1400">
                          <a:solidFill>
                            <a:schemeClr val="accent1"/>
                          </a:solidFill>
                          <a:sym typeface="+mn-ea"/>
                        </a:rPr>
                        <a:t>https</a:t>
                      </a:r>
                      <a:r>
                        <a:rPr lang="ru-RU" altLang="en-US" sz="1400">
                          <a:solidFill>
                            <a:schemeClr val="accent1"/>
                          </a:solidFill>
                          <a:sym typeface="+mn-ea"/>
                        </a:rPr>
                        <a:t>://</a:t>
                      </a:r>
                      <a:r>
                        <a:rPr lang="en-US" altLang="en-US" sz="1400">
                          <a:solidFill>
                            <a:schemeClr val="accent1"/>
                          </a:solidFill>
                          <a:sym typeface="+mn-ea"/>
                        </a:rPr>
                        <a:t>prometheus.org.ua</a:t>
                      </a:r>
                      <a:r>
                        <a:rPr lang="ru-RU" altLang="en-US" sz="1400">
                          <a:solidFill>
                            <a:schemeClr val="accent1"/>
                          </a:solidFill>
                          <a:sym typeface="+mn-ea"/>
                        </a:rPr>
                        <a:t>/</a:t>
                      </a:r>
                      <a:r>
                        <a:rPr lang="en-US" altLang="en-US" sz="1400">
                          <a:solidFill>
                            <a:schemeClr val="accent1"/>
                          </a:solidFill>
                          <a:sym typeface="+mn-ea"/>
                        </a:rPr>
                        <a:t>prometheus-free</a:t>
                      </a:r>
                      <a:r>
                        <a:rPr lang="uk-UA" altLang="en-US" sz="1400">
                          <a:solidFill>
                            <a:schemeClr val="accent1"/>
                          </a:solidFill>
                          <a:sym typeface="+mn-ea"/>
                        </a:rPr>
                        <a:t>/</a:t>
                      </a:r>
                      <a:r>
                        <a:rPr lang="en-US" altLang="uk-UA" sz="1400">
                          <a:solidFill>
                            <a:schemeClr val="accent1"/>
                          </a:solidFill>
                          <a:sym typeface="+mn-ea"/>
                        </a:rPr>
                        <a:t>first-aid-during-war</a:t>
                      </a:r>
                      <a:r>
                        <a:rPr lang="ru-RU" altLang="uk-UA" sz="1400">
                          <a:solidFill>
                            <a:schemeClr val="accent1"/>
                          </a:solidFill>
                          <a:sym typeface="+mn-ea"/>
                        </a:rPr>
                        <a:t>/</a:t>
                      </a:r>
                      <a:endParaRPr lang="ru-RU" altLang="uk-UA" sz="1400">
                        <a:solidFill>
                          <a:schemeClr val="accent1"/>
                        </a:solidFill>
                        <a:sym typeface="+mn-ea"/>
                      </a:endParaRPr>
                    </a:p>
                  </a:txBody>
                  <a:tcPr/>
                </a:tc>
                <a:tc>
                  <a:txBody>
                    <a:bodyPr/>
                    <a:p>
                      <a:pPr>
                        <a:buNone/>
                      </a:pPr>
                      <a:r>
                        <a:rPr lang="uk-UA" altLang="ru-RU" sz="1400"/>
                        <a:t>15 годин</a:t>
                      </a:r>
                      <a:endParaRPr lang="uk-UA" altLang="ru-RU" sz="1400"/>
                    </a:p>
                    <a:p>
                      <a:pPr>
                        <a:buNone/>
                      </a:pPr>
                      <a:r>
                        <a:rPr lang="uk-UA" altLang="ru-RU" sz="1400"/>
                        <a:t>або</a:t>
                      </a:r>
                      <a:endParaRPr lang="uk-UA" altLang="ru-RU" sz="1400"/>
                    </a:p>
                    <a:p>
                      <a:pPr>
                        <a:buNone/>
                      </a:pPr>
                      <a:r>
                        <a:rPr lang="uk-UA" altLang="ru-RU" sz="1400"/>
                        <a:t>0,5 кредиту</a:t>
                      </a:r>
                      <a:endParaRPr lang="uk-UA" altLang="ru-RU" sz="1400"/>
                    </a:p>
                  </a:txBody>
                  <a:tcPr/>
                </a:tc>
                <a:tc>
                  <a:txBody>
                    <a:bodyPr/>
                    <a:p>
                      <a:pPr>
                        <a:buNone/>
                      </a:pPr>
                      <a:r>
                        <a:rPr lang="uk-UA" altLang="ru-RU" sz="1400">
                          <a:sym typeface="+mn-ea"/>
                        </a:rPr>
                        <a:t>Лекції</a:t>
                      </a:r>
                      <a:endParaRPr lang="uk-UA" altLang="ru-RU" sz="1400"/>
                    </a:p>
                    <a:p>
                      <a:pPr>
                        <a:buNone/>
                      </a:pPr>
                      <a:endParaRPr lang="ru-RU" altLang="en-US" sz="1400"/>
                    </a:p>
                  </a:txBody>
                  <a:tcPr/>
                </a:tc>
                <a:tc>
                  <a:txBody>
                    <a:bodyPr/>
                    <a:p>
                      <a:pPr>
                        <a:buNone/>
                      </a:pPr>
                      <a:r>
                        <a:rPr lang="uk-UA" altLang="ru-RU" sz="1400">
                          <a:sym typeface="+mn-ea"/>
                        </a:rPr>
                        <a:t>Дистанційно</a:t>
                      </a:r>
                      <a:endParaRPr lang="ru-RU" altLang="en-US" sz="1400"/>
                    </a:p>
                    <a:p>
                      <a:pPr>
                        <a:buNone/>
                      </a:pPr>
                      <a:endParaRPr lang="ru-RU" altLang="en-US" sz="1400"/>
                    </a:p>
                  </a:txBody>
                  <a:tcPr/>
                </a:tc>
                <a:tc>
                  <a:txBody>
                    <a:bodyPr/>
                    <a:p>
                      <a:pPr>
                        <a:buNone/>
                      </a:pPr>
                      <a:r>
                        <a:rPr lang="uk-UA" altLang="ru-RU" sz="1400"/>
                        <a:t>16.02.26.</a:t>
                      </a:r>
                      <a:endParaRPr lang="uk-UA" altLang="ru-RU" sz="1400"/>
                    </a:p>
                  </a:txBody>
                  <a:tcPr/>
                </a:tc>
              </a:tr>
              <a:tr h="780415">
                <a:tc>
                  <a:txBody>
                    <a:bodyPr/>
                    <a:p>
                      <a:pPr>
                        <a:buNone/>
                      </a:pPr>
                      <a:r>
                        <a:rPr lang="uk-UA" altLang="ru-RU" sz="1400"/>
                        <a:t>4.</a:t>
                      </a:r>
                      <a:endParaRPr lang="uk-UA" altLang="ru-RU" sz="1400"/>
                    </a:p>
                  </a:txBody>
                  <a:tcPr/>
                </a:tc>
                <a:tc>
                  <a:txBody>
                    <a:bodyPr/>
                    <a:p>
                      <a:pPr>
                        <a:buNone/>
                      </a:pPr>
                      <a:r>
                        <a:rPr lang="uk-UA" altLang="ru-RU" sz="1400"/>
                        <a:t>Перша психологічна допомога/”Знати, як допомогти”</a:t>
                      </a:r>
                      <a:endParaRPr lang="uk-UA" altLang="ru-RU" sz="1400"/>
                    </a:p>
                  </a:txBody>
                  <a:tcPr/>
                </a:tc>
                <a:tc>
                  <a:txBody>
                    <a:bodyPr/>
                    <a:p>
                      <a:pPr>
                        <a:buNone/>
                      </a:pPr>
                      <a:r>
                        <a:rPr lang="en-US" altLang="en-US" sz="1400">
                          <a:sym typeface="+mn-ea"/>
                        </a:rPr>
                        <a:t>Prometheus</a:t>
                      </a:r>
                      <a:endParaRPr lang="en-US" altLang="en-US" sz="1400">
                        <a:sym typeface="+mn-ea"/>
                      </a:endParaRPr>
                    </a:p>
                    <a:p>
                      <a:pPr>
                        <a:buNone/>
                      </a:pPr>
                      <a:r>
                        <a:rPr lang="en-US" altLang="en-US" sz="1400">
                          <a:solidFill>
                            <a:schemeClr val="accent1"/>
                          </a:solidFill>
                          <a:sym typeface="+mn-ea"/>
                        </a:rPr>
                        <a:t>https</a:t>
                      </a:r>
                      <a:r>
                        <a:rPr lang="ru-RU" altLang="en-US" sz="1400">
                          <a:solidFill>
                            <a:schemeClr val="accent1"/>
                          </a:solidFill>
                          <a:sym typeface="+mn-ea"/>
                        </a:rPr>
                        <a:t>://</a:t>
                      </a:r>
                      <a:r>
                        <a:rPr lang="en-US" altLang="en-US" sz="1400">
                          <a:solidFill>
                            <a:schemeClr val="accent1"/>
                          </a:solidFill>
                          <a:sym typeface="+mn-ea"/>
                        </a:rPr>
                        <a:t>prometheus.org.ua</a:t>
                      </a:r>
                      <a:r>
                        <a:rPr lang="ru-RU" altLang="en-US" sz="1400">
                          <a:solidFill>
                            <a:schemeClr val="accent1"/>
                          </a:solidFill>
                          <a:sym typeface="+mn-ea"/>
                        </a:rPr>
                        <a:t>/</a:t>
                      </a:r>
                      <a:r>
                        <a:rPr lang="en-US" altLang="en-US" sz="1400">
                          <a:solidFill>
                            <a:schemeClr val="accent1"/>
                          </a:solidFill>
                          <a:sym typeface="+mn-ea"/>
                        </a:rPr>
                        <a:t>prometheus-free</a:t>
                      </a:r>
                      <a:r>
                        <a:rPr lang="uk-UA" altLang="en-US" sz="1400">
                          <a:solidFill>
                            <a:schemeClr val="accent1"/>
                          </a:solidFill>
                          <a:sym typeface="+mn-ea"/>
                        </a:rPr>
                        <a:t>/</a:t>
                      </a:r>
                      <a:r>
                        <a:rPr lang="en-US" altLang="uk-UA" sz="1400">
                          <a:solidFill>
                            <a:schemeClr val="accent1"/>
                          </a:solidFill>
                          <a:sym typeface="+mn-ea"/>
                        </a:rPr>
                        <a:t>first-psychological-aid</a:t>
                      </a:r>
                      <a:r>
                        <a:rPr lang="ru-RU" altLang="uk-UA" sz="1400">
                          <a:solidFill>
                            <a:schemeClr val="accent1"/>
                          </a:solidFill>
                          <a:sym typeface="+mn-ea"/>
                        </a:rPr>
                        <a:t>/</a:t>
                      </a:r>
                      <a:endParaRPr lang="ru-RU" altLang="uk-UA" sz="1400">
                        <a:solidFill>
                          <a:schemeClr val="accent1"/>
                        </a:solidFill>
                        <a:sym typeface="+mn-ea"/>
                      </a:endParaRPr>
                    </a:p>
                  </a:txBody>
                  <a:tcPr/>
                </a:tc>
                <a:tc>
                  <a:txBody>
                    <a:bodyPr/>
                    <a:p>
                      <a:pPr>
                        <a:buNone/>
                      </a:pPr>
                      <a:r>
                        <a:rPr lang="uk-UA" altLang="ru-RU" sz="1400"/>
                        <a:t>6 годин</a:t>
                      </a:r>
                      <a:endParaRPr lang="uk-UA" altLang="ru-RU" sz="1400"/>
                    </a:p>
                    <a:p>
                      <a:pPr>
                        <a:buNone/>
                      </a:pPr>
                      <a:r>
                        <a:rPr lang="uk-UA" altLang="ru-RU" sz="1400"/>
                        <a:t>або</a:t>
                      </a:r>
                      <a:endParaRPr lang="uk-UA" altLang="ru-RU" sz="1400"/>
                    </a:p>
                    <a:p>
                      <a:pPr>
                        <a:buNone/>
                      </a:pPr>
                      <a:r>
                        <a:rPr lang="uk-UA" altLang="ru-RU" sz="1400"/>
                        <a:t>0,2 кредиту</a:t>
                      </a:r>
                      <a:endParaRPr lang="uk-UA" altLang="ru-RU" sz="1400"/>
                    </a:p>
                  </a:txBody>
                  <a:tcPr/>
                </a:tc>
                <a:tc>
                  <a:txBody>
                    <a:bodyPr/>
                    <a:p>
                      <a:pPr>
                        <a:buNone/>
                      </a:pPr>
                      <a:r>
                        <a:rPr lang="uk-UA" altLang="ru-RU" sz="1400">
                          <a:sym typeface="+mn-ea"/>
                        </a:rPr>
                        <a:t>Лекції</a:t>
                      </a:r>
                      <a:endParaRPr lang="uk-UA" altLang="ru-RU" sz="1800"/>
                    </a:p>
                    <a:p>
                      <a:pPr>
                        <a:buNone/>
                      </a:pPr>
                      <a:endParaRPr lang="ru-RU" altLang="en-US"/>
                    </a:p>
                  </a:txBody>
                  <a:tcPr/>
                </a:tc>
                <a:tc>
                  <a:txBody>
                    <a:bodyPr/>
                    <a:p>
                      <a:pPr>
                        <a:buNone/>
                      </a:pPr>
                      <a:r>
                        <a:rPr lang="uk-UA" altLang="ru-RU" sz="1400">
                          <a:sym typeface="+mn-ea"/>
                        </a:rPr>
                        <a:t>Дистанційно</a:t>
                      </a:r>
                      <a:endParaRPr lang="uk-UA" altLang="ru-RU" sz="1400">
                        <a:sym typeface="+mn-ea"/>
                      </a:endParaRPr>
                    </a:p>
                  </a:txBody>
                  <a:tcPr/>
                </a:tc>
                <a:tc>
                  <a:txBody>
                    <a:bodyPr/>
                    <a:p>
                      <a:pPr>
                        <a:buNone/>
                      </a:pPr>
                      <a:r>
                        <a:rPr lang="uk-UA" altLang="ru-RU" sz="1400"/>
                        <a:t>18.02.26.</a:t>
                      </a:r>
                      <a:endParaRPr lang="uk-UA" altLang="ru-RU" sz="1400"/>
                    </a:p>
                  </a:txBody>
                  <a:tcPr/>
                </a:tc>
              </a:tr>
              <a:tr h="1228725">
                <a:tc>
                  <a:txBody>
                    <a:bodyPr/>
                    <a:p>
                      <a:pPr>
                        <a:buNone/>
                      </a:pPr>
                      <a:r>
                        <a:rPr lang="uk-UA" altLang="ru-RU" sz="1400"/>
                        <a:t>5.</a:t>
                      </a:r>
                      <a:endParaRPr lang="uk-UA" altLang="ru-RU" sz="1400"/>
                    </a:p>
                  </a:txBody>
                  <a:tcPr/>
                </a:tc>
                <a:tc>
                  <a:txBody>
                    <a:bodyPr/>
                    <a:p>
                      <a:pPr>
                        <a:buNone/>
                      </a:pPr>
                      <a:r>
                        <a:rPr lang="uk-UA" altLang="ru-RU" sz="1400"/>
                        <a:t>Інформаційна безпека. Кібербезпека. Цифрова безпека. “Години медіаграмотності: навчатися”</a:t>
                      </a:r>
                      <a:endParaRPr lang="uk-UA" altLang="ru-RU" sz="1400"/>
                    </a:p>
                  </a:txBody>
                  <a:tcPr/>
                </a:tc>
                <a:tc>
                  <a:txBody>
                    <a:bodyPr/>
                    <a:p>
                      <a:pPr>
                        <a:buNone/>
                      </a:pPr>
                      <a:r>
                        <a:rPr lang="en-US" altLang="en-US" sz="1400">
                          <a:sym typeface="+mn-ea"/>
                        </a:rPr>
                        <a:t>Prometheus</a:t>
                      </a:r>
                      <a:endParaRPr lang="en-US" altLang="en-US" sz="1400">
                        <a:sym typeface="+mn-ea"/>
                      </a:endParaRPr>
                    </a:p>
                    <a:p>
                      <a:pPr>
                        <a:buNone/>
                      </a:pPr>
                      <a:r>
                        <a:rPr lang="en-US" altLang="en-US" sz="1400">
                          <a:solidFill>
                            <a:schemeClr val="accent1"/>
                          </a:solidFill>
                          <a:sym typeface="+mn-ea"/>
                        </a:rPr>
                        <a:t>https</a:t>
                      </a:r>
                      <a:r>
                        <a:rPr lang="ru-RU" altLang="en-US" sz="1400">
                          <a:solidFill>
                            <a:schemeClr val="accent1"/>
                          </a:solidFill>
                          <a:sym typeface="+mn-ea"/>
                        </a:rPr>
                        <a:t>://</a:t>
                      </a:r>
                      <a:r>
                        <a:rPr lang="en-US" altLang="en-US" sz="1400">
                          <a:solidFill>
                            <a:schemeClr val="accent1"/>
                          </a:solidFill>
                          <a:sym typeface="+mn-ea"/>
                        </a:rPr>
                        <a:t>prometheus.org.ua</a:t>
                      </a:r>
                      <a:r>
                        <a:rPr lang="ru-RU" altLang="en-US" sz="1400">
                          <a:solidFill>
                            <a:schemeClr val="accent1"/>
                          </a:solidFill>
                          <a:sym typeface="+mn-ea"/>
                        </a:rPr>
                        <a:t>/</a:t>
                      </a:r>
                      <a:r>
                        <a:rPr lang="en-US" altLang="en-US" sz="1400">
                          <a:solidFill>
                            <a:schemeClr val="accent1"/>
                          </a:solidFill>
                          <a:sym typeface="+mn-ea"/>
                        </a:rPr>
                        <a:t>prometheus-free</a:t>
                      </a:r>
                      <a:r>
                        <a:rPr lang="uk-UA" altLang="en-US" sz="1400">
                          <a:solidFill>
                            <a:schemeClr val="accent1"/>
                          </a:solidFill>
                          <a:sym typeface="+mn-ea"/>
                        </a:rPr>
                        <a:t>/</a:t>
                      </a:r>
                      <a:endParaRPr lang="uk-UA" altLang="ru-RU" sz="1400"/>
                    </a:p>
                  </a:txBody>
                  <a:tcPr/>
                </a:tc>
                <a:tc>
                  <a:txBody>
                    <a:bodyPr/>
                    <a:p>
                      <a:pPr>
                        <a:buNone/>
                      </a:pPr>
                      <a:r>
                        <a:rPr lang="uk-UA" altLang="ru-RU" sz="1400"/>
                        <a:t>5 годин</a:t>
                      </a:r>
                      <a:endParaRPr lang="uk-UA" altLang="ru-RU" sz="1400"/>
                    </a:p>
                    <a:p>
                      <a:pPr>
                        <a:buNone/>
                      </a:pPr>
                      <a:r>
                        <a:rPr lang="uk-UA" altLang="ru-RU" sz="1400"/>
                        <a:t>або</a:t>
                      </a:r>
                      <a:endParaRPr lang="uk-UA" altLang="ru-RU" sz="1400"/>
                    </a:p>
                    <a:p>
                      <a:pPr>
                        <a:buNone/>
                      </a:pPr>
                      <a:r>
                        <a:rPr lang="uk-UA" altLang="ru-RU" sz="1400"/>
                        <a:t>0,2 кредиту</a:t>
                      </a:r>
                      <a:endParaRPr lang="uk-UA" altLang="ru-RU" sz="1400"/>
                    </a:p>
                  </a:txBody>
                  <a:tcPr/>
                </a:tc>
                <a:tc>
                  <a:txBody>
                    <a:bodyPr/>
                    <a:p>
                      <a:pPr>
                        <a:buNone/>
                      </a:pPr>
                      <a:r>
                        <a:rPr lang="uk-UA" altLang="ru-RU" sz="1400"/>
                        <a:t>Лекції</a:t>
                      </a:r>
                      <a:endParaRPr lang="uk-UA" altLang="ru-RU" sz="1400"/>
                    </a:p>
                  </a:txBody>
                  <a:tcPr/>
                </a:tc>
                <a:tc>
                  <a:txBody>
                    <a:bodyPr/>
                    <a:p>
                      <a:pPr>
                        <a:buNone/>
                      </a:pPr>
                      <a:r>
                        <a:rPr lang="uk-UA" altLang="ru-RU" sz="1400">
                          <a:sym typeface="+mn-ea"/>
                        </a:rPr>
                        <a:t>Дистанційно</a:t>
                      </a:r>
                      <a:endParaRPr lang="uk-UA" altLang="ru-RU" sz="1400">
                        <a:sym typeface="+mn-ea"/>
                      </a:endParaRPr>
                    </a:p>
                    <a:p>
                      <a:pPr>
                        <a:buNone/>
                      </a:pPr>
                      <a:endParaRPr lang="ru-RU" altLang="en-US" sz="1400"/>
                    </a:p>
                  </a:txBody>
                  <a:tcPr/>
                </a:tc>
                <a:tc>
                  <a:txBody>
                    <a:bodyPr/>
                    <a:p>
                      <a:pPr>
                        <a:buNone/>
                      </a:pPr>
                      <a:r>
                        <a:rPr lang="uk-UA" altLang="ru-RU" sz="1400"/>
                        <a:t>19.02.26.</a:t>
                      </a:r>
                      <a:endParaRPr lang="uk-UA" altLang="ru-RU" sz="1400"/>
                    </a:p>
                  </a:txBody>
                  <a:tcPr/>
                </a:tc>
              </a:tr>
              <a:tr h="1002665">
                <a:tc>
                  <a:txBody>
                    <a:bodyPr/>
                    <a:p>
                      <a:pPr>
                        <a:buNone/>
                      </a:pPr>
                      <a:r>
                        <a:rPr lang="uk-UA" altLang="ru-RU" sz="1400"/>
                        <a:t>6.</a:t>
                      </a:r>
                      <a:endParaRPr lang="uk-UA" altLang="ru-RU" sz="1400"/>
                    </a:p>
                  </a:txBody>
                  <a:tcPr/>
                </a:tc>
                <a:tc>
                  <a:txBody>
                    <a:bodyPr/>
                    <a:p>
                      <a:pPr>
                        <a:buNone/>
                      </a:pPr>
                      <a:r>
                        <a:rPr lang="uk-UA" altLang="ru-RU" sz="1400"/>
                        <a:t>Англійська з вересня: ігрові й цифрові інструменти для мотивації</a:t>
                      </a:r>
                      <a:endParaRPr lang="uk-UA" altLang="ru-RU" sz="1400"/>
                    </a:p>
                  </a:txBody>
                  <a:tcPr/>
                </a:tc>
                <a:tc>
                  <a:txBody>
                    <a:bodyPr/>
                    <a:p>
                      <a:pPr>
                        <a:buNone/>
                      </a:pPr>
                      <a:r>
                        <a:rPr lang="ru-RU" altLang="en-US" sz="1400"/>
                        <a:t>Ки</a:t>
                      </a:r>
                      <a:r>
                        <a:rPr lang="uk-UA" altLang="en-US" sz="1400"/>
                        <a:t>ївський інститут післядипломної педагогічної освіти /КІППО/</a:t>
                      </a:r>
                      <a:endParaRPr lang="uk-UA" altLang="en-US" sz="1400"/>
                    </a:p>
                  </a:txBody>
                  <a:tcPr/>
                </a:tc>
                <a:tc>
                  <a:txBody>
                    <a:bodyPr/>
                    <a:p>
                      <a:pPr>
                        <a:buNone/>
                      </a:pPr>
                      <a:r>
                        <a:rPr lang="uk-UA" altLang="ru-RU" sz="1400"/>
                        <a:t>2 години</a:t>
                      </a:r>
                      <a:endParaRPr lang="uk-UA" altLang="ru-RU" sz="1400"/>
                    </a:p>
                    <a:p>
                      <a:pPr>
                        <a:buNone/>
                      </a:pPr>
                      <a:r>
                        <a:rPr lang="uk-UA" altLang="ru-RU" sz="1400"/>
                        <a:t>або</a:t>
                      </a:r>
                      <a:endParaRPr lang="uk-UA" altLang="ru-RU" sz="1400"/>
                    </a:p>
                    <a:p>
                      <a:pPr>
                        <a:buNone/>
                      </a:pPr>
                      <a:r>
                        <a:rPr lang="uk-UA" altLang="ru-RU" sz="1400"/>
                        <a:t>0,1 кредиту</a:t>
                      </a:r>
                      <a:endParaRPr lang="uk-UA" altLang="ru-RU" sz="1400"/>
                    </a:p>
                  </a:txBody>
                  <a:tcPr/>
                </a:tc>
                <a:tc>
                  <a:txBody>
                    <a:bodyPr/>
                    <a:p>
                      <a:pPr>
                        <a:buNone/>
                      </a:pPr>
                      <a:r>
                        <a:rPr lang="uk-UA" altLang="ru-RU" sz="1400"/>
                        <a:t>Лекції</a:t>
                      </a:r>
                      <a:endParaRPr lang="uk-UA" altLang="ru-RU" sz="1400"/>
                    </a:p>
                  </a:txBody>
                  <a:tcPr/>
                </a:tc>
                <a:tc>
                  <a:txBody>
                    <a:bodyPr/>
                    <a:p>
                      <a:pPr>
                        <a:buNone/>
                      </a:pPr>
                      <a:r>
                        <a:rPr lang="uk-UA" altLang="ru-RU" sz="1400"/>
                        <a:t>Дитсанційно</a:t>
                      </a:r>
                      <a:endParaRPr lang="uk-UA" altLang="ru-RU" sz="1400"/>
                    </a:p>
                  </a:txBody>
                  <a:tcPr/>
                </a:tc>
                <a:tc>
                  <a:txBody>
                    <a:bodyPr/>
                    <a:p>
                      <a:pPr>
                        <a:buNone/>
                      </a:pPr>
                      <a:r>
                        <a:rPr lang="uk-UA" altLang="ru-RU" sz="1400"/>
                        <a:t>29.08.26</a:t>
                      </a:r>
                      <a:endParaRPr lang="uk-UA" altLang="ru-RU" sz="1400"/>
                    </a:p>
                  </a:txBody>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0" y="0"/>
            <a:ext cx="4000496" cy="1857364"/>
          </a:xfrm>
        </p:spPr>
        <p:txBody>
          <a:bodyPr>
            <a:normAutofit fontScale="90000"/>
          </a:bodyPr>
          <a:lstStyle/>
          <a:p>
            <a:br>
              <a:rPr lang="uk-UA" sz="3600" b="1" dirty="0" smtClean="0">
                <a:latin typeface="Times New Roman" panose="02020603050405020304" pitchFamily="18" charset="0"/>
                <a:cs typeface="Times New Roman" panose="02020603050405020304" pitchFamily="18" charset="0"/>
              </a:rPr>
            </a:br>
            <a:br>
              <a:rPr lang="uk-UA" sz="3600" b="1" dirty="0" smtClean="0">
                <a:latin typeface="Times New Roman" panose="02020603050405020304" pitchFamily="18" charset="0"/>
                <a:cs typeface="Times New Roman" panose="02020603050405020304" pitchFamily="18" charset="0"/>
              </a:rPr>
            </a:br>
            <a:br>
              <a:rPr lang="uk-UA" sz="2000" dirty="0" smtClean="0">
                <a:latin typeface="Times New Roman" panose="02020603050405020304" pitchFamily="18" charset="0"/>
                <a:cs typeface="Times New Roman" panose="02020603050405020304" pitchFamily="18" charset="0"/>
              </a:rPr>
            </a:br>
            <a:br>
              <a:rPr lang="uk-UA" sz="2000" dirty="0" smtClean="0">
                <a:latin typeface="Times New Roman" panose="02020603050405020304" pitchFamily="18" charset="0"/>
                <a:cs typeface="Times New Roman" panose="02020603050405020304" pitchFamily="18" charset="0"/>
              </a:rPr>
            </a:br>
            <a:endParaRPr lang="ru-RU" dirty="0"/>
          </a:p>
        </p:txBody>
      </p:sp>
      <p:pic>
        <p:nvPicPr>
          <p:cNvPr id="4" name="Picture 2" descr="E:\Desktop\IMG_9243.jpg"/>
          <p:cNvPicPr>
            <a:picLocks noGrp="1" noChangeAspect="1" noChangeArrowheads="1"/>
          </p:cNvPicPr>
          <p:nvPr>
            <p:ph idx="1"/>
          </p:nvPr>
        </p:nvPicPr>
        <p:blipFill>
          <a:blip r:embed="rId1" cstate="print"/>
          <a:srcRect/>
          <a:stretch>
            <a:fillRect/>
          </a:stretch>
        </p:blipFill>
        <p:spPr bwMode="auto">
          <a:xfrm rot="5400000">
            <a:off x="-264795" y="2647950"/>
            <a:ext cx="4821555" cy="3357880"/>
          </a:xfrm>
          <a:prstGeom prst="rect">
            <a:avLst/>
          </a:prstGeom>
          <a:noFill/>
        </p:spPr>
      </p:pic>
      <p:sp>
        <p:nvSpPr>
          <p:cNvPr id="6" name="Заголовок 1"/>
          <p:cNvSpPr txBox="1"/>
          <p:nvPr/>
        </p:nvSpPr>
        <p:spPr>
          <a:xfrm>
            <a:off x="4714875" y="624205"/>
            <a:ext cx="4000500" cy="951230"/>
          </a:xfrm>
          <a:prstGeom prst="rect">
            <a:avLst/>
          </a:prstGeom>
        </p:spPr>
        <p:txBody>
          <a:bodyPr vert="horz" lIns="91440" tIns="45720" rIns="91440" bIns="45720" rtlCol="0" anchor="ctr">
            <a:normAutofit fontScale="25000" lnSpcReduction="20000"/>
          </a:bodyPr>
          <a:lstStyle/>
          <a:p>
            <a:pPr marL="0" marR="0" lvl="0" indent="0" algn="ctr" defTabSz="914400" rtl="0" eaLnBrk="1" fontAlgn="auto" latinLnBrk="0" hangingPunct="1">
              <a:lnSpc>
                <a:spcPct val="100000"/>
              </a:lnSpc>
              <a:spcBef>
                <a:spcPct val="0"/>
              </a:spcBef>
              <a:spcAft>
                <a:spcPts val="0"/>
              </a:spcAft>
              <a:buClrTx/>
              <a:buSzTx/>
              <a:buFontTx/>
              <a:buNone/>
              <a:defRPr/>
            </a:pPr>
            <a:endParaRPr kumimoji="0" lang="uk-UA" sz="5600" i="0" u="none" strike="noStrike" kern="1200" cap="none" spc="0" normalizeH="0" baseline="0" noProof="0" dirty="0" smtClean="0">
              <a:ln>
                <a:noFill/>
              </a:ln>
              <a:solidFill>
                <a:schemeClr val="tx1"/>
              </a:solidFill>
              <a:effectLst/>
              <a:uLnTx/>
              <a:uFillTx/>
              <a:latin typeface="Times New Roman" panose="02020603050405020304" pitchFamily="18" charset="0"/>
              <a:ea typeface="+mj-ea"/>
              <a:cs typeface="Times New Roman" panose="02020603050405020304" pitchFamily="18" charset="0"/>
            </a:endParaRPr>
          </a:p>
          <a:p>
            <a:pPr marL="0" marR="0" lvl="0" indent="0" algn="ctr" defTabSz="914400" rtl="0" eaLnBrk="1" fontAlgn="auto" latinLnBrk="0" hangingPunct="1">
              <a:lnSpc>
                <a:spcPct val="100000"/>
              </a:lnSpc>
              <a:spcBef>
                <a:spcPct val="0"/>
              </a:spcBef>
              <a:spcAft>
                <a:spcPts val="0"/>
              </a:spcAft>
              <a:buClrTx/>
              <a:buSzTx/>
              <a:buFontTx/>
              <a:buNone/>
              <a:defRPr/>
            </a:pPr>
            <a:endParaRPr kumimoji="0" lang="uk-UA" sz="5600" i="0" u="none" strike="noStrike" kern="1200" cap="none" spc="0" normalizeH="0" baseline="0" noProof="0" dirty="0" smtClean="0">
              <a:ln>
                <a:noFill/>
              </a:ln>
              <a:solidFill>
                <a:schemeClr val="tx1"/>
              </a:solidFill>
              <a:effectLst/>
              <a:uLnTx/>
              <a:uFillTx/>
              <a:latin typeface="Times New Roman" panose="02020603050405020304" pitchFamily="18" charset="0"/>
              <a:ea typeface="+mj-ea"/>
              <a:cs typeface="Times New Roman" panose="02020603050405020304" pitchFamily="18" charset="0"/>
            </a:endParaRPr>
          </a:p>
          <a:p>
            <a:pPr marL="0" marR="0" lvl="0" indent="0" algn="ctr" defTabSz="914400" rtl="0" eaLnBrk="1" fontAlgn="auto" latinLnBrk="0" hangingPunct="1">
              <a:lnSpc>
                <a:spcPct val="100000"/>
              </a:lnSpc>
              <a:spcBef>
                <a:spcPct val="0"/>
              </a:spcBef>
              <a:spcAft>
                <a:spcPts val="0"/>
              </a:spcAft>
              <a:buClrTx/>
              <a:buSzTx/>
              <a:buFontTx/>
              <a:buNone/>
              <a:defRPr/>
            </a:pPr>
            <a:r>
              <a:rPr kumimoji="0" lang="uk-UA" sz="5600" i="0" u="none" strike="noStrike" kern="1200" cap="none" spc="0" normalizeH="0" baseline="0" noProof="0" dirty="0" smtClean="0">
                <a:ln>
                  <a:noFill/>
                </a:ln>
                <a:solidFill>
                  <a:schemeClr val="tx1"/>
                </a:solidFill>
                <a:effectLst/>
                <a:uLnTx/>
                <a:uFillTx/>
                <a:latin typeface="Times New Roman" panose="02020603050405020304" pitchFamily="18" charset="0"/>
                <a:ea typeface="+mj-ea"/>
                <a:cs typeface="Times New Roman" panose="02020603050405020304" pitchFamily="18" charset="0"/>
              </a:rPr>
              <a:t>За</a:t>
            </a:r>
            <a:r>
              <a:rPr kumimoji="0" lang="uk-UA" sz="5600" i="0" u="none" strike="noStrike" kern="1200" cap="none" spc="0" normalizeH="0" noProof="0" dirty="0" smtClean="0">
                <a:ln>
                  <a:noFill/>
                </a:ln>
                <a:solidFill>
                  <a:schemeClr val="tx1"/>
                </a:solidFill>
                <a:effectLst/>
                <a:uLnTx/>
                <a:uFillTx/>
                <a:latin typeface="Times New Roman" panose="02020603050405020304" pitchFamily="18" charset="0"/>
                <a:ea typeface="+mj-ea"/>
                <a:cs typeface="Times New Roman" panose="02020603050405020304" pitchFamily="18" charset="0"/>
              </a:rPr>
              <a:t> сумлінну працю по  навчанню та вихованню підростаючого покоління та з нагоди Дня працівників освіти. </a:t>
            </a:r>
            <a:endParaRPr kumimoji="0" lang="uk-UA" sz="5600" i="0" u="none" strike="noStrike" kern="1200" cap="none" spc="0" normalizeH="0" noProof="0" dirty="0" smtClean="0">
              <a:ln>
                <a:noFill/>
              </a:ln>
              <a:solidFill>
                <a:schemeClr val="tx1"/>
              </a:solidFill>
              <a:effectLst/>
              <a:uLnTx/>
              <a:uFillTx/>
              <a:latin typeface="Times New Roman" panose="02020603050405020304" pitchFamily="18" charset="0"/>
              <a:ea typeface="+mj-ea"/>
              <a:cs typeface="Times New Roman" panose="02020603050405020304" pitchFamily="18" charset="0"/>
            </a:endParaRPr>
          </a:p>
          <a:p>
            <a:pPr marL="0" marR="0" lvl="0" indent="0" algn="ctr" defTabSz="914400" rtl="0" eaLnBrk="1" fontAlgn="auto" latinLnBrk="0" hangingPunct="1">
              <a:lnSpc>
                <a:spcPct val="100000"/>
              </a:lnSpc>
              <a:spcBef>
                <a:spcPct val="0"/>
              </a:spcBef>
              <a:spcAft>
                <a:spcPts val="0"/>
              </a:spcAft>
              <a:buClrTx/>
              <a:buSzTx/>
              <a:buFontTx/>
              <a:buNone/>
              <a:defRPr/>
            </a:pPr>
            <a:r>
              <a:rPr kumimoji="0" lang="uk-UA" sz="5600" i="0" u="none" strike="noStrike" kern="1200" cap="none" spc="0" normalizeH="0" noProof="0" dirty="0" smtClean="0">
                <a:ln>
                  <a:noFill/>
                </a:ln>
                <a:solidFill>
                  <a:schemeClr val="tx1"/>
                </a:solidFill>
                <a:effectLst/>
                <a:uLnTx/>
                <a:uFillTx/>
                <a:latin typeface="Times New Roman" panose="02020603050405020304" pitchFamily="18" charset="0"/>
                <a:ea typeface="+mj-ea"/>
                <a:cs typeface="Times New Roman" panose="02020603050405020304" pitchFamily="18" charset="0"/>
              </a:rPr>
              <a:t>Жовтень, 2026р</a:t>
            </a:r>
            <a:r>
              <a:rPr kumimoji="0" lang="uk-UA" sz="6400" i="0" u="none" strike="noStrike" kern="1200" cap="none" spc="0" normalizeH="0" noProof="0" dirty="0" smtClean="0">
                <a:ln>
                  <a:noFill/>
                </a:ln>
                <a:solidFill>
                  <a:schemeClr val="tx1"/>
                </a:solidFill>
                <a:effectLst/>
                <a:uLnTx/>
                <a:uFillTx/>
                <a:latin typeface="Times New Roman" panose="02020603050405020304" pitchFamily="18" charset="0"/>
                <a:ea typeface="+mj-ea"/>
                <a:cs typeface="Times New Roman" panose="02020603050405020304" pitchFamily="18" charset="0"/>
              </a:rPr>
              <a:t>.</a:t>
            </a:r>
            <a:br>
              <a:rPr kumimoji="0" lang="uk-UA" sz="2700" b="0" i="0" u="none" strike="noStrike" kern="1200" cap="none" spc="0" normalizeH="0" baseline="0" noProof="0" dirty="0" smtClean="0">
                <a:ln>
                  <a:noFill/>
                </a:ln>
                <a:solidFill>
                  <a:schemeClr val="tx1"/>
                </a:solidFill>
                <a:effectLst/>
                <a:uLnTx/>
                <a:uFillTx/>
                <a:latin typeface="Times New Roman" panose="02020603050405020304" pitchFamily="18" charset="0"/>
                <a:ea typeface="+mj-ea"/>
                <a:cs typeface="Times New Roman" panose="02020603050405020304" pitchFamily="18" charset="0"/>
              </a:rPr>
            </a:br>
            <a:br>
              <a:rPr kumimoji="0" lang="uk-UA" sz="2000" b="0" i="0" u="none" strike="noStrike" kern="1200" cap="none" spc="0" normalizeH="0" baseline="0" noProof="0" dirty="0" smtClean="0">
                <a:ln>
                  <a:noFill/>
                </a:ln>
                <a:solidFill>
                  <a:schemeClr val="tx1"/>
                </a:solidFill>
                <a:effectLst/>
                <a:uLnTx/>
                <a:uFillTx/>
                <a:latin typeface="Times New Roman" panose="02020603050405020304" pitchFamily="18" charset="0"/>
                <a:ea typeface="+mj-ea"/>
                <a:cs typeface="Times New Roman" panose="02020603050405020304" pitchFamily="18" charset="0"/>
              </a:rPr>
            </a:br>
            <a:endParaRPr kumimoji="0" lang="ru-RU"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7" name="Заголовок 1"/>
          <p:cNvSpPr txBox="1"/>
          <p:nvPr/>
        </p:nvSpPr>
        <p:spPr>
          <a:xfrm>
            <a:off x="0" y="0"/>
            <a:ext cx="4482465" cy="1857375"/>
          </a:xfrm>
          <a:prstGeom prst="rect">
            <a:avLst/>
          </a:prstGeom>
        </p:spPr>
        <p:txBody>
          <a:bodyPr vert="horz" lIns="91440" tIns="45720" rIns="91440" bIns="45720" rtlCol="0" anchor="ctr">
            <a:normAutofit fontScale="25000" lnSpcReduction="20000"/>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uk-UA" sz="6200" b="1" i="0" u="none" strike="noStrike" kern="1200" cap="none" spc="0" normalizeH="0" baseline="0" noProof="0" dirty="0" smtClean="0">
                <a:ln>
                  <a:noFill/>
                </a:ln>
                <a:solidFill>
                  <a:schemeClr val="tx1"/>
                </a:solidFill>
                <a:effectLst/>
                <a:uLnTx/>
                <a:uFillTx/>
                <a:latin typeface="Times New Roman" panose="02020603050405020304" pitchFamily="18" charset="0"/>
                <a:ea typeface="+mj-ea"/>
                <a:cs typeface="Times New Roman" panose="02020603050405020304" pitchFamily="18" charset="0"/>
              </a:rPr>
              <a:t>                  </a:t>
            </a:r>
            <a:endParaRPr kumimoji="0" lang="uk-UA" sz="6200" b="1" i="0" u="none" strike="noStrike" kern="1200" cap="none" spc="0" normalizeH="0" baseline="0" noProof="0" dirty="0" smtClean="0">
              <a:ln>
                <a:noFill/>
              </a:ln>
              <a:solidFill>
                <a:schemeClr val="tx1"/>
              </a:solidFill>
              <a:effectLst/>
              <a:uLnTx/>
              <a:uFillTx/>
              <a:latin typeface="Times New Roman" panose="02020603050405020304" pitchFamily="18" charset="0"/>
              <a:ea typeface="+mj-ea"/>
              <a:cs typeface="Times New Roman" panose="02020603050405020304" pitchFamily="18" charset="0"/>
            </a:endParaRPr>
          </a:p>
          <a:p>
            <a:pPr marL="0" marR="0" lvl="0" indent="0" algn="ctr" defTabSz="914400" rtl="0" eaLnBrk="1" fontAlgn="auto" latinLnBrk="0" hangingPunct="1">
              <a:lnSpc>
                <a:spcPct val="100000"/>
              </a:lnSpc>
              <a:spcBef>
                <a:spcPct val="0"/>
              </a:spcBef>
              <a:spcAft>
                <a:spcPts val="0"/>
              </a:spcAft>
              <a:buClrTx/>
              <a:buSzTx/>
              <a:buFontTx/>
              <a:buNone/>
              <a:defRPr/>
            </a:pPr>
            <a:r>
              <a:rPr kumimoji="0" lang="uk-UA" sz="6200" b="1" i="0" u="none" strike="noStrike" kern="1200" cap="none" spc="0" normalizeH="0" baseline="0" noProof="0" dirty="0" smtClean="0">
                <a:ln>
                  <a:noFill/>
                </a:ln>
                <a:solidFill>
                  <a:schemeClr val="tx1"/>
                </a:solidFill>
                <a:effectLst/>
                <a:uLnTx/>
                <a:uFillTx/>
                <a:latin typeface="Times New Roman" panose="02020603050405020304" pitchFamily="18" charset="0"/>
                <a:ea typeface="+mj-ea"/>
                <a:cs typeface="Times New Roman" panose="02020603050405020304" pitchFamily="18" charset="0"/>
              </a:rPr>
              <a:t>                        </a:t>
            </a:r>
            <a:r>
              <a:rPr kumimoji="0" lang="uk-UA" sz="12800" b="1" i="0" u="none" strike="noStrike" kern="1200" cap="none" spc="0" normalizeH="0" baseline="0" noProof="0" dirty="0" smtClean="0">
                <a:ln>
                  <a:noFill/>
                </a:ln>
                <a:solidFill>
                  <a:schemeClr val="tx1"/>
                </a:solidFill>
                <a:effectLst/>
                <a:uLnTx/>
                <a:uFillTx/>
                <a:latin typeface="Times New Roman" panose="02020603050405020304" pitchFamily="18" charset="0"/>
                <a:ea typeface="+mj-ea"/>
                <a:cs typeface="Times New Roman" panose="02020603050405020304" pitchFamily="18" charset="0"/>
              </a:rPr>
              <a:t>Мої нагороди</a:t>
            </a:r>
            <a:endParaRPr kumimoji="0" lang="uk-UA" sz="12800" b="1" i="0" u="none" strike="noStrike" kern="1200" cap="none" spc="0" normalizeH="0" baseline="0" noProof="0" dirty="0" smtClean="0">
              <a:ln>
                <a:noFill/>
              </a:ln>
              <a:solidFill>
                <a:schemeClr val="tx1"/>
              </a:solidFill>
              <a:effectLst/>
              <a:uLnTx/>
              <a:uFillTx/>
              <a:latin typeface="Times New Roman" panose="02020603050405020304" pitchFamily="18" charset="0"/>
              <a:ea typeface="+mj-ea"/>
              <a:cs typeface="Times New Roman" panose="02020603050405020304" pitchFamily="18" charset="0"/>
            </a:endParaRPr>
          </a:p>
          <a:p>
            <a:pPr marL="0" marR="0" lvl="0" indent="0" algn="ctr" defTabSz="914400" rtl="0" eaLnBrk="1" fontAlgn="auto" latinLnBrk="0" hangingPunct="1">
              <a:lnSpc>
                <a:spcPct val="100000"/>
              </a:lnSpc>
              <a:spcBef>
                <a:spcPct val="0"/>
              </a:spcBef>
              <a:spcAft>
                <a:spcPts val="0"/>
              </a:spcAft>
              <a:buClrTx/>
              <a:buSzTx/>
              <a:buFontTx/>
              <a:buNone/>
              <a:defRPr/>
            </a:pPr>
            <a:endParaRPr kumimoji="0" lang="uk-UA" sz="12800" b="1" i="0" u="none" strike="noStrike" kern="1200" cap="none" spc="0" normalizeH="0" baseline="0" noProof="0" dirty="0" smtClean="0">
              <a:ln>
                <a:noFill/>
              </a:ln>
              <a:solidFill>
                <a:schemeClr val="tx1"/>
              </a:solidFill>
              <a:effectLst/>
              <a:uLnTx/>
              <a:uFillTx/>
              <a:latin typeface="Times New Roman" panose="02020603050405020304" pitchFamily="18" charset="0"/>
              <a:ea typeface="+mj-ea"/>
              <a:cs typeface="Times New Roman" panose="02020603050405020304" pitchFamily="18" charset="0"/>
            </a:endParaRPr>
          </a:p>
          <a:p>
            <a:pPr marL="0" marR="0" lvl="0" indent="0" algn="ctr" defTabSz="914400" rtl="0" eaLnBrk="1" fontAlgn="auto" latinLnBrk="0" hangingPunct="1">
              <a:lnSpc>
                <a:spcPct val="100000"/>
              </a:lnSpc>
              <a:spcBef>
                <a:spcPct val="0"/>
              </a:spcBef>
              <a:spcAft>
                <a:spcPts val="0"/>
              </a:spcAft>
              <a:buClrTx/>
              <a:buSzTx/>
              <a:buFontTx/>
              <a:buNone/>
              <a:defRPr/>
            </a:pPr>
            <a:r>
              <a:rPr kumimoji="0" lang="uk-UA" sz="5600" b="0" i="0" u="none" strike="noStrike" kern="1200" cap="none" spc="0" normalizeH="0" baseline="0" noProof="0" dirty="0" smtClean="0">
                <a:ln>
                  <a:noFill/>
                </a:ln>
                <a:solidFill>
                  <a:schemeClr val="tx1"/>
                </a:solidFill>
                <a:effectLst/>
                <a:uLnTx/>
                <a:uFillTx/>
                <a:latin typeface="Times New Roman" panose="02020603050405020304" pitchFamily="18" charset="0"/>
                <a:ea typeface="+mj-ea"/>
                <a:cs typeface="Times New Roman" panose="02020603050405020304" pitchFamily="18" charset="0"/>
              </a:rPr>
              <a:t>Міжнародний українсько-канадський конкурс. Фундація «</a:t>
            </a:r>
            <a:r>
              <a:rPr kumimoji="0" lang="uk-UA" sz="5600" b="0" i="0" u="none" strike="noStrike" kern="1200" cap="none" spc="0" normalizeH="0" baseline="0" noProof="0" dirty="0" err="1" smtClean="0">
                <a:ln>
                  <a:noFill/>
                </a:ln>
                <a:solidFill>
                  <a:schemeClr val="tx1"/>
                </a:solidFill>
                <a:effectLst/>
                <a:uLnTx/>
                <a:uFillTx/>
                <a:latin typeface="Times New Roman" panose="02020603050405020304" pitchFamily="18" charset="0"/>
                <a:ea typeface="+mj-ea"/>
                <a:cs typeface="Times New Roman" panose="02020603050405020304" pitchFamily="18" charset="0"/>
              </a:rPr>
              <a:t>Україна-діаспора</a:t>
            </a:r>
            <a:r>
              <a:rPr kumimoji="0" lang="uk-UA" sz="5600" b="0" i="0" u="none" strike="noStrike" kern="1200" cap="none" spc="0" normalizeH="0" baseline="0" noProof="0" dirty="0" smtClean="0">
                <a:ln>
                  <a:noFill/>
                </a:ln>
                <a:solidFill>
                  <a:schemeClr val="tx1"/>
                </a:solidFill>
                <a:effectLst/>
                <a:uLnTx/>
                <a:uFillTx/>
                <a:latin typeface="Times New Roman" panose="02020603050405020304" pitchFamily="18" charset="0"/>
                <a:ea typeface="+mj-ea"/>
                <a:cs typeface="Times New Roman" panose="02020603050405020304" pitchFamily="18" charset="0"/>
              </a:rPr>
              <a:t>». Фонд професора Ореста Цапа. Сертифікат за інновації в навчанні на знак визнання значного впливу та внеску в освіту в області. </a:t>
            </a:r>
            <a:endParaRPr kumimoji="0" lang="uk-UA" sz="5600" b="0" i="0" u="none" strike="noStrike" kern="1200" cap="none" spc="0" normalizeH="0" baseline="0" noProof="0" dirty="0" smtClean="0">
              <a:ln>
                <a:noFill/>
              </a:ln>
              <a:solidFill>
                <a:schemeClr val="tx1"/>
              </a:solidFill>
              <a:effectLst/>
              <a:uLnTx/>
              <a:uFillTx/>
              <a:latin typeface="Times New Roman" panose="02020603050405020304" pitchFamily="18" charset="0"/>
              <a:ea typeface="+mj-ea"/>
              <a:cs typeface="Times New Roman" panose="02020603050405020304" pitchFamily="18" charset="0"/>
            </a:endParaRPr>
          </a:p>
          <a:p>
            <a:pPr marL="0" marR="0" lvl="0" indent="0" algn="ctr" defTabSz="914400" rtl="0" eaLnBrk="1" fontAlgn="auto" latinLnBrk="0" hangingPunct="1">
              <a:lnSpc>
                <a:spcPct val="100000"/>
              </a:lnSpc>
              <a:spcBef>
                <a:spcPct val="0"/>
              </a:spcBef>
              <a:spcAft>
                <a:spcPts val="0"/>
              </a:spcAft>
              <a:buClrTx/>
              <a:buSzTx/>
              <a:buFontTx/>
              <a:buNone/>
              <a:defRPr/>
            </a:pPr>
            <a:r>
              <a:rPr kumimoji="0" lang="uk-UA" sz="5600" b="0" i="0" u="none" strike="noStrike" kern="1200" cap="none" spc="0" normalizeH="0" baseline="0" noProof="0" dirty="0" smtClean="0">
                <a:ln>
                  <a:noFill/>
                </a:ln>
                <a:solidFill>
                  <a:schemeClr val="tx1"/>
                </a:solidFill>
                <a:effectLst/>
                <a:uLnTx/>
                <a:uFillTx/>
                <a:latin typeface="Times New Roman" panose="02020603050405020304" pitchFamily="18" charset="0"/>
                <a:ea typeface="+mj-ea"/>
                <a:cs typeface="Times New Roman" panose="02020603050405020304" pitchFamily="18" charset="0"/>
              </a:rPr>
              <a:t>Грудень, 2023р </a:t>
            </a:r>
            <a:br>
              <a:rPr kumimoji="0" lang="uk-UA" sz="4800" b="0" i="0" u="none" strike="noStrike" kern="1200" cap="none" spc="0" normalizeH="0" baseline="0" noProof="0" dirty="0" smtClean="0">
                <a:ln>
                  <a:noFill/>
                </a:ln>
                <a:solidFill>
                  <a:schemeClr val="tx1"/>
                </a:solidFill>
                <a:effectLst/>
                <a:uLnTx/>
                <a:uFillTx/>
                <a:latin typeface="Times New Roman" panose="02020603050405020304" pitchFamily="18" charset="0"/>
                <a:ea typeface="+mj-ea"/>
                <a:cs typeface="Times New Roman" panose="02020603050405020304" pitchFamily="18" charset="0"/>
              </a:rPr>
            </a:br>
            <a:br>
              <a:rPr kumimoji="0" lang="uk-UA" sz="2000" b="0" i="0" u="none" strike="noStrike" kern="1200" cap="none" spc="0" normalizeH="0" baseline="0" noProof="0" dirty="0" smtClean="0">
                <a:ln>
                  <a:noFill/>
                </a:ln>
                <a:solidFill>
                  <a:schemeClr val="tx1"/>
                </a:solidFill>
                <a:effectLst/>
                <a:uLnTx/>
                <a:uFillTx/>
                <a:latin typeface="Times New Roman" panose="02020603050405020304" pitchFamily="18" charset="0"/>
                <a:ea typeface="+mj-ea"/>
                <a:cs typeface="Times New Roman" panose="02020603050405020304" pitchFamily="18" charset="0"/>
              </a:rPr>
            </a:br>
            <a:endParaRPr kumimoji="0" lang="ru-RU" sz="4400" b="0" i="0" u="none" strike="noStrike" kern="1200" cap="none" spc="0" normalizeH="0" baseline="0" noProof="0" dirty="0">
              <a:ln>
                <a:noFill/>
              </a:ln>
              <a:solidFill>
                <a:schemeClr val="tx1"/>
              </a:solidFill>
              <a:effectLst/>
              <a:uLnTx/>
              <a:uFillTx/>
              <a:latin typeface="+mj-lt"/>
              <a:ea typeface="+mj-ea"/>
              <a:cs typeface="+mj-cs"/>
            </a:endParaRPr>
          </a:p>
        </p:txBody>
      </p:sp>
      <p:pic>
        <p:nvPicPr>
          <p:cNvPr id="3" name="Изображение 2"/>
          <p:cNvPicPr>
            <a:picLocks noChangeAspect="1"/>
          </p:cNvPicPr>
          <p:nvPr/>
        </p:nvPicPr>
        <p:blipFill>
          <a:blip r:embed="rId2"/>
          <a:stretch>
            <a:fillRect/>
          </a:stretch>
        </p:blipFill>
        <p:spPr>
          <a:xfrm>
            <a:off x="5024120" y="1857375"/>
            <a:ext cx="3667125" cy="489013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50" y="62230"/>
            <a:ext cx="8572500" cy="6795770"/>
          </a:xfrm>
        </p:spPr>
        <p:txBody>
          <a:bodyPr>
            <a:normAutofit/>
          </a:bodyPr>
          <a:lstStyle/>
          <a:p>
            <a:pPr marL="0" indent="0">
              <a:buNone/>
            </a:pPr>
            <a:r>
              <a:rPr lang="uk-UA" sz="2400" b="1" dirty="0" smtClean="0">
                <a:latin typeface="Times New Roman" panose="02020603050405020304" pitchFamily="18" charset="0"/>
                <a:cs typeface="Times New Roman" panose="02020603050405020304" pitchFamily="18" charset="0"/>
              </a:rPr>
              <a:t>                                   Моє педагогічне есе</a:t>
            </a:r>
            <a:endParaRPr lang="uk-UA" sz="2400" b="1" dirty="0" smtClean="0">
              <a:latin typeface="Times New Roman" panose="02020603050405020304" pitchFamily="18" charset="0"/>
              <a:cs typeface="Times New Roman" panose="02020603050405020304" pitchFamily="18" charset="0"/>
            </a:endParaRPr>
          </a:p>
          <a:p>
            <a:pPr marL="0" indent="0">
              <a:buNone/>
            </a:pPr>
            <a:r>
              <a:rPr lang="uk-UA" sz="1400" dirty="0" smtClean="0">
                <a:latin typeface="Times New Roman" panose="02020603050405020304" pitchFamily="18" charset="0"/>
                <a:cs typeface="Times New Roman" panose="02020603050405020304" pitchFamily="18" charset="0"/>
              </a:rPr>
              <a:t>Таке покликання нам долею дано –</a:t>
            </a:r>
            <a:endParaRPr lang="ru-RU" sz="1400" dirty="0" smtClean="0">
              <a:latin typeface="Times New Roman" panose="02020603050405020304" pitchFamily="18" charset="0"/>
              <a:cs typeface="Times New Roman" panose="02020603050405020304" pitchFamily="18" charset="0"/>
            </a:endParaRPr>
          </a:p>
          <a:p>
            <a:pPr marL="0" indent="0">
              <a:buNone/>
            </a:pPr>
            <a:r>
              <a:rPr lang="uk-UA" sz="1400" dirty="0" smtClean="0">
                <a:latin typeface="Times New Roman" panose="02020603050405020304" pitchFamily="18" charset="0"/>
                <a:cs typeface="Times New Roman" panose="02020603050405020304" pitchFamily="18" charset="0"/>
              </a:rPr>
              <a:t>З любов’ю серце дітям віддавати.</a:t>
            </a:r>
            <a:endParaRPr lang="ru-RU" sz="1400" dirty="0" smtClean="0">
              <a:latin typeface="Times New Roman" panose="02020603050405020304" pitchFamily="18" charset="0"/>
              <a:cs typeface="Times New Roman" panose="02020603050405020304" pitchFamily="18" charset="0"/>
            </a:endParaRPr>
          </a:p>
          <a:p>
            <a:pPr marL="0" indent="0">
              <a:buNone/>
            </a:pPr>
            <a:r>
              <a:rPr lang="uk-UA" sz="1400" dirty="0" smtClean="0">
                <a:latin typeface="Times New Roman" panose="02020603050405020304" pitchFamily="18" charset="0"/>
                <a:cs typeface="Times New Roman" panose="02020603050405020304" pitchFamily="18" charset="0"/>
              </a:rPr>
              <a:t>Цей шлях життєвий обрано давно,</a:t>
            </a:r>
            <a:endParaRPr lang="ru-RU" sz="1400" dirty="0" smtClean="0">
              <a:latin typeface="Times New Roman" panose="02020603050405020304" pitchFamily="18" charset="0"/>
              <a:cs typeface="Times New Roman" panose="02020603050405020304" pitchFamily="18" charset="0"/>
            </a:endParaRPr>
          </a:p>
          <a:p>
            <a:pPr marL="0" indent="0">
              <a:buNone/>
            </a:pPr>
            <a:r>
              <a:rPr lang="uk-UA" sz="1400" dirty="0" smtClean="0">
                <a:latin typeface="Times New Roman" panose="02020603050405020304" pitchFamily="18" charset="0"/>
                <a:cs typeface="Times New Roman" panose="02020603050405020304" pitchFamily="18" charset="0"/>
              </a:rPr>
              <a:t>Професія чудова – вихователь!</a:t>
            </a:r>
            <a:endParaRPr lang="ru-RU" sz="1400" dirty="0" smtClean="0">
              <a:latin typeface="Times New Roman" panose="02020603050405020304" pitchFamily="18" charset="0"/>
              <a:cs typeface="Times New Roman" panose="02020603050405020304" pitchFamily="18" charset="0"/>
            </a:endParaRPr>
          </a:p>
          <a:p>
            <a:pPr marL="0" indent="0">
              <a:buNone/>
            </a:pPr>
            <a:r>
              <a:rPr lang="uk-UA" sz="1400" b="1" dirty="0" smtClean="0">
                <a:latin typeface="Times New Roman" panose="02020603050405020304" pitchFamily="18" charset="0"/>
                <a:cs typeface="Times New Roman" panose="02020603050405020304" pitchFamily="18" charset="0"/>
              </a:rPr>
              <a:t>                                                                </a:t>
            </a:r>
            <a:r>
              <a:rPr lang="uk-UA" sz="1400" dirty="0" smtClean="0">
                <a:latin typeface="Times New Roman" panose="02020603050405020304" pitchFamily="18" charset="0"/>
                <a:cs typeface="Times New Roman" panose="02020603050405020304" pitchFamily="18" charset="0"/>
              </a:rPr>
              <a:t>В. Сухомлинський</a:t>
            </a:r>
            <a:endParaRPr lang="uk-UA" sz="1400" b="1" dirty="0" smtClean="0">
              <a:latin typeface="Times New Roman" panose="02020603050405020304" pitchFamily="18" charset="0"/>
              <a:cs typeface="Times New Roman" panose="02020603050405020304" pitchFamily="18" charset="0"/>
            </a:endParaRPr>
          </a:p>
          <a:p>
            <a:pPr marL="0" indent="0">
              <a:buNone/>
            </a:pPr>
            <a:r>
              <a:rPr lang="en-US" altLang="en-US" sz="1400" b="1" dirty="0" smtClean="0">
                <a:latin typeface="Times New Roman" panose="02020603050405020304" pitchFamily="18" charset="0"/>
                <a:cs typeface="Times New Roman" panose="02020603050405020304" pitchFamily="18" charset="0"/>
              </a:rPr>
              <a:t>«Вихователь — це покликання душі»</a:t>
            </a:r>
            <a:endParaRPr lang="en-US" altLang="en-US" sz="1400" b="1" dirty="0" smtClean="0">
              <a:latin typeface="Times New Roman" panose="02020603050405020304" pitchFamily="18" charset="0"/>
              <a:cs typeface="Times New Roman" panose="02020603050405020304" pitchFamily="18" charset="0"/>
            </a:endParaRPr>
          </a:p>
          <a:p>
            <a:pPr marL="0" indent="0">
              <a:buNone/>
            </a:pPr>
            <a:endParaRPr lang="en-US" altLang="ru-RU" sz="1400" b="1" dirty="0" smtClean="0">
              <a:latin typeface="Times New Roman" panose="02020603050405020304" pitchFamily="18" charset="0"/>
              <a:cs typeface="Times New Roman" panose="02020603050405020304" pitchFamily="18" charset="0"/>
            </a:endParaRPr>
          </a:p>
          <a:p>
            <a:pPr marL="0" indent="0">
              <a:buNone/>
            </a:pPr>
            <a:r>
              <a:rPr lang="en-US" altLang="en-US" sz="1400" dirty="0" smtClean="0">
                <a:latin typeface="Times New Roman" panose="02020603050405020304" pitchFamily="18" charset="0"/>
                <a:cs typeface="Times New Roman" panose="02020603050405020304" pitchFamily="18" charset="0"/>
              </a:rPr>
              <a:t>Кажуть, що є професії, які обирають розумом, а є ті, до яких кличе серце. Для мене професія вихователя — саме така. Це не просто робота, не лише щоденні обов’язки чи запис у трудовій книжці. Це особливий світ, у якому дитячі усмішки стають найбільшою нагородою, щирі обійми зігрівають душу, а маленькі успіхи вихованців дарують відчуття справжньої радості.</a:t>
            </a:r>
            <a:endParaRPr lang="en-US" altLang="en-US" sz="1400" dirty="0" smtClean="0">
              <a:latin typeface="Times New Roman" panose="02020603050405020304" pitchFamily="18" charset="0"/>
              <a:cs typeface="Times New Roman" panose="02020603050405020304" pitchFamily="18" charset="0"/>
            </a:endParaRPr>
          </a:p>
          <a:p>
            <a:pPr marL="0" indent="0">
              <a:buNone/>
            </a:pPr>
            <a:endParaRPr lang="en-US" altLang="ru-RU" sz="1400" dirty="0" smtClean="0">
              <a:latin typeface="Times New Roman" panose="02020603050405020304" pitchFamily="18" charset="0"/>
              <a:cs typeface="Times New Roman" panose="02020603050405020304" pitchFamily="18" charset="0"/>
            </a:endParaRPr>
          </a:p>
          <a:p>
            <a:pPr marL="0" indent="0">
              <a:buNone/>
            </a:pPr>
            <a:r>
              <a:rPr lang="en-US" altLang="en-US" sz="1400" dirty="0" smtClean="0">
                <a:latin typeface="Times New Roman" panose="02020603050405020304" pitchFamily="18" charset="0"/>
                <a:cs typeface="Times New Roman" panose="02020603050405020304" pitchFamily="18" charset="0"/>
              </a:rPr>
              <a:t>Чому я обрала професію вихователя? Мабуть, тому, що завжди вірила: дитинство — це особливий період життя, коли закладається фундамент майбутньої особистості. Саме в ці роки дитина вчиться довіряти світові, розрізняти добро і зло, дружити, співчувати, мріяти та пізнавати себе. І мені захотілося стати тією людиною, яка допомагатиме маленьким особистостям проходити цей важливий шлях.</a:t>
            </a:r>
            <a:endParaRPr lang="en-US" altLang="en-US" sz="1400" dirty="0" smtClean="0">
              <a:latin typeface="Times New Roman" panose="02020603050405020304" pitchFamily="18" charset="0"/>
              <a:cs typeface="Times New Roman" panose="02020603050405020304" pitchFamily="18" charset="0"/>
            </a:endParaRPr>
          </a:p>
          <a:p>
            <a:pPr marL="0" indent="0">
              <a:buNone/>
            </a:pPr>
            <a:endParaRPr lang="en-US" altLang="ru-RU" sz="1400" dirty="0" smtClean="0">
              <a:latin typeface="Times New Roman" panose="02020603050405020304" pitchFamily="18" charset="0"/>
              <a:cs typeface="Times New Roman" panose="02020603050405020304" pitchFamily="18" charset="0"/>
            </a:endParaRPr>
          </a:p>
          <a:p>
            <a:pPr marL="0" indent="0">
              <a:buNone/>
            </a:pPr>
            <a:r>
              <a:rPr lang="en-US" altLang="en-US" sz="1400" dirty="0" smtClean="0">
                <a:latin typeface="Times New Roman" panose="02020603050405020304" pitchFamily="18" charset="0"/>
                <a:cs typeface="Times New Roman" panose="02020603050405020304" pitchFamily="18" charset="0"/>
              </a:rPr>
              <a:t>Бути вихователем — означає щодня відкривати світ очима дітей. Звичайна квітка перетворюється на диво, звичайна прогулянка — на захопливе дослідження, а проста дитяча розповідь може змусити замислитися над тим, чого дорослі давно не помічають. Діти вчать нас бути щирими, терплячими, уважними до дрібниць і вміти радіти простим речам.</a:t>
            </a:r>
            <a:endParaRPr lang="en-US" altLang="en-US" sz="1400" dirty="0" smtClean="0">
              <a:latin typeface="Times New Roman" panose="02020603050405020304" pitchFamily="18" charset="0"/>
              <a:cs typeface="Times New Roman" panose="02020603050405020304" pitchFamily="18" charset="0"/>
            </a:endParaRPr>
          </a:p>
          <a:p>
            <a:pPr marL="0" indent="0">
              <a:buNone/>
            </a:pPr>
            <a:r>
              <a:rPr lang="en-US" altLang="en-US" sz="1400" dirty="0" smtClean="0">
                <a:latin typeface="Times New Roman" panose="02020603050405020304" pitchFamily="18" charset="0"/>
                <a:cs typeface="Times New Roman" panose="02020603050405020304" pitchFamily="18" charset="0"/>
              </a:rPr>
              <a:t>Та професія вихователя — це не лише усмішки, ігри та свята. За кожним днем у дитячому садочку стоїть велика праця: підготовка занять, пошук цікавих ідей, створення дидактичних матеріалів, спілкування з батьками, розв’язання непростих ситуацій. Це відповідальність за дитячі життя, здоров’я, емоційний комфорт і розвиток. Іноді доводиться бути психологом, іноді — дослідником, іноді — казкарем, а часом просто людиною, яка вислухає, заспокоїть і пригорне.</a:t>
            </a:r>
            <a:endParaRPr lang="en-US" altLang="en-US" sz="1400" dirty="0" smtClean="0">
              <a:latin typeface="Times New Roman" panose="02020603050405020304" pitchFamily="18" charset="0"/>
              <a:cs typeface="Times New Roman" panose="02020603050405020304" pitchFamily="18" charset="0"/>
            </a:endParaRPr>
          </a:p>
          <a:p>
            <a:pPr marL="0" indent="0">
              <a:buNone/>
            </a:pPr>
            <a:endParaRPr lang="en-US" altLang="en-US" sz="1400" b="1" dirty="0" smtClean="0">
              <a:latin typeface="Times New Roman" panose="02020603050405020304" pitchFamily="18" charset="0"/>
              <a:cs typeface="Times New Roman" panose="02020603050405020304" pitchFamily="18" charset="0"/>
            </a:endParaRPr>
          </a:p>
          <a:p>
            <a:pPr marL="0" indent="0">
              <a:buNone/>
            </a:pPr>
            <a:endParaRPr lang="ru-RU" sz="2800" dirty="0" smtClean="0">
              <a:latin typeface="Times New Roman" panose="02020603050405020304" pitchFamily="18" charset="0"/>
              <a:cs typeface="Times New Roman" panose="02020603050405020304" pitchFamily="18" charset="0"/>
            </a:endParaRPr>
          </a:p>
          <a:p>
            <a:pPr marL="0" indent="0">
              <a:buNone/>
            </a:pPr>
            <a:endParaRPr lang="ru-RU" sz="3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Замещающее содержимое 3"/>
          <p:cNvSpPr/>
          <p:nvPr>
            <p:ph idx="1"/>
          </p:nvPr>
        </p:nvSpPr>
        <p:spPr>
          <a:xfrm>
            <a:off x="106045" y="64770"/>
            <a:ext cx="8980805" cy="6715760"/>
          </a:xfrm>
        </p:spPr>
        <p:txBody>
          <a:bodyPr>
            <a:normAutofit fontScale="90000" lnSpcReduction="20000"/>
          </a:bodyPr>
          <a:p>
            <a:pPr marL="0" indent="0">
              <a:buNone/>
            </a:pPr>
            <a:r>
              <a:rPr lang="en-US" altLang="en-US" sz="1600"/>
              <a:t>Особливе місце в моїй роботі займає спілкування з дітьми старшої логопедичної групи. Кожна дитина має свій темп розвитку, власні здібності, переживання та потреби. Для однієї важливо навчитися впевнено висловлювати думку, для іншої — подолати невпевненість, а для когось справжнім досягненням стає перша самостійна розповідь. Я радію кожному такому кроку, адже за ним стоять дитячі старання, підтримка дорослих і щоденна спільна праця.</a:t>
            </a:r>
            <a:endParaRPr lang="en-US" altLang="en-US" sz="1600"/>
          </a:p>
          <a:p>
            <a:pPr marL="0" indent="0">
              <a:buNone/>
            </a:pPr>
            <a:endParaRPr lang="en-US" altLang="ru-RU" sz="1600"/>
          </a:p>
          <a:p>
            <a:pPr marL="0" indent="0">
              <a:buNone/>
            </a:pPr>
            <a:r>
              <a:rPr lang="en-US" altLang="en-US" sz="1600"/>
              <a:t>Я переконана, що вихователь не повинен прагнути зробити всіх дітей однаковими. Його завдання — допомогти кожній дитині розкрити власні можливості, відчути свою цінність і повірити у власні сили. Не можна вимагати від маленької людини миттєвих результатів. Потрібно вміти чекати, підтримувати, заохочувати й помічати навіть найменші досягнення.</a:t>
            </a:r>
            <a:endParaRPr lang="en-US" altLang="en-US" sz="1600"/>
          </a:p>
          <a:p>
            <a:pPr marL="0" indent="0">
              <a:buNone/>
            </a:pPr>
            <a:r>
              <a:rPr lang="en-US" altLang="en-US" sz="1600"/>
              <a:t>Світ змінюється, змінюються діти, підходи до навчання та виховання. Тому сучасний вихователь не може зупинятися у своєму професійному розвитку. Я прагну вчитися нового, знайомитися із сучасними педагогічними методами, шукати цікаві форми роботи, щоб освітній процес був доступним, змістовним і захопливим. Адже справжній педагог навчається протягом усього життя.</a:t>
            </a:r>
            <a:endParaRPr lang="en-US" altLang="en-US" sz="1600"/>
          </a:p>
          <a:p>
            <a:pPr marL="0" indent="0">
              <a:buNone/>
            </a:pPr>
            <a:r>
              <a:rPr lang="en-US" altLang="en-US" sz="1600"/>
              <a:t>Для мене важливо не лише дати дитині знання, а й навчити її мислити, ставити запитання, спілкуватися, дружити, поважати інших і не боятися помилок. Я хочу, щоб діти згадували дитячий садок як місце, де їх розуміли, де їхні думки мали значення, де можна було бути собою та де завжди знаходилося місце для доброго слова.</a:t>
            </a:r>
            <a:endParaRPr lang="en-US" altLang="en-US" sz="1600"/>
          </a:p>
          <a:p>
            <a:pPr marL="0" indent="0">
              <a:buNone/>
            </a:pPr>
            <a:endParaRPr lang="en-US" altLang="ru-RU" sz="1600"/>
          </a:p>
          <a:p>
            <a:pPr marL="0" indent="0">
              <a:buNone/>
            </a:pPr>
            <a:r>
              <a:rPr lang="en-US" altLang="en-US" sz="1600"/>
              <a:t>Чи буває мені важко? Звичайно. Як і в кожній професії, є дні втоми, хвилювання та сумнівів. Але достатньо побачити, як дитина біжить назустріч із усмішкою, почути щире «А в мене вийшло!» або відчути маленькі обійми, щоб знову зрозуміти, заради чого я працюю.</a:t>
            </a:r>
            <a:endParaRPr lang="en-US" altLang="en-US" sz="1600"/>
          </a:p>
          <a:p>
            <a:pPr marL="0" indent="0">
              <a:buNone/>
            </a:pPr>
            <a:r>
              <a:rPr lang="en-US" altLang="en-US" sz="1600"/>
              <a:t>Я не знаю, ким стануть мої вихованці в майбутньому. Можливо, лікарями, учителями, будівельниками, митцями чи науковцями. Але мені хочеться вірити, що кожен із них нестиме у своє доросле життя частинку тепла, доброти й підтримки, які отримав у дитинстві.</a:t>
            </a:r>
            <a:endParaRPr lang="en-US" altLang="en-US" sz="1600"/>
          </a:p>
          <a:p>
            <a:pPr marL="0" indent="0">
              <a:buNone/>
            </a:pPr>
            <a:r>
              <a:rPr lang="en-US" altLang="en-US" sz="1600"/>
              <a:t>Саме в цьому я бачу справжню цінність своєї професії. Вихователь не завжди одразу бачить результати своєї праці, але щодня сіє маленькі зернятка добра, знань, довіри та людяності. І, можливо, через багато років вони проростуть у чиїхось добрих учинках, щирих словах і правильних рішеннях.</a:t>
            </a:r>
            <a:endParaRPr lang="en-US" altLang="en-US" sz="1600"/>
          </a:p>
          <a:p>
            <a:pPr marL="0" indent="0">
              <a:buNone/>
            </a:pPr>
            <a:endParaRPr lang="en-US" altLang="ru-RU" sz="1400"/>
          </a:p>
          <a:p>
            <a:pPr marL="0" indent="0">
              <a:buNone/>
            </a:pPr>
            <a:r>
              <a:rPr lang="en-US" altLang="en-US" sz="1600"/>
              <a:t>Чому я обрала професію вихователя? Тому що хочу бути серед тих, хто допомагає дитинству залишатися щасливим.</a:t>
            </a:r>
            <a:endParaRPr lang="en-US" altLang="en-US" sz="1600"/>
          </a:p>
          <a:p>
            <a:pPr marL="0" indent="0">
              <a:buNone/>
            </a:pPr>
            <a:r>
              <a:rPr lang="en-US" altLang="en-US" sz="1600"/>
              <a:t>Хочу підтримувати маленькі кроки, радіти першим успіхам, допомагати долати труднощі й дарувати дітям відчуття, що вони важливі, здібні та неповторні.</a:t>
            </a:r>
            <a:endParaRPr lang="en-US" altLang="en-US" sz="1600"/>
          </a:p>
          <a:p>
            <a:pPr marL="0" indent="0">
              <a:buNone/>
            </a:pPr>
            <a:r>
              <a:rPr lang="en-US" altLang="en-US" sz="1600"/>
              <a:t>Я обрала професію, у якій немає двох однакових днів, у якій потрібно постійно віддавати частинку себе, але натомість отримуєш безцінне — дитячу довіру, щирість і любов.</a:t>
            </a:r>
            <a:endParaRPr lang="en-US" altLang="en-US" sz="1600"/>
          </a:p>
          <a:p>
            <a:pPr marL="0" indent="0">
              <a:buNone/>
            </a:pPr>
            <a:r>
              <a:rPr lang="en-US" altLang="en-US" sz="1600" b="1"/>
              <a:t>І сьогодні я можу впевнено сказати: бути вихователем — це не просто професія. Це велика відповідальність, щоденна праця і, найголовніше, покликання душі.</a:t>
            </a:r>
            <a:endParaRPr lang="en-US" altLang="en-US" sz="1600" b="1"/>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14290"/>
            <a:ext cx="8329642" cy="6643710"/>
          </a:xfrm>
        </p:spPr>
        <p:txBody>
          <a:bodyPr>
            <a:normAutofit fontScale="37500" lnSpcReduction="20000"/>
          </a:bodyPr>
          <a:lstStyle/>
          <a:p>
            <a:pPr>
              <a:buNone/>
            </a:pPr>
            <a:r>
              <a:rPr lang="uk-UA" sz="5100" b="1" dirty="0" smtClean="0">
                <a:latin typeface="Times New Roman" panose="02020603050405020304" pitchFamily="18" charset="0"/>
                <a:cs typeface="Times New Roman" panose="02020603050405020304" pitchFamily="18" charset="0"/>
              </a:rPr>
              <a:t>Педагогічний вектор </a:t>
            </a:r>
            <a:r>
              <a:rPr lang="uk-UA" sz="5100" b="1" dirty="0" err="1" smtClean="0">
                <a:latin typeface="Times New Roman" panose="02020603050405020304" pitchFamily="18" charset="0"/>
                <a:cs typeface="Times New Roman" panose="02020603050405020304" pitchFamily="18" charset="0"/>
              </a:rPr>
              <a:t>“Метод інтелектуальних карт з використанням цифрового контенту”</a:t>
            </a:r>
            <a:endParaRPr lang="uk-UA" sz="5100" b="1" dirty="0" smtClean="0">
              <a:latin typeface="Times New Roman" panose="02020603050405020304" pitchFamily="18" charset="0"/>
              <a:cs typeface="Times New Roman" panose="02020603050405020304" pitchFamily="18" charset="0"/>
            </a:endParaRPr>
          </a:p>
          <a:p>
            <a:r>
              <a:rPr lang="uk-UA" sz="4300" dirty="0" smtClean="0">
                <a:latin typeface="Times New Roman" panose="02020603050405020304" pitchFamily="18" charset="0"/>
                <a:cs typeface="Times New Roman" panose="02020603050405020304" pitchFamily="18" charset="0"/>
              </a:rPr>
              <a:t>Працюючи з дошкільниками, я вирішила урізноманітнити освітній процес шляхом поєднання інтелектуальних карт із сучасним цифровим контентом. Такий підхід дає можливість зробити навачльний матеріал більш наочним, доступним та цікавим для дітей, сприяє розвитку пам’яті, уваги, мислення, мовлення, творчої активності та вміння встановлювати взаємозв’язки між поняттями.</a:t>
            </a:r>
            <a:endParaRPr lang="uk-UA" sz="4300" dirty="0" smtClean="0">
              <a:latin typeface="Times New Roman" panose="02020603050405020304" pitchFamily="18" charset="0"/>
              <a:cs typeface="Times New Roman" panose="02020603050405020304" pitchFamily="18" charset="0"/>
            </a:endParaRPr>
          </a:p>
          <a:p>
            <a:pPr marL="0" indent="0">
              <a:buNone/>
            </a:pPr>
            <a:r>
              <a:rPr lang="uk-UA" sz="4800" b="1" dirty="0" smtClean="0">
                <a:latin typeface="Times New Roman" panose="02020603050405020304" pitchFamily="18" charset="0"/>
                <a:cs typeface="Times New Roman" panose="02020603050405020304" pitchFamily="18" charset="0"/>
              </a:rPr>
              <a:t>      </a:t>
            </a:r>
            <a:r>
              <a:rPr lang="uk-UA" sz="4300" dirty="0" smtClean="0">
                <a:latin typeface="Times New Roman" panose="02020603050405020304" pitchFamily="18" charset="0"/>
                <a:cs typeface="Times New Roman" panose="02020603050405020304" pitchFamily="18" charset="0"/>
              </a:rPr>
              <a:t>Метод інтелектуальних карт - це не лише спосіб систематизації інформації, а ефективний засіб активізації пізнавальної діяльності дошкільників. Використання зображень, символів, ключових слів, схем, </a:t>
            </a:r>
            <a:r>
              <a:rPr lang="en-US" sz="4300" dirty="0" smtClean="0">
                <a:latin typeface="Times New Roman" panose="02020603050405020304" pitchFamily="18" charset="0"/>
                <a:cs typeface="Times New Roman" panose="02020603050405020304" pitchFamily="18" charset="0"/>
              </a:rPr>
              <a:t>QR-</a:t>
            </a:r>
            <a:r>
              <a:rPr lang="uk-UA" sz="4300" dirty="0" smtClean="0">
                <a:latin typeface="Times New Roman" panose="02020603050405020304" pitchFamily="18" charset="0"/>
                <a:cs typeface="Times New Roman" panose="02020603050405020304" pitchFamily="18" charset="0"/>
              </a:rPr>
              <a:t>кодів, презентацій та іншого цифрового контенту допомагає дітям краще сприймати, запам’ятовувати та відтворювати інформацію.</a:t>
            </a:r>
            <a:endParaRPr lang="uk-UA" sz="4300" dirty="0" smtClean="0">
              <a:latin typeface="Times New Roman" panose="02020603050405020304" pitchFamily="18" charset="0"/>
              <a:cs typeface="Times New Roman" panose="02020603050405020304" pitchFamily="18" charset="0"/>
            </a:endParaRPr>
          </a:p>
          <a:p>
            <a:pPr marL="0" indent="0">
              <a:buNone/>
            </a:pPr>
            <a:r>
              <a:rPr lang="uk-UA" sz="4800" b="1" dirty="0" smtClean="0">
                <a:latin typeface="Times New Roman" panose="02020603050405020304" pitchFamily="18" charset="0"/>
                <a:cs typeface="Times New Roman" panose="02020603050405020304" pitchFamily="18" charset="0"/>
              </a:rPr>
              <a:t>Початок роботи: 2026 рік</a:t>
            </a:r>
            <a:endParaRPr lang="uk-UA" sz="4800" b="1" dirty="0" smtClean="0">
              <a:latin typeface="Times New Roman" panose="02020603050405020304" pitchFamily="18" charset="0"/>
              <a:cs typeface="Times New Roman" panose="02020603050405020304" pitchFamily="18" charset="0"/>
            </a:endParaRPr>
          </a:p>
          <a:p>
            <a:pPr>
              <a:buNone/>
            </a:pPr>
            <a:r>
              <a:rPr lang="uk-UA" sz="4300" b="1" dirty="0" smtClean="0">
                <a:latin typeface="Times New Roman" panose="02020603050405020304" pitchFamily="18" charset="0"/>
                <a:cs typeface="Times New Roman" panose="02020603050405020304" pitchFamily="18" charset="0"/>
              </a:rPr>
              <a:t>    Мета:</a:t>
            </a:r>
            <a:r>
              <a:rPr lang="uk-UA" sz="4300" dirty="0" smtClean="0">
                <a:latin typeface="Times New Roman" panose="02020603050405020304" pitchFamily="18" charset="0"/>
                <a:cs typeface="Times New Roman" panose="02020603050405020304" pitchFamily="18" charset="0"/>
              </a:rPr>
              <a:t> Розширити власну методичну базу та вдосконалити професійну майстерність щодо використання інтелектуальних карт на основі цифрового контенту в роботі з дошкільниками. Свторювати умови для розвитку пізнавальної активності, логічного, асоціативного та творчого мислення дітей. Поєднувати традиційні форми роботи з сучасними цифровими технологіями.</a:t>
            </a:r>
            <a:r>
              <a:rPr lang="uk-UA" sz="4300" b="1" dirty="0" smtClean="0">
                <a:latin typeface="Times New Roman" panose="02020603050405020304" pitchFamily="18" charset="0"/>
                <a:cs typeface="Times New Roman" panose="02020603050405020304" pitchFamily="18" charset="0"/>
              </a:rPr>
              <a:t>  </a:t>
            </a:r>
            <a:endParaRPr lang="uk-UA" sz="4300" b="1" dirty="0" smtClean="0">
              <a:latin typeface="Times New Roman" panose="02020603050405020304" pitchFamily="18" charset="0"/>
              <a:cs typeface="Times New Roman" panose="02020603050405020304" pitchFamily="18" charset="0"/>
            </a:endParaRPr>
          </a:p>
          <a:p>
            <a:pPr>
              <a:buNone/>
            </a:pPr>
            <a:r>
              <a:rPr lang="uk-UA" sz="4800" b="1" dirty="0" smtClean="0">
                <a:latin typeface="Times New Roman" panose="02020603050405020304" pitchFamily="18" charset="0"/>
                <a:cs typeface="Times New Roman" panose="02020603050405020304" pitchFamily="18" charset="0"/>
              </a:rPr>
              <a:t>Завдання:</a:t>
            </a:r>
            <a:endParaRPr lang="uk-UA" sz="4800" b="1" dirty="0" smtClean="0">
              <a:latin typeface="Times New Roman" panose="02020603050405020304" pitchFamily="18" charset="0"/>
              <a:cs typeface="Times New Roman" panose="02020603050405020304" pitchFamily="18" charset="0"/>
            </a:endParaRPr>
          </a:p>
          <a:p>
            <a:pPr>
              <a:buNone/>
            </a:pPr>
            <a:r>
              <a:rPr lang="uk-UA" altLang="ru-RU" sz="3700" dirty="0"/>
              <a:t>*</a:t>
            </a:r>
            <a:r>
              <a:rPr lang="uk-UA" altLang="ru-RU" sz="4300" dirty="0">
                <a:latin typeface="Times New Roman" panose="02020603050405020304" pitchFamily="18" charset="0"/>
                <a:cs typeface="Times New Roman" panose="02020603050405020304" pitchFamily="18" charset="0"/>
              </a:rPr>
              <a:t> Розробляти та використовувати інтелектуальні карти під час різних видів освітньої діяльності;</a:t>
            </a:r>
            <a:endParaRPr lang="uk-UA" altLang="ru-RU" sz="4300" dirty="0">
              <a:latin typeface="Times New Roman" panose="02020603050405020304" pitchFamily="18" charset="0"/>
              <a:cs typeface="Times New Roman" panose="02020603050405020304" pitchFamily="18" charset="0"/>
            </a:endParaRPr>
          </a:p>
          <a:p>
            <a:pPr>
              <a:buNone/>
            </a:pPr>
            <a:r>
              <a:rPr lang="uk-UA" altLang="ru-RU" sz="4300" dirty="0">
                <a:latin typeface="Times New Roman" panose="02020603050405020304" pitchFamily="18" charset="0"/>
                <a:cs typeface="Times New Roman" panose="02020603050405020304" pitchFamily="18" charset="0"/>
              </a:rPr>
              <a:t>* Поєднувати інтелектуальні карти з цифровими зображеннями, презентаціями, відеоматеріалами, </a:t>
            </a:r>
            <a:r>
              <a:rPr lang="en-US" altLang="ru-RU" sz="4300" dirty="0">
                <a:latin typeface="Times New Roman" panose="02020603050405020304" pitchFamily="18" charset="0"/>
                <a:cs typeface="Times New Roman" panose="02020603050405020304" pitchFamily="18" charset="0"/>
              </a:rPr>
              <a:t>QR-</a:t>
            </a:r>
            <a:r>
              <a:rPr lang="uk-UA" altLang="ru-RU" sz="4300" dirty="0">
                <a:latin typeface="Times New Roman" panose="02020603050405020304" pitchFamily="18" charset="0"/>
                <a:cs typeface="Times New Roman" panose="02020603050405020304" pitchFamily="18" charset="0"/>
              </a:rPr>
              <a:t>кодами та інтерактивними завданнями;</a:t>
            </a:r>
            <a:endParaRPr lang="uk-UA" altLang="ru-RU" sz="4300" dirty="0">
              <a:latin typeface="Times New Roman" panose="02020603050405020304" pitchFamily="18" charset="0"/>
              <a:cs typeface="Times New Roman" panose="02020603050405020304" pitchFamily="18" charset="0"/>
            </a:endParaRPr>
          </a:p>
          <a:p>
            <a:pPr>
              <a:buNone/>
            </a:pPr>
            <a:r>
              <a:rPr lang="uk-UA" altLang="ru-RU" sz="4300" dirty="0">
                <a:latin typeface="Times New Roman" panose="02020603050405020304" pitchFamily="18" charset="0"/>
                <a:cs typeface="Times New Roman" panose="02020603050405020304" pitchFamily="18" charset="0"/>
              </a:rPr>
              <a:t>* Створити та систематизувати картотетку інтелектуальних карт за освітніми напрямами;</a:t>
            </a:r>
            <a:endParaRPr lang="uk-UA" altLang="ru-RU" sz="4300" dirty="0">
              <a:latin typeface="Times New Roman" panose="02020603050405020304" pitchFamily="18" charset="0"/>
              <a:cs typeface="Times New Roman" panose="02020603050405020304" pitchFamily="18" charset="0"/>
            </a:endParaRPr>
          </a:p>
          <a:p>
            <a:pPr>
              <a:buNone/>
            </a:pPr>
            <a:r>
              <a:rPr lang="uk-UA" altLang="ru-RU" sz="4300" dirty="0">
                <a:latin typeface="Times New Roman" panose="02020603050405020304" pitchFamily="18" charset="0"/>
                <a:cs typeface="Times New Roman" panose="02020603050405020304" pitchFamily="18" charset="0"/>
              </a:rPr>
              <a:t>* Використовувати цифровий контент для розвитку мовлення, пам’яті, уваги, мислення та творчих здібностей дошкільників;</a:t>
            </a:r>
            <a:endParaRPr lang="uk-UA" altLang="ru-RU" sz="4300" dirty="0">
              <a:latin typeface="Times New Roman" panose="02020603050405020304" pitchFamily="18" charset="0"/>
              <a:cs typeface="Times New Roman" panose="02020603050405020304" pitchFamily="18" charset="0"/>
            </a:endParaRPr>
          </a:p>
          <a:p>
            <a:pPr>
              <a:buNone/>
            </a:pPr>
            <a:r>
              <a:rPr lang="uk-UA" altLang="ru-RU" sz="4300" dirty="0">
                <a:latin typeface="Times New Roman" panose="02020603050405020304" pitchFamily="18" charset="0"/>
                <a:cs typeface="Times New Roman" panose="02020603050405020304" pitchFamily="18" charset="0"/>
              </a:rPr>
              <a:t>* Поширювати власний педагогічний досвід серед колег;</a:t>
            </a:r>
            <a:endParaRPr lang="uk-UA" altLang="ru-RU" sz="4300" dirty="0">
              <a:latin typeface="Times New Roman" panose="02020603050405020304" pitchFamily="18" charset="0"/>
              <a:cs typeface="Times New Roman" panose="02020603050405020304" pitchFamily="18" charset="0"/>
            </a:endParaRPr>
          </a:p>
          <a:p>
            <a:pPr>
              <a:buNone/>
            </a:pPr>
            <a:r>
              <a:rPr lang="uk-UA" altLang="ru-RU" sz="4300" dirty="0">
                <a:latin typeface="Times New Roman" panose="02020603050405020304" pitchFamily="18" charset="0"/>
                <a:cs typeface="Times New Roman" panose="02020603050405020304" pitchFamily="18" charset="0"/>
              </a:rPr>
              <a:t>* Презентувати результати роботи на педагогічних заходах, семінарах, вебінарах та професійних конкурсах;</a:t>
            </a:r>
            <a:endParaRPr lang="uk-UA" altLang="ru-RU" sz="4300" dirty="0">
              <a:latin typeface="Times New Roman" panose="02020603050405020304" pitchFamily="18" charset="0"/>
              <a:cs typeface="Times New Roman" panose="02020603050405020304" pitchFamily="18" charset="0"/>
            </a:endParaRPr>
          </a:p>
          <a:p>
            <a:pPr>
              <a:buNone/>
            </a:pPr>
            <a:r>
              <a:rPr lang="uk-UA" altLang="ru-RU" sz="4300" dirty="0">
                <a:latin typeface="Times New Roman" panose="02020603050405020304" pitchFamily="18" charset="0"/>
                <a:cs typeface="Times New Roman" panose="02020603050405020304" pitchFamily="18" charset="0"/>
              </a:rPr>
              <a:t>* Постійно вдосконалювати власну цифрову та педагогічну компетентність.</a:t>
            </a:r>
            <a:endParaRPr lang="uk-UA" altLang="ru-RU" sz="43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99745" y="10795"/>
            <a:ext cx="8229600" cy="612140"/>
          </a:xfrm>
        </p:spPr>
        <p:txBody>
          <a:bodyPr>
            <a:noAutofit/>
          </a:bodyPr>
          <a:lstStyle/>
          <a:p>
            <a:r>
              <a:rPr lang="uk-UA" sz="2000" b="1" dirty="0" smtClean="0">
                <a:latin typeface="Times New Roman" panose="02020603050405020304" pitchFamily="18" charset="0"/>
                <a:cs typeface="Times New Roman" panose="02020603050405020304" pitchFamily="18" charset="0"/>
              </a:rPr>
              <a:t>Перспективний план роботи за педагогічним вектором за період 2026-2030 </a:t>
            </a:r>
            <a:r>
              <a:rPr lang="uk-UA" sz="2000" b="1" dirty="0" err="1" smtClean="0">
                <a:latin typeface="Times New Roman" panose="02020603050405020304" pitchFamily="18" charset="0"/>
                <a:cs typeface="Times New Roman" panose="02020603050405020304" pitchFamily="18" charset="0"/>
              </a:rPr>
              <a:t>н.р</a:t>
            </a:r>
            <a:r>
              <a:rPr lang="uk-UA" sz="2000" b="1" dirty="0" smtClean="0">
                <a:latin typeface="Times New Roman" panose="02020603050405020304" pitchFamily="18" charset="0"/>
                <a:cs typeface="Times New Roman" panose="02020603050405020304" pitchFamily="18" charset="0"/>
              </a:rPr>
              <a:t>.</a:t>
            </a:r>
            <a:endParaRPr lang="uk-UA" sz="2000" b="1" dirty="0" smtClean="0">
              <a:latin typeface="Times New Roman" panose="02020603050405020304" pitchFamily="18" charset="0"/>
              <a:cs typeface="Times New Roman" panose="02020603050405020304" pitchFamily="18" charset="0"/>
            </a:endParaRPr>
          </a:p>
        </p:txBody>
      </p:sp>
      <p:sp>
        <p:nvSpPr>
          <p:cNvPr id="3" name="Содержимое 2"/>
          <p:cNvSpPr>
            <a:spLocks noGrp="1"/>
          </p:cNvSpPr>
          <p:nvPr>
            <p:ph idx="1"/>
          </p:nvPr>
        </p:nvSpPr>
        <p:spPr>
          <a:xfrm>
            <a:off x="457200" y="1000108"/>
            <a:ext cx="8229600" cy="5126055"/>
          </a:xfrm>
        </p:spPr>
        <p:txBody>
          <a:bodyPr>
            <a:normAutofit/>
          </a:bodyPr>
          <a:lstStyle/>
          <a:p>
            <a:pPr lvl="0">
              <a:buNone/>
            </a:pPr>
            <a:endParaRPr lang="ru-RU" altLang="ru-RU" sz="2400" dirty="0" smtClean="0">
              <a:latin typeface="Times New Roman" panose="02020603050405020304" pitchFamily="18" charset="0"/>
              <a:cs typeface="Times New Roman" panose="02020603050405020304" pitchFamily="18" charset="0"/>
            </a:endParaRPr>
          </a:p>
          <a:p>
            <a:endParaRPr lang="ru-RU" dirty="0"/>
          </a:p>
        </p:txBody>
      </p:sp>
      <p:graphicFrame>
        <p:nvGraphicFramePr>
          <p:cNvPr id="4" name="Объект 3"/>
          <p:cNvGraphicFramePr/>
          <p:nvPr>
            <p:custDataLst>
              <p:tags r:id="rId1"/>
            </p:custDataLst>
          </p:nvPr>
        </p:nvGraphicFramePr>
        <p:xfrm>
          <a:off x="55880" y="642620"/>
          <a:ext cx="8980805" cy="6370320"/>
        </p:xfrm>
        <a:graphic>
          <a:graphicData uri="http://schemas.openxmlformats.org/drawingml/2006/table">
            <a:tbl>
              <a:tblPr firstRow="1" bandRow="1">
                <a:tableStyleId>{5C22544A-7EE6-4342-B048-85BDC9FD1C3A}</a:tableStyleId>
              </a:tblPr>
              <a:tblGrid>
                <a:gridCol w="675005"/>
                <a:gridCol w="4869180"/>
                <a:gridCol w="2004695"/>
                <a:gridCol w="1431925"/>
              </a:tblGrid>
              <a:tr h="640080">
                <a:tc>
                  <a:txBody>
                    <a:bodyPr/>
                    <a:lstStyle/>
                    <a:p>
                      <a:r>
                        <a:rPr lang="uk-UA" dirty="0" smtClean="0"/>
                        <a:t>№ п/</a:t>
                      </a:r>
                      <a:r>
                        <a:rPr lang="uk-UA" dirty="0" err="1" smtClean="0"/>
                        <a:t>п</a:t>
                      </a:r>
                      <a:endParaRPr lang="ru-RU" dirty="0"/>
                    </a:p>
                  </a:txBody>
                  <a:tcPr/>
                </a:tc>
                <a:tc>
                  <a:txBody>
                    <a:bodyPr/>
                    <a:lstStyle/>
                    <a:p>
                      <a:r>
                        <a:rPr lang="uk-UA" dirty="0" smtClean="0">
                          <a:latin typeface="Times New Roman" panose="02020603050405020304" pitchFamily="18" charset="0"/>
                          <a:cs typeface="Times New Roman" panose="02020603050405020304" pitchFamily="18" charset="0"/>
                        </a:rPr>
                        <a:t>                              План роботи</a:t>
                      </a:r>
                      <a:endParaRPr lang="ru-RU" dirty="0">
                        <a:latin typeface="Times New Roman" panose="02020603050405020304" pitchFamily="18" charset="0"/>
                        <a:cs typeface="Times New Roman" panose="02020603050405020304" pitchFamily="18" charset="0"/>
                      </a:endParaRPr>
                    </a:p>
                  </a:txBody>
                  <a:tcPr/>
                </a:tc>
                <a:tc>
                  <a:txBody>
                    <a:bodyPr/>
                    <a:lstStyle/>
                    <a:p>
                      <a:r>
                        <a:rPr lang="uk-UA" dirty="0" smtClean="0">
                          <a:latin typeface="Times New Roman" panose="02020603050405020304" pitchFamily="18" charset="0"/>
                          <a:cs typeface="Times New Roman" panose="02020603050405020304" pitchFamily="18" charset="0"/>
                        </a:rPr>
                        <a:t>  Форми роботи</a:t>
                      </a:r>
                      <a:endParaRPr lang="ru-RU" dirty="0">
                        <a:latin typeface="Times New Roman" panose="02020603050405020304" pitchFamily="18" charset="0"/>
                        <a:cs typeface="Times New Roman" panose="02020603050405020304" pitchFamily="18" charset="0"/>
                      </a:endParaRPr>
                    </a:p>
                  </a:txBody>
                  <a:tcPr/>
                </a:tc>
                <a:tc>
                  <a:txBody>
                    <a:bodyPr/>
                    <a:lstStyle/>
                    <a:p>
                      <a:r>
                        <a:rPr lang="uk-UA" dirty="0" smtClean="0">
                          <a:latin typeface="Times New Roman" panose="02020603050405020304" pitchFamily="18" charset="0"/>
                          <a:cs typeface="Times New Roman" panose="02020603050405020304" pitchFamily="18" charset="0"/>
                        </a:rPr>
                        <a:t>Рік роботи</a:t>
                      </a:r>
                      <a:endParaRPr lang="ru-RU" dirty="0">
                        <a:latin typeface="Times New Roman" panose="02020603050405020304" pitchFamily="18" charset="0"/>
                        <a:cs typeface="Times New Roman" panose="02020603050405020304" pitchFamily="18" charset="0"/>
                      </a:endParaRPr>
                    </a:p>
                  </a:txBody>
                  <a:tcPr/>
                </a:tc>
              </a:tr>
              <a:tr h="4145280">
                <a:tc>
                  <a:txBody>
                    <a:bodyPr/>
                    <a:lstStyle/>
                    <a:p>
                      <a:r>
                        <a:rPr lang="uk-UA" dirty="0" smtClean="0"/>
                        <a:t>1. </a:t>
                      </a:r>
                      <a:endParaRPr lang="ru-RU" dirty="0"/>
                    </a:p>
                  </a:txBody>
                  <a:tcPr/>
                </a:tc>
                <a:tc>
                  <a:txBody>
                    <a:bodyPr/>
                    <a:lstStyle/>
                    <a:p>
                      <a:r>
                        <a:rPr lang="uk-UA" altLang="ru-RU" sz="1400" dirty="0">
                          <a:latin typeface="Times New Roman" panose="02020603050405020304" pitchFamily="18" charset="0"/>
                          <a:cs typeface="Times New Roman" panose="02020603050405020304" pitchFamily="18" charset="0"/>
                        </a:rPr>
                        <a:t>                                       </a:t>
                      </a:r>
                      <a:r>
                        <a:rPr lang="uk-UA" altLang="ru-RU" sz="1400" b="1" dirty="0">
                          <a:latin typeface="Times New Roman" panose="02020603050405020304" pitchFamily="18" charset="0"/>
                          <a:cs typeface="Times New Roman" panose="02020603050405020304" pitchFamily="18" charset="0"/>
                        </a:rPr>
                        <a:t>2026-2027н.р.</a:t>
                      </a:r>
                      <a:endParaRPr lang="uk-UA" altLang="ru-RU" sz="1400" b="1" dirty="0">
                        <a:latin typeface="Times New Roman" panose="02020603050405020304" pitchFamily="18" charset="0"/>
                        <a:cs typeface="Times New Roman" panose="02020603050405020304" pitchFamily="18" charset="0"/>
                      </a:endParaRPr>
                    </a:p>
                    <a:p>
                      <a:r>
                        <a:rPr lang="uk-UA" altLang="ru-RU" sz="1400" dirty="0">
                          <a:latin typeface="Times New Roman" panose="02020603050405020304" pitchFamily="18" charset="0"/>
                          <a:cs typeface="Times New Roman" panose="02020603050405020304" pitchFamily="18" charset="0"/>
                        </a:rPr>
                        <a:t>1. Опрацювання психолого-педагогічної та методичної літератури з теми.</a:t>
                      </a:r>
                      <a:endParaRPr lang="uk-UA" altLang="ru-RU" sz="1400" dirty="0">
                        <a:latin typeface="Times New Roman" panose="02020603050405020304" pitchFamily="18" charset="0"/>
                        <a:cs typeface="Times New Roman" panose="02020603050405020304" pitchFamily="18" charset="0"/>
                      </a:endParaRPr>
                    </a:p>
                    <a:p>
                      <a:r>
                        <a:rPr lang="uk-UA" altLang="ru-RU" sz="1400" dirty="0">
                          <a:latin typeface="Times New Roman" panose="02020603050405020304" pitchFamily="18" charset="0"/>
                          <a:cs typeface="Times New Roman" panose="02020603050405020304" pitchFamily="18" charset="0"/>
                        </a:rPr>
                        <a:t>2. Ознайомлення з принципами побудови інтелектуальних карт.</a:t>
                      </a:r>
                      <a:endParaRPr lang="uk-UA" altLang="ru-RU" sz="1400" dirty="0">
                        <a:latin typeface="Times New Roman" panose="02020603050405020304" pitchFamily="18" charset="0"/>
                        <a:cs typeface="Times New Roman" panose="02020603050405020304" pitchFamily="18" charset="0"/>
                      </a:endParaRPr>
                    </a:p>
                    <a:p>
                      <a:r>
                        <a:rPr lang="uk-UA" altLang="ru-RU" sz="1400" dirty="0">
                          <a:latin typeface="Times New Roman" panose="02020603050405020304" pitchFamily="18" charset="0"/>
                          <a:cs typeface="Times New Roman" panose="02020603050405020304" pitchFamily="18" charset="0"/>
                        </a:rPr>
                        <a:t>3. Вивчення можливостей використання цифрового контенту в роботі вихователя.</a:t>
                      </a:r>
                      <a:endParaRPr lang="uk-UA" altLang="ru-RU" sz="1400" dirty="0">
                        <a:latin typeface="Times New Roman" panose="02020603050405020304" pitchFamily="18" charset="0"/>
                        <a:cs typeface="Times New Roman" panose="02020603050405020304" pitchFamily="18" charset="0"/>
                      </a:endParaRPr>
                    </a:p>
                    <a:p>
                      <a:r>
                        <a:rPr lang="uk-UA" altLang="ru-RU" sz="1400" dirty="0">
                          <a:latin typeface="Times New Roman" panose="02020603050405020304" pitchFamily="18" charset="0"/>
                          <a:cs typeface="Times New Roman" panose="02020603050405020304" pitchFamily="18" charset="0"/>
                        </a:rPr>
                        <a:t>4. Добір зображень, піктограм, фотографій та ілюстрацій.</a:t>
                      </a:r>
                      <a:endParaRPr lang="uk-UA" altLang="ru-RU" sz="1400" dirty="0">
                        <a:latin typeface="Times New Roman" panose="02020603050405020304" pitchFamily="18" charset="0"/>
                        <a:cs typeface="Times New Roman" panose="02020603050405020304" pitchFamily="18" charset="0"/>
                      </a:endParaRPr>
                    </a:p>
                    <a:p>
                      <a:r>
                        <a:rPr lang="uk-UA" altLang="ru-RU" sz="1400" dirty="0">
                          <a:latin typeface="Times New Roman" panose="02020603050405020304" pitchFamily="18" charset="0"/>
                          <a:cs typeface="Times New Roman" panose="02020603050405020304" pitchFamily="18" charset="0"/>
                        </a:rPr>
                        <a:t>5. Створення перших інтелектуальних карт за темами освітньої діяльності.</a:t>
                      </a:r>
                      <a:endParaRPr lang="uk-UA" altLang="ru-RU" sz="1400" dirty="0">
                        <a:latin typeface="Times New Roman" panose="02020603050405020304" pitchFamily="18" charset="0"/>
                        <a:cs typeface="Times New Roman" panose="02020603050405020304"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uk-UA" altLang="ru-RU" sz="1400" dirty="0" smtClean="0">
                          <a:latin typeface="Times New Roman" panose="02020603050405020304" pitchFamily="18" charset="0"/>
                          <a:cs typeface="Times New Roman" panose="02020603050405020304" pitchFamily="18" charset="0"/>
                        </a:rPr>
                        <a:t>Створено початкову добірку інтелектуальних карт.</a:t>
                      </a:r>
                      <a:endParaRPr lang="uk-UA" altLang="ru-RU" sz="1400" dirty="0" smtClean="0">
                        <a:latin typeface="Times New Roman" panose="02020603050405020304" pitchFamily="18"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defRPr/>
                      </a:pPr>
                      <a:endParaRPr lang="uk-UA" altLang="ru-RU" sz="1400" dirty="0" smtClean="0">
                        <a:latin typeface="Times New Roman" panose="02020603050405020304" pitchFamily="18"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defRPr/>
                      </a:pPr>
                      <a:r>
                        <a:rPr lang="uk-UA" altLang="ru-RU" sz="1400" dirty="0" smtClean="0">
                          <a:latin typeface="Times New Roman" panose="02020603050405020304" pitchFamily="18" charset="0"/>
                          <a:cs typeface="Times New Roman" panose="02020603050405020304" pitchFamily="18" charset="0"/>
                        </a:rPr>
                        <a:t>Спортивно-патріотичний турнір до Дня Захисників та Захисниць України: “Я буду військовим!”</a:t>
                      </a:r>
                      <a:endParaRPr lang="uk-UA" altLang="ru-RU" sz="1400" dirty="0" smtClean="0">
                        <a:latin typeface="Times New Roman" panose="02020603050405020304" pitchFamily="18"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defRPr/>
                      </a:pPr>
                      <a:endParaRPr lang="uk-UA" altLang="ru-RU" sz="1400" dirty="0" smtClean="0">
                        <a:latin typeface="Times New Roman" panose="02020603050405020304" pitchFamily="18"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defRPr/>
                      </a:pPr>
                      <a:r>
                        <a:rPr lang="uk-UA" altLang="ru-RU" sz="1400" dirty="0">
                          <a:latin typeface="Times New Roman" panose="02020603050405020304" pitchFamily="18" charset="0"/>
                          <a:cs typeface="Times New Roman" panose="02020603050405020304" pitchFamily="18" charset="0"/>
                          <a:sym typeface="+mn-ea"/>
                        </a:rPr>
                        <a:t>Інформаційний кейс “Інтелектуальні карти в роботі вихователя логопедичної групи”</a:t>
                      </a:r>
                      <a:endParaRPr lang="uk-UA" altLang="ru-RU" sz="1400" dirty="0">
                        <a:latin typeface="Times New Roman" panose="02020603050405020304" pitchFamily="18" charset="0"/>
                        <a:cs typeface="Times New Roman" panose="02020603050405020304" pitchFamily="18" charset="0"/>
                        <a:sym typeface="+mn-ea"/>
                      </a:endParaRPr>
                    </a:p>
                    <a:p>
                      <a:pPr marL="0" marR="0" indent="0" algn="l" defTabSz="914400" rtl="0" eaLnBrk="1" fontAlgn="auto" latinLnBrk="0" hangingPunct="1">
                        <a:lnSpc>
                          <a:spcPct val="100000"/>
                        </a:lnSpc>
                        <a:spcBef>
                          <a:spcPts val="0"/>
                        </a:spcBef>
                        <a:spcAft>
                          <a:spcPts val="0"/>
                        </a:spcAft>
                        <a:buClrTx/>
                        <a:buSzTx/>
                        <a:buFontTx/>
                        <a:buNone/>
                        <a:defRPr/>
                      </a:pPr>
                      <a:endParaRPr lang="uk-UA" altLang="ru-RU" sz="1400" dirty="0">
                        <a:latin typeface="Times New Roman" panose="02020603050405020304" pitchFamily="18" charset="0"/>
                        <a:cs typeface="Times New Roman" panose="02020603050405020304" pitchFamily="18" charset="0"/>
                        <a:sym typeface="+mn-ea"/>
                      </a:endParaRPr>
                    </a:p>
                    <a:p>
                      <a:pPr marL="0" marR="0" indent="0" algn="l" defTabSz="914400" rtl="0" eaLnBrk="1" fontAlgn="auto" latinLnBrk="0" hangingPunct="1">
                        <a:lnSpc>
                          <a:spcPct val="100000"/>
                        </a:lnSpc>
                        <a:spcBef>
                          <a:spcPts val="0"/>
                        </a:spcBef>
                        <a:spcAft>
                          <a:spcPts val="0"/>
                        </a:spcAft>
                        <a:buClrTx/>
                        <a:buSzTx/>
                        <a:buFontTx/>
                        <a:buNone/>
                        <a:defRPr/>
                      </a:pPr>
                      <a:r>
                        <a:rPr lang="uk-UA" altLang="ru-RU" sz="1400" dirty="0" smtClean="0">
                          <a:latin typeface="Times New Roman" panose="02020603050405020304" pitchFamily="18" charset="0"/>
                          <a:cs typeface="Times New Roman" panose="02020603050405020304" pitchFamily="18" charset="0"/>
                          <a:sym typeface="+mn-ea"/>
                        </a:rPr>
                        <a:t>Відкритий показ: “Подорож до країни Весни за допомогою інтелектуальної карти”</a:t>
                      </a:r>
                      <a:endParaRPr lang="uk-UA" altLang="ru-RU" sz="1400" dirty="0" smtClean="0">
                        <a:latin typeface="Times New Roman" panose="02020603050405020304" pitchFamily="18" charset="0"/>
                        <a:cs typeface="Times New Roman" panose="02020603050405020304" pitchFamily="18" charset="0"/>
                      </a:endParaRPr>
                    </a:p>
                  </a:txBody>
                  <a:tcPr/>
                </a:tc>
                <a:tc>
                  <a:txBody>
                    <a:bodyPr/>
                    <a:lstStyle/>
                    <a:p>
                      <a:r>
                        <a:rPr lang="uk-UA" altLang="ru-RU" sz="1400" dirty="0">
                          <a:latin typeface="Times New Roman" panose="02020603050405020304" pitchFamily="18" charset="0"/>
                          <a:cs typeface="Times New Roman" panose="02020603050405020304" pitchFamily="18" charset="0"/>
                        </a:rPr>
                        <a:t>2026-2027н.р.</a:t>
                      </a:r>
                      <a:endParaRPr lang="uk-UA" altLang="ru-RU" sz="1400" dirty="0">
                        <a:latin typeface="Times New Roman" panose="02020603050405020304" pitchFamily="18" charset="0"/>
                        <a:cs typeface="Times New Roman" panose="02020603050405020304" pitchFamily="18" charset="0"/>
                      </a:endParaRPr>
                    </a:p>
                    <a:p>
                      <a:endParaRPr lang="uk-UA" altLang="ru-RU" sz="1400" dirty="0">
                        <a:latin typeface="Times New Roman" panose="02020603050405020304" pitchFamily="18" charset="0"/>
                        <a:cs typeface="Times New Roman" panose="02020603050405020304" pitchFamily="18" charset="0"/>
                      </a:endParaRPr>
                    </a:p>
                    <a:p>
                      <a:endParaRPr lang="uk-UA" altLang="ru-RU" sz="1400" dirty="0">
                        <a:latin typeface="Times New Roman" panose="02020603050405020304" pitchFamily="18" charset="0"/>
                        <a:cs typeface="Times New Roman" panose="02020603050405020304" pitchFamily="18" charset="0"/>
                      </a:endParaRPr>
                    </a:p>
                    <a:p>
                      <a:endParaRPr lang="uk-UA" altLang="ru-RU" sz="1400" dirty="0">
                        <a:latin typeface="Times New Roman" panose="02020603050405020304" pitchFamily="18" charset="0"/>
                        <a:cs typeface="Times New Roman" panose="02020603050405020304" pitchFamily="18" charset="0"/>
                      </a:endParaRPr>
                    </a:p>
                    <a:p>
                      <a:endParaRPr lang="uk-UA" altLang="ru-RU" sz="1400" dirty="0">
                        <a:latin typeface="Times New Roman" panose="02020603050405020304" pitchFamily="18" charset="0"/>
                        <a:cs typeface="Times New Roman" panose="02020603050405020304" pitchFamily="18" charset="0"/>
                      </a:endParaRPr>
                    </a:p>
                    <a:p>
                      <a:r>
                        <a:rPr lang="uk-UA" altLang="ru-RU" sz="1400" dirty="0">
                          <a:latin typeface="Times New Roman" panose="02020603050405020304" pitchFamily="18" charset="0"/>
                          <a:cs typeface="Times New Roman" panose="02020603050405020304" pitchFamily="18" charset="0"/>
                        </a:rPr>
                        <a:t>1.10.26.</a:t>
                      </a:r>
                      <a:endParaRPr lang="uk-UA" altLang="ru-RU" sz="1400" dirty="0">
                        <a:latin typeface="Times New Roman" panose="02020603050405020304" pitchFamily="18" charset="0"/>
                        <a:cs typeface="Times New Roman" panose="02020603050405020304" pitchFamily="18" charset="0"/>
                      </a:endParaRPr>
                    </a:p>
                    <a:p>
                      <a:endParaRPr lang="uk-UA" altLang="ru-RU" sz="1400" dirty="0">
                        <a:latin typeface="Times New Roman" panose="02020603050405020304" pitchFamily="18" charset="0"/>
                        <a:cs typeface="Times New Roman" panose="02020603050405020304" pitchFamily="18" charset="0"/>
                      </a:endParaRPr>
                    </a:p>
                    <a:p>
                      <a:endParaRPr lang="uk-UA" altLang="ru-RU" sz="1400" dirty="0">
                        <a:latin typeface="Times New Roman" panose="02020603050405020304" pitchFamily="18" charset="0"/>
                        <a:cs typeface="Times New Roman" panose="02020603050405020304" pitchFamily="18" charset="0"/>
                      </a:endParaRPr>
                    </a:p>
                    <a:p>
                      <a:endParaRPr lang="uk-UA" altLang="ru-RU" sz="1400" dirty="0">
                        <a:latin typeface="Times New Roman" panose="02020603050405020304" pitchFamily="18" charset="0"/>
                        <a:cs typeface="Times New Roman" panose="02020603050405020304" pitchFamily="18" charset="0"/>
                      </a:endParaRPr>
                    </a:p>
                    <a:p>
                      <a:endParaRPr lang="uk-UA" altLang="ru-RU" sz="1400" dirty="0">
                        <a:latin typeface="Times New Roman" panose="02020603050405020304" pitchFamily="18" charset="0"/>
                        <a:cs typeface="Times New Roman" panose="02020603050405020304" pitchFamily="18" charset="0"/>
                      </a:endParaRPr>
                    </a:p>
                    <a:p>
                      <a:endParaRPr lang="uk-UA" altLang="ru-RU" sz="1400" dirty="0">
                        <a:latin typeface="Times New Roman" panose="02020603050405020304" pitchFamily="18" charset="0"/>
                        <a:cs typeface="Times New Roman" panose="02020603050405020304" pitchFamily="18" charset="0"/>
                        <a:sym typeface="+mn-ea"/>
                      </a:endParaRPr>
                    </a:p>
                    <a:p>
                      <a:r>
                        <a:rPr lang="uk-UA" altLang="ru-RU" sz="1400" dirty="0">
                          <a:latin typeface="Times New Roman" panose="02020603050405020304" pitchFamily="18" charset="0"/>
                          <a:cs typeface="Times New Roman" panose="02020603050405020304" pitchFamily="18" charset="0"/>
                          <a:sym typeface="+mn-ea"/>
                        </a:rPr>
                        <a:t>Лютий, 2027р.</a:t>
                      </a:r>
                      <a:endParaRPr lang="uk-UA" altLang="ru-RU" sz="1400" dirty="0">
                        <a:latin typeface="Times New Roman" panose="02020603050405020304" pitchFamily="18" charset="0"/>
                        <a:cs typeface="Times New Roman" panose="02020603050405020304" pitchFamily="18" charset="0"/>
                        <a:sym typeface="+mn-ea"/>
                      </a:endParaRPr>
                    </a:p>
                    <a:p>
                      <a:endParaRPr lang="uk-UA" altLang="ru-RU" sz="1400" dirty="0">
                        <a:latin typeface="Times New Roman" panose="02020603050405020304" pitchFamily="18" charset="0"/>
                        <a:cs typeface="Times New Roman" panose="02020603050405020304" pitchFamily="18" charset="0"/>
                        <a:sym typeface="+mn-ea"/>
                      </a:endParaRPr>
                    </a:p>
                    <a:p>
                      <a:endParaRPr lang="uk-UA" altLang="ru-RU" sz="1400" dirty="0">
                        <a:latin typeface="Times New Roman" panose="02020603050405020304" pitchFamily="18" charset="0"/>
                        <a:cs typeface="Times New Roman" panose="02020603050405020304" pitchFamily="18" charset="0"/>
                        <a:sym typeface="+mn-ea"/>
                      </a:endParaRPr>
                    </a:p>
                    <a:p>
                      <a:endParaRPr lang="uk-UA" altLang="ru-RU" sz="1400" dirty="0">
                        <a:latin typeface="Times New Roman" panose="02020603050405020304" pitchFamily="18" charset="0"/>
                        <a:cs typeface="Times New Roman" panose="02020603050405020304" pitchFamily="18" charset="0"/>
                        <a:sym typeface="+mn-ea"/>
                      </a:endParaRPr>
                    </a:p>
                    <a:p>
                      <a:endParaRPr lang="uk-UA" altLang="ru-RU" sz="1400" dirty="0">
                        <a:latin typeface="Times New Roman" panose="02020603050405020304" pitchFamily="18" charset="0"/>
                        <a:cs typeface="Times New Roman" panose="02020603050405020304" pitchFamily="18" charset="0"/>
                        <a:sym typeface="+mn-ea"/>
                      </a:endParaRPr>
                    </a:p>
                    <a:p>
                      <a:endParaRPr lang="uk-UA" altLang="ru-RU" sz="1400" dirty="0">
                        <a:latin typeface="Times New Roman" panose="02020603050405020304" pitchFamily="18" charset="0"/>
                        <a:cs typeface="Times New Roman" panose="02020603050405020304" pitchFamily="18" charset="0"/>
                        <a:sym typeface="+mn-ea"/>
                      </a:endParaRPr>
                    </a:p>
                    <a:p>
                      <a:r>
                        <a:rPr lang="uk-UA" altLang="ru-RU" sz="1400" dirty="0">
                          <a:latin typeface="Times New Roman" panose="02020603050405020304" pitchFamily="18" charset="0"/>
                          <a:cs typeface="Times New Roman" panose="02020603050405020304" pitchFamily="18" charset="0"/>
                        </a:rPr>
                        <a:t>Березень, 2027р.</a:t>
                      </a:r>
                      <a:endParaRPr lang="uk-UA" altLang="ru-RU" sz="1400" dirty="0">
                        <a:latin typeface="Times New Roman" panose="02020603050405020304" pitchFamily="18" charset="0"/>
                        <a:cs typeface="Times New Roman" panose="02020603050405020304" pitchFamily="18" charset="0"/>
                      </a:endParaRPr>
                    </a:p>
                    <a:p>
                      <a:endParaRPr lang="uk-UA" altLang="ru-RU" sz="1400" dirty="0">
                        <a:latin typeface="Times New Roman" panose="02020603050405020304" pitchFamily="18" charset="0"/>
                        <a:cs typeface="Times New Roman" panose="02020603050405020304" pitchFamily="18" charset="0"/>
                      </a:endParaRPr>
                    </a:p>
                  </a:txBody>
                  <a:tcPr/>
                </a:tc>
              </a:tr>
              <a:tr h="1584960">
                <a:tc>
                  <a:txBody>
                    <a:bodyPr/>
                    <a:lstStyle/>
                    <a:p>
                      <a:r>
                        <a:rPr lang="uk-UA" dirty="0" smtClean="0"/>
                        <a:t> 2. </a:t>
                      </a:r>
                      <a:endParaRPr lang="ru-RU" dirty="0"/>
                    </a:p>
                  </a:txBody>
                  <a:tcPr/>
                </a:tc>
                <a:tc>
                  <a:txBody>
                    <a:bodyPr/>
                    <a:lstStyle/>
                    <a:p>
                      <a:r>
                        <a:rPr lang="uk-UA" altLang="ru-RU" sz="1400" b="1" dirty="0">
                          <a:latin typeface="Times New Roman" panose="02020603050405020304" pitchFamily="18" charset="0"/>
                          <a:cs typeface="Times New Roman" panose="02020603050405020304" pitchFamily="18" charset="0"/>
                        </a:rPr>
                        <a:t>                                   2027-2028н.р.</a:t>
                      </a:r>
                      <a:endParaRPr lang="uk-UA" altLang="ru-RU" sz="1400" b="1" dirty="0">
                        <a:latin typeface="Times New Roman" panose="02020603050405020304" pitchFamily="18" charset="0"/>
                        <a:cs typeface="Times New Roman" panose="02020603050405020304" pitchFamily="18" charset="0"/>
                      </a:endParaRPr>
                    </a:p>
                    <a:p>
                      <a:r>
                        <a:rPr lang="uk-UA" altLang="ru-RU" sz="1400" b="0" dirty="0">
                          <a:latin typeface="Times New Roman" panose="02020603050405020304" pitchFamily="18" charset="0"/>
                          <a:cs typeface="Times New Roman" panose="02020603050405020304" pitchFamily="18" charset="0"/>
                        </a:rPr>
                        <a:t>1. Створення інтелектуальних карт природничого, соціального, мовленнєвого та художньо-естетичного спрямування.</a:t>
                      </a:r>
                      <a:endParaRPr lang="uk-UA" altLang="ru-RU" sz="1400" b="0" dirty="0">
                        <a:latin typeface="Times New Roman" panose="02020603050405020304" pitchFamily="18" charset="0"/>
                        <a:cs typeface="Times New Roman" panose="02020603050405020304" pitchFamily="18" charset="0"/>
                      </a:endParaRPr>
                    </a:p>
                    <a:p>
                      <a:r>
                        <a:rPr lang="uk-UA" altLang="ru-RU" sz="1400" b="0" dirty="0">
                          <a:latin typeface="Times New Roman" panose="02020603050405020304" pitchFamily="18" charset="0"/>
                          <a:cs typeface="Times New Roman" panose="02020603050405020304" pitchFamily="18" charset="0"/>
                        </a:rPr>
                        <a:t>2. Використання цифрових зображень і презентацій для актуалізації знянь дітей.</a:t>
                      </a:r>
                      <a:endParaRPr lang="uk-UA" altLang="ru-RU" sz="1400" b="1" dirty="0">
                        <a:latin typeface="Times New Roman" panose="02020603050405020304" pitchFamily="18" charset="0"/>
                        <a:cs typeface="Times New Roman" panose="02020603050405020304" pitchFamily="18" charset="0"/>
                      </a:endParaRPr>
                    </a:p>
                    <a:p>
                      <a:endParaRPr lang="uk-UA" altLang="ru-RU" sz="1400" b="1" dirty="0">
                        <a:latin typeface="Times New Roman" panose="02020603050405020304" pitchFamily="18" charset="0"/>
                        <a:cs typeface="Times New Roman" panose="02020603050405020304" pitchFamily="18" charset="0"/>
                      </a:endParaRPr>
                    </a:p>
                  </a:txBody>
                  <a:tcPr/>
                </a:tc>
                <a:tc>
                  <a:txBody>
                    <a:bodyPr/>
                    <a:lstStyle/>
                    <a:p>
                      <a:r>
                        <a:rPr lang="uk-UA" altLang="ru-RU" sz="1400" dirty="0">
                          <a:latin typeface="Times New Roman" panose="02020603050405020304" pitchFamily="18" charset="0"/>
                          <a:cs typeface="Times New Roman" panose="02020603050405020304" pitchFamily="18" charset="0"/>
                        </a:rPr>
                        <a:t>Педагогічна майстерня</a:t>
                      </a:r>
                      <a:endParaRPr lang="uk-UA" altLang="ru-RU" sz="1400" dirty="0">
                        <a:latin typeface="Times New Roman" panose="02020603050405020304" pitchFamily="18" charset="0"/>
                        <a:cs typeface="Times New Roman" panose="02020603050405020304" pitchFamily="18" charset="0"/>
                      </a:endParaRPr>
                    </a:p>
                    <a:p>
                      <a:r>
                        <a:rPr lang="uk-UA" altLang="ru-RU" sz="1400" dirty="0">
                          <a:latin typeface="Times New Roman" panose="02020603050405020304" pitchFamily="18" charset="0"/>
                          <a:cs typeface="Times New Roman" panose="02020603050405020304" pitchFamily="18" charset="0"/>
                        </a:rPr>
                        <a:t>/з педагогами/ “Створюємо авторські інтелектуальні карти для своєї групи”</a:t>
                      </a:r>
                      <a:endParaRPr lang="uk-UA" altLang="ru-RU" sz="1400" dirty="0">
                        <a:latin typeface="Times New Roman" panose="02020603050405020304" pitchFamily="18" charset="0"/>
                        <a:cs typeface="Times New Roman" panose="02020603050405020304" pitchFamily="18" charset="0"/>
                      </a:endParaRPr>
                    </a:p>
                  </a:txBody>
                  <a:tcPr/>
                </a:tc>
                <a:tc>
                  <a:txBody>
                    <a:bodyPr/>
                    <a:lstStyle/>
                    <a:p>
                      <a:r>
                        <a:rPr lang="uk-UA" altLang="ru-RU" sz="1400" dirty="0">
                          <a:latin typeface="Times New Roman" panose="02020603050405020304" pitchFamily="18" charset="0"/>
                          <a:cs typeface="Times New Roman" panose="02020603050405020304" pitchFamily="18" charset="0"/>
                        </a:rPr>
                        <a:t>Жовтень, 2027р.</a:t>
                      </a:r>
                      <a:endParaRPr lang="uk-UA" altLang="ru-RU" sz="1400" dirty="0">
                        <a:latin typeface="Times New Roman" panose="02020603050405020304" pitchFamily="18" charset="0"/>
                        <a:cs typeface="Times New Roman" panose="02020603050405020304" pitchFamily="18" charset="0"/>
                      </a:endParaRPr>
                    </a:p>
                  </a:txBody>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Заголовок 1"/>
          <p:cNvSpPr>
            <a:spLocks noGrp="1"/>
          </p:cNvSpPr>
          <p:nvPr>
            <p:ph type="title"/>
          </p:nvPr>
        </p:nvSpPr>
        <p:spPr>
          <a:xfrm>
            <a:off x="457200" y="45085"/>
            <a:ext cx="8229600" cy="494030"/>
          </a:xfrm>
        </p:spPr>
        <p:txBody>
          <a:bodyPr>
            <a:noAutofit/>
          </a:bodyPr>
          <a:p>
            <a:r>
              <a:rPr lang="uk-UA" sz="2000" b="1" dirty="0" smtClean="0">
                <a:latin typeface="Times New Roman" panose="02020603050405020304" pitchFamily="18" charset="0"/>
                <a:cs typeface="Times New Roman" panose="02020603050405020304" pitchFamily="18" charset="0"/>
                <a:sym typeface="+mn-ea"/>
              </a:rPr>
              <a:t>Перспективний план роботи за педагогічним вектором за період 2026-2030 </a:t>
            </a:r>
            <a:r>
              <a:rPr lang="uk-UA" sz="2000" b="1" dirty="0" err="1" smtClean="0">
                <a:latin typeface="Times New Roman" panose="02020603050405020304" pitchFamily="18" charset="0"/>
                <a:cs typeface="Times New Roman" panose="02020603050405020304" pitchFamily="18" charset="0"/>
                <a:sym typeface="+mn-ea"/>
              </a:rPr>
              <a:t>н.р</a:t>
            </a:r>
            <a:r>
              <a:rPr lang="uk-UA" sz="2000" b="1" dirty="0" smtClean="0">
                <a:latin typeface="Times New Roman" panose="02020603050405020304" pitchFamily="18" charset="0"/>
                <a:cs typeface="Times New Roman" panose="02020603050405020304" pitchFamily="18" charset="0"/>
                <a:sym typeface="+mn-ea"/>
              </a:rPr>
              <a:t>.</a:t>
            </a:r>
            <a:endParaRPr lang="uk-UA" altLang="en-US" sz="2000" b="1" dirty="0" smtClean="0">
              <a:latin typeface="Times New Roman" panose="02020603050405020304" pitchFamily="18" charset="0"/>
              <a:cs typeface="Times New Roman" panose="02020603050405020304" pitchFamily="18" charset="0"/>
              <a:sym typeface="+mn-ea"/>
            </a:endParaRPr>
          </a:p>
        </p:txBody>
      </p:sp>
      <p:graphicFrame>
        <p:nvGraphicFramePr>
          <p:cNvPr id="4" name="Объект 3"/>
          <p:cNvGraphicFramePr/>
          <p:nvPr>
            <p:ph idx="1"/>
            <p:custDataLst>
              <p:tags r:id="rId1"/>
            </p:custDataLst>
          </p:nvPr>
        </p:nvGraphicFramePr>
        <p:xfrm>
          <a:off x="107950" y="744855"/>
          <a:ext cx="8895080" cy="5892800"/>
        </p:xfrm>
        <a:graphic>
          <a:graphicData uri="http://schemas.openxmlformats.org/drawingml/2006/table">
            <a:tbl>
              <a:tblPr firstRow="1" bandRow="1">
                <a:tableStyleId>{5C22544A-7EE6-4342-B048-85BDC9FD1C3A}</a:tableStyleId>
              </a:tblPr>
              <a:tblGrid>
                <a:gridCol w="573405"/>
                <a:gridCol w="4878070"/>
                <a:gridCol w="2009140"/>
                <a:gridCol w="1434465"/>
              </a:tblGrid>
              <a:tr h="670560">
                <a:tc>
                  <a:txBody>
                    <a:bodyPr/>
                    <a:p>
                      <a:r>
                        <a:rPr lang="uk-UA" dirty="0" smtClean="0"/>
                        <a:t>№ п/</a:t>
                      </a:r>
                      <a:r>
                        <a:rPr lang="uk-UA" dirty="0" err="1" smtClean="0"/>
                        <a:t>п</a:t>
                      </a:r>
                      <a:endParaRPr lang="ru-RU" dirty="0"/>
                    </a:p>
                  </a:txBody>
                  <a:tcPr/>
                </a:tc>
                <a:tc>
                  <a:txBody>
                    <a:bodyPr/>
                    <a:p>
                      <a:r>
                        <a:rPr lang="uk-UA" dirty="0" smtClean="0">
                          <a:latin typeface="Times New Roman" panose="02020603050405020304" pitchFamily="18" charset="0"/>
                          <a:cs typeface="Times New Roman" panose="02020603050405020304" pitchFamily="18" charset="0"/>
                        </a:rPr>
                        <a:t>                              План роботи</a:t>
                      </a:r>
                      <a:endParaRPr lang="ru-RU" dirty="0">
                        <a:latin typeface="Times New Roman" panose="02020603050405020304" pitchFamily="18" charset="0"/>
                        <a:cs typeface="Times New Roman" panose="02020603050405020304" pitchFamily="18" charset="0"/>
                      </a:endParaRPr>
                    </a:p>
                  </a:txBody>
                  <a:tcPr/>
                </a:tc>
                <a:tc>
                  <a:txBody>
                    <a:bodyPr/>
                    <a:p>
                      <a:r>
                        <a:rPr lang="uk-UA" dirty="0" smtClean="0">
                          <a:latin typeface="Times New Roman" panose="02020603050405020304" pitchFamily="18" charset="0"/>
                          <a:cs typeface="Times New Roman" panose="02020603050405020304" pitchFamily="18" charset="0"/>
                        </a:rPr>
                        <a:t>  Форми роботи</a:t>
                      </a:r>
                      <a:endParaRPr lang="ru-RU" dirty="0">
                        <a:latin typeface="Times New Roman" panose="02020603050405020304" pitchFamily="18" charset="0"/>
                        <a:cs typeface="Times New Roman" panose="02020603050405020304" pitchFamily="18" charset="0"/>
                      </a:endParaRPr>
                    </a:p>
                  </a:txBody>
                  <a:tcPr/>
                </a:tc>
                <a:tc>
                  <a:txBody>
                    <a:bodyPr/>
                    <a:p>
                      <a:r>
                        <a:rPr lang="uk-UA" dirty="0" smtClean="0">
                          <a:latin typeface="Times New Roman" panose="02020603050405020304" pitchFamily="18" charset="0"/>
                          <a:cs typeface="Times New Roman" panose="02020603050405020304" pitchFamily="18" charset="0"/>
                        </a:rPr>
                        <a:t>Рік роботи</a:t>
                      </a:r>
                      <a:endParaRPr lang="ru-RU" dirty="0">
                        <a:latin typeface="Times New Roman" panose="02020603050405020304" pitchFamily="18" charset="0"/>
                        <a:cs typeface="Times New Roman" panose="02020603050405020304" pitchFamily="18" charset="0"/>
                      </a:endParaRPr>
                    </a:p>
                  </a:txBody>
                  <a:tcPr/>
                </a:tc>
              </a:tr>
              <a:tr h="1553210">
                <a:tc>
                  <a:txBody>
                    <a:bodyPr/>
                    <a:p>
                      <a:r>
                        <a:rPr lang="uk-UA" dirty="0" smtClean="0"/>
                        <a:t> </a:t>
                      </a:r>
                      <a:endParaRPr lang="ru-RU" dirty="0"/>
                    </a:p>
                  </a:txBody>
                  <a:tcPr/>
                </a:tc>
                <a:tc>
                  <a:txBody>
                    <a:bodyPr/>
                    <a:p>
                      <a:r>
                        <a:rPr lang="uk-UA" altLang="ru-RU" sz="1400" dirty="0">
                          <a:latin typeface="Times New Roman" panose="02020603050405020304" pitchFamily="18" charset="0"/>
                          <a:cs typeface="Times New Roman" panose="02020603050405020304" pitchFamily="18" charset="0"/>
                        </a:rPr>
                        <a:t>3. Розроблення авторських інтелектуальних карт з використанням цифрового контенту.</a:t>
                      </a:r>
                      <a:endParaRPr lang="uk-UA" altLang="ru-RU" sz="1400" dirty="0">
                        <a:latin typeface="Times New Roman" panose="02020603050405020304" pitchFamily="18" charset="0"/>
                        <a:cs typeface="Times New Roman" panose="02020603050405020304" pitchFamily="18" charset="0"/>
                      </a:endParaRPr>
                    </a:p>
                    <a:p>
                      <a:r>
                        <a:rPr lang="uk-UA" altLang="ru-RU" sz="1400" dirty="0">
                          <a:latin typeface="Times New Roman" panose="02020603050405020304" pitchFamily="18" charset="0"/>
                          <a:cs typeface="Times New Roman" panose="02020603050405020304" pitchFamily="18" charset="0"/>
                        </a:rPr>
                        <a:t>4. Створення інтерактивних презентацій і завдань на основі карт.</a:t>
                      </a:r>
                      <a:endParaRPr lang="uk-UA" altLang="ru-RU" sz="1400" dirty="0">
                        <a:latin typeface="Times New Roman" panose="02020603050405020304" pitchFamily="18" charset="0"/>
                        <a:cs typeface="Times New Roman" panose="02020603050405020304" pitchFamily="18" charset="0"/>
                      </a:endParaRPr>
                    </a:p>
                    <a:p>
                      <a:r>
                        <a:rPr lang="uk-UA" altLang="ru-RU" sz="1400" dirty="0">
                          <a:latin typeface="Times New Roman" panose="02020603050405020304" pitchFamily="18" charset="0"/>
                          <a:cs typeface="Times New Roman" panose="02020603050405020304" pitchFamily="18" charset="0"/>
                        </a:rPr>
                        <a:t>5. Поєднання картіз дидактичними, мовленнєвими та логічними іграми. </a:t>
                      </a:r>
                      <a:endParaRPr lang="uk-UA" altLang="ru-RU" sz="1400" dirty="0">
                        <a:latin typeface="Times New Roman" panose="02020603050405020304" pitchFamily="18" charset="0"/>
                        <a:cs typeface="Times New Roman" panose="02020603050405020304" pitchFamily="18" charset="0"/>
                      </a:endParaRPr>
                    </a:p>
                  </a:txBody>
                  <a:tcPr/>
                </a:tc>
                <a:tc>
                  <a:txBody>
                    <a:bodyPr/>
                    <a:p>
                      <a:pPr marL="0" marR="0" indent="0" algn="l" defTabSz="914400" rtl="0" eaLnBrk="1" fontAlgn="auto" latinLnBrk="0" hangingPunct="1">
                        <a:lnSpc>
                          <a:spcPct val="100000"/>
                        </a:lnSpc>
                        <a:spcBef>
                          <a:spcPts val="0"/>
                        </a:spcBef>
                        <a:spcAft>
                          <a:spcPts val="0"/>
                        </a:spcAft>
                        <a:buClrTx/>
                        <a:buSzTx/>
                        <a:buFontTx/>
                        <a:buNone/>
                        <a:defRPr/>
                      </a:pPr>
                      <a:r>
                        <a:rPr lang="uk-UA" altLang="ru-RU" sz="1400" dirty="0" smtClean="0">
                          <a:latin typeface="Times New Roman" panose="02020603050405020304" pitchFamily="18" charset="0"/>
                          <a:cs typeface="Times New Roman" panose="02020603050405020304" pitchFamily="18" charset="0"/>
                        </a:rPr>
                        <a:t>Відкритий показ.</a:t>
                      </a:r>
                      <a:endParaRPr lang="uk-UA" altLang="ru-RU" sz="1400" dirty="0" smtClean="0">
                        <a:latin typeface="Times New Roman" panose="02020603050405020304" pitchFamily="18"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defRPr/>
                      </a:pPr>
                      <a:r>
                        <a:rPr lang="uk-UA" altLang="ru-RU" sz="1400" dirty="0" smtClean="0">
                          <a:latin typeface="Times New Roman" panose="02020603050405020304" pitchFamily="18" charset="0"/>
                          <a:cs typeface="Times New Roman" panose="02020603050405020304" pitchFamily="18" charset="0"/>
                        </a:rPr>
                        <a:t>Мовленнєвий квест: “Зимуючі птахи: від цифрових зображень до зв’язної розповіді”</a:t>
                      </a:r>
                      <a:endParaRPr lang="uk-UA" altLang="ru-RU" sz="1400" dirty="0" smtClean="0">
                        <a:latin typeface="Times New Roman" panose="02020603050405020304" pitchFamily="18" charset="0"/>
                        <a:cs typeface="Times New Roman" panose="02020603050405020304" pitchFamily="18" charset="0"/>
                      </a:endParaRPr>
                    </a:p>
                  </a:txBody>
                  <a:tcPr/>
                </a:tc>
                <a:tc>
                  <a:txBody>
                    <a:bodyPr/>
                    <a:p>
                      <a:r>
                        <a:rPr lang="uk-UA" altLang="ru-RU" sz="1400" dirty="0">
                          <a:latin typeface="Times New Roman" panose="02020603050405020304" pitchFamily="18" charset="0"/>
                          <a:cs typeface="Times New Roman" panose="02020603050405020304" pitchFamily="18" charset="0"/>
                        </a:rPr>
                        <a:t>Січень, 2028р.</a:t>
                      </a:r>
                      <a:endParaRPr lang="uk-UA" altLang="ru-RU" sz="1400" dirty="0">
                        <a:latin typeface="Times New Roman" panose="02020603050405020304" pitchFamily="18" charset="0"/>
                        <a:cs typeface="Times New Roman" panose="02020603050405020304" pitchFamily="18" charset="0"/>
                      </a:endParaRPr>
                    </a:p>
                  </a:txBody>
                  <a:tcPr/>
                </a:tc>
              </a:tr>
              <a:tr h="3669030">
                <a:tc>
                  <a:txBody>
                    <a:bodyPr/>
                    <a:p>
                      <a:r>
                        <a:rPr lang="uk-UA" dirty="0" smtClean="0"/>
                        <a:t> 3.</a:t>
                      </a:r>
                      <a:endParaRPr lang="ru-RU" dirty="0"/>
                    </a:p>
                  </a:txBody>
                  <a:tcPr/>
                </a:tc>
                <a:tc>
                  <a:txBody>
                    <a:bodyPr/>
                    <a:p>
                      <a:r>
                        <a:rPr lang="uk-UA" altLang="ru-RU" sz="1400" b="1" dirty="0">
                          <a:latin typeface="Times New Roman" panose="02020603050405020304" pitchFamily="18" charset="0"/>
                          <a:cs typeface="Times New Roman" panose="02020603050405020304" pitchFamily="18" charset="0"/>
                        </a:rPr>
                        <a:t>                                     2028-2029н.р.</a:t>
                      </a:r>
                      <a:endParaRPr lang="uk-UA" altLang="ru-RU" sz="1400" b="1" dirty="0">
                        <a:latin typeface="Times New Roman" panose="02020603050405020304" pitchFamily="18" charset="0"/>
                        <a:cs typeface="Times New Roman" panose="02020603050405020304" pitchFamily="18" charset="0"/>
                      </a:endParaRPr>
                    </a:p>
                    <a:p>
                      <a:r>
                        <a:rPr lang="uk-UA" altLang="ru-RU" sz="1400" b="0" dirty="0">
                          <a:latin typeface="Times New Roman" panose="02020603050405020304" pitchFamily="18" charset="0"/>
                          <a:cs typeface="Times New Roman" panose="02020603050405020304" pitchFamily="18" charset="0"/>
                        </a:rPr>
                        <a:t>1. </a:t>
                      </a:r>
                      <a:r>
                        <a:rPr lang="uk-UA" altLang="ru-RU" sz="1400" dirty="0">
                          <a:latin typeface="Times New Roman" panose="02020603050405020304" pitchFamily="18" charset="0"/>
                          <a:cs typeface="Times New Roman" panose="02020603050405020304" pitchFamily="18" charset="0"/>
                          <a:sym typeface="+mn-ea"/>
                        </a:rPr>
                        <a:t>Використання карт для розвитку зв’зного мовлення, пам’яті, уваги та мислення. </a:t>
                      </a:r>
                      <a:endParaRPr lang="uk-UA" altLang="ru-RU" sz="1400" dirty="0">
                        <a:latin typeface="Times New Roman" panose="02020603050405020304" pitchFamily="18" charset="0"/>
                        <a:cs typeface="Times New Roman" panose="02020603050405020304" pitchFamily="18" charset="0"/>
                      </a:endParaRPr>
                    </a:p>
                    <a:p>
                      <a:r>
                        <a:rPr lang="uk-UA" altLang="ru-RU" sz="1400" dirty="0">
                          <a:latin typeface="Times New Roman" panose="02020603050405020304" pitchFamily="18" charset="0"/>
                          <a:cs typeface="Times New Roman" panose="02020603050405020304" pitchFamily="18" charset="0"/>
                        </a:rPr>
                        <a:t>2. Залучення батьків до виготовлення тематичних карт разом із дітьми.</a:t>
                      </a:r>
                      <a:endParaRPr lang="uk-UA" altLang="ru-RU" sz="1400" dirty="0">
                        <a:latin typeface="Times New Roman" panose="02020603050405020304" pitchFamily="18" charset="0"/>
                        <a:cs typeface="Times New Roman" panose="02020603050405020304" pitchFamily="18" charset="0"/>
                      </a:endParaRPr>
                    </a:p>
                    <a:p>
                      <a:r>
                        <a:rPr lang="uk-UA" altLang="ru-RU" sz="1400" dirty="0">
                          <a:latin typeface="Times New Roman" panose="02020603050405020304" pitchFamily="18" charset="0"/>
                          <a:cs typeface="Times New Roman" panose="02020603050405020304" pitchFamily="18" charset="0"/>
                        </a:rPr>
                        <a:t>3. Залучення дітей до добору картинок, встановлення зв’язків і групування предемтів.</a:t>
                      </a:r>
                      <a:endParaRPr lang="uk-UA" altLang="ru-RU" sz="1400" dirty="0">
                        <a:latin typeface="Times New Roman" panose="02020603050405020304" pitchFamily="18" charset="0"/>
                        <a:cs typeface="Times New Roman" panose="02020603050405020304" pitchFamily="18" charset="0"/>
                      </a:endParaRPr>
                    </a:p>
                    <a:p>
                      <a:r>
                        <a:rPr lang="uk-UA" altLang="ru-RU" sz="1400" dirty="0">
                          <a:latin typeface="Times New Roman" panose="02020603050405020304" pitchFamily="18" charset="0"/>
                          <a:cs typeface="Times New Roman" panose="02020603050405020304" pitchFamily="18" charset="0"/>
                        </a:rPr>
                        <a:t>4. Спостереження за активністю дітей під час роботи з картами.</a:t>
                      </a:r>
                      <a:endParaRPr lang="uk-UA" altLang="ru-RU" sz="1400" dirty="0">
                        <a:latin typeface="Times New Roman" panose="02020603050405020304" pitchFamily="18" charset="0"/>
                        <a:cs typeface="Times New Roman" panose="02020603050405020304" pitchFamily="18" charset="0"/>
                      </a:endParaRPr>
                    </a:p>
                  </a:txBody>
                  <a:tcPr/>
                </a:tc>
                <a:tc>
                  <a:txBody>
                    <a:bodyPr/>
                    <a:p>
                      <a:r>
                        <a:rPr lang="uk-UA" altLang="ru-RU" sz="1400" dirty="0">
                          <a:latin typeface="Times New Roman" panose="02020603050405020304" pitchFamily="18" charset="0"/>
                          <a:cs typeface="Times New Roman" panose="02020603050405020304" pitchFamily="18" charset="0"/>
                        </a:rPr>
                        <a:t>Цифровий методичний марафон /Представлення досвіду колегам/ “Банк інтелектуальних карт для старшої логопедичної групи”</a:t>
                      </a:r>
                      <a:endParaRPr lang="uk-UA" altLang="ru-RU" sz="1400" dirty="0">
                        <a:latin typeface="Times New Roman" panose="02020603050405020304" pitchFamily="18" charset="0"/>
                        <a:cs typeface="Times New Roman" panose="02020603050405020304" pitchFamily="18" charset="0"/>
                      </a:endParaRPr>
                    </a:p>
                    <a:p>
                      <a:endParaRPr lang="uk-UA" altLang="ru-RU" sz="1400" dirty="0">
                        <a:latin typeface="Times New Roman" panose="02020603050405020304" pitchFamily="18" charset="0"/>
                        <a:cs typeface="Times New Roman" panose="02020603050405020304" pitchFamily="18" charset="0"/>
                      </a:endParaRPr>
                    </a:p>
                    <a:p>
                      <a:r>
                        <a:rPr lang="uk-UA" altLang="ru-RU" sz="1400" dirty="0">
                          <a:latin typeface="Times New Roman" panose="02020603050405020304" pitchFamily="18" charset="0"/>
                          <a:cs typeface="Times New Roman" panose="02020603050405020304" pitchFamily="18" charset="0"/>
                        </a:rPr>
                        <a:t>Робота з батьками</a:t>
                      </a:r>
                      <a:endParaRPr lang="uk-UA" altLang="ru-RU" sz="1400" dirty="0">
                        <a:latin typeface="Times New Roman" panose="02020603050405020304" pitchFamily="18" charset="0"/>
                        <a:cs typeface="Times New Roman" panose="02020603050405020304" pitchFamily="18" charset="0"/>
                      </a:endParaRPr>
                    </a:p>
                    <a:p>
                      <a:r>
                        <a:rPr lang="uk-UA" altLang="ru-RU" sz="1400" dirty="0">
                          <a:latin typeface="Times New Roman" panose="02020603050405020304" pitchFamily="18" charset="0"/>
                          <a:cs typeface="Times New Roman" panose="02020603050405020304" pitchFamily="18" charset="0"/>
                        </a:rPr>
                        <a:t>Освітній проєкт “Мовленнєвий світ у інтелектуальних картах”</a:t>
                      </a:r>
                      <a:endParaRPr lang="uk-UA" altLang="ru-RU" sz="1400" dirty="0">
                        <a:latin typeface="Times New Roman" panose="02020603050405020304" pitchFamily="18" charset="0"/>
                        <a:cs typeface="Times New Roman" panose="02020603050405020304" pitchFamily="18" charset="0"/>
                      </a:endParaRPr>
                    </a:p>
                    <a:p>
                      <a:endParaRPr lang="uk-UA" altLang="ru-RU" sz="1400" dirty="0">
                        <a:latin typeface="Times New Roman" panose="02020603050405020304" pitchFamily="18" charset="0"/>
                        <a:cs typeface="Times New Roman" panose="02020603050405020304" pitchFamily="18" charset="0"/>
                      </a:endParaRPr>
                    </a:p>
                    <a:p>
                      <a:r>
                        <a:rPr lang="uk-UA" altLang="ru-RU" sz="1400" dirty="0">
                          <a:latin typeface="Times New Roman" panose="02020603050405020304" pitchFamily="18" charset="0"/>
                          <a:cs typeface="Times New Roman" panose="02020603050405020304" pitchFamily="18" charset="0"/>
                        </a:rPr>
                        <a:t>“Осінь-чарівниця: пізнаємо, досліджуємо, розповідаємо”</a:t>
                      </a:r>
                      <a:endParaRPr lang="uk-UA" altLang="ru-RU" sz="1400" dirty="0">
                        <a:latin typeface="Times New Roman" panose="02020603050405020304" pitchFamily="18" charset="0"/>
                        <a:cs typeface="Times New Roman" panose="02020603050405020304" pitchFamily="18" charset="0"/>
                      </a:endParaRPr>
                    </a:p>
                  </a:txBody>
                  <a:tcPr/>
                </a:tc>
                <a:tc>
                  <a:txBody>
                    <a:bodyPr/>
                    <a:p>
                      <a:r>
                        <a:rPr lang="uk-UA" altLang="ru-RU" sz="1400" dirty="0">
                          <a:latin typeface="Times New Roman" panose="02020603050405020304" pitchFamily="18" charset="0"/>
                          <a:cs typeface="Times New Roman" panose="02020603050405020304" pitchFamily="18" charset="0"/>
                        </a:rPr>
                        <a:t>Квітень, 2029р.</a:t>
                      </a:r>
                      <a:endParaRPr lang="uk-UA" altLang="ru-RU" sz="1400" dirty="0">
                        <a:latin typeface="Times New Roman" panose="02020603050405020304" pitchFamily="18" charset="0"/>
                        <a:cs typeface="Times New Roman" panose="02020603050405020304" pitchFamily="18" charset="0"/>
                      </a:endParaRPr>
                    </a:p>
                    <a:p>
                      <a:endParaRPr lang="uk-UA" altLang="ru-RU" sz="1400" dirty="0">
                        <a:latin typeface="Times New Roman" panose="02020603050405020304" pitchFamily="18" charset="0"/>
                        <a:cs typeface="Times New Roman" panose="02020603050405020304" pitchFamily="18" charset="0"/>
                      </a:endParaRPr>
                    </a:p>
                    <a:p>
                      <a:endParaRPr lang="uk-UA" altLang="ru-RU" sz="1400" dirty="0">
                        <a:latin typeface="Times New Roman" panose="02020603050405020304" pitchFamily="18" charset="0"/>
                        <a:cs typeface="Times New Roman" panose="02020603050405020304" pitchFamily="18" charset="0"/>
                      </a:endParaRPr>
                    </a:p>
                    <a:p>
                      <a:endParaRPr lang="uk-UA" altLang="ru-RU" sz="1400" dirty="0">
                        <a:latin typeface="Times New Roman" panose="02020603050405020304" pitchFamily="18" charset="0"/>
                        <a:cs typeface="Times New Roman" panose="02020603050405020304" pitchFamily="18" charset="0"/>
                      </a:endParaRPr>
                    </a:p>
                    <a:p>
                      <a:endParaRPr lang="uk-UA" altLang="ru-RU" sz="1400" dirty="0">
                        <a:latin typeface="Times New Roman" panose="02020603050405020304" pitchFamily="18" charset="0"/>
                        <a:cs typeface="Times New Roman" panose="02020603050405020304" pitchFamily="18" charset="0"/>
                      </a:endParaRPr>
                    </a:p>
                    <a:p>
                      <a:endParaRPr lang="uk-UA" altLang="ru-RU" sz="1400" dirty="0">
                        <a:latin typeface="Times New Roman" panose="02020603050405020304" pitchFamily="18" charset="0"/>
                        <a:cs typeface="Times New Roman" panose="02020603050405020304" pitchFamily="18" charset="0"/>
                      </a:endParaRPr>
                    </a:p>
                    <a:p>
                      <a:endParaRPr lang="uk-UA" altLang="ru-RU" sz="1400" dirty="0">
                        <a:latin typeface="Times New Roman" panose="02020603050405020304" pitchFamily="18" charset="0"/>
                        <a:cs typeface="Times New Roman" panose="02020603050405020304" pitchFamily="18" charset="0"/>
                      </a:endParaRPr>
                    </a:p>
                    <a:p>
                      <a:endParaRPr lang="uk-UA" altLang="ru-RU" sz="1400" dirty="0">
                        <a:latin typeface="Times New Roman" panose="02020603050405020304" pitchFamily="18" charset="0"/>
                        <a:cs typeface="Times New Roman" panose="02020603050405020304" pitchFamily="18" charset="0"/>
                      </a:endParaRPr>
                    </a:p>
                    <a:p>
                      <a:r>
                        <a:rPr lang="uk-UA" altLang="ru-RU" sz="1400" dirty="0">
                          <a:latin typeface="Times New Roman" panose="02020603050405020304" pitchFamily="18" charset="0"/>
                          <a:cs typeface="Times New Roman" panose="02020603050405020304" pitchFamily="18" charset="0"/>
                        </a:rPr>
                        <a:t>Лютий, 2028р.</a:t>
                      </a:r>
                      <a:endParaRPr lang="uk-UA" altLang="ru-RU" sz="1400" dirty="0">
                        <a:latin typeface="Times New Roman" panose="02020603050405020304" pitchFamily="18" charset="0"/>
                        <a:cs typeface="Times New Roman" panose="02020603050405020304" pitchFamily="18" charset="0"/>
                      </a:endParaRPr>
                    </a:p>
                    <a:p>
                      <a:endParaRPr lang="uk-UA" altLang="ru-RU" sz="1400" dirty="0">
                        <a:latin typeface="Times New Roman" panose="02020603050405020304" pitchFamily="18" charset="0"/>
                        <a:cs typeface="Times New Roman" panose="02020603050405020304" pitchFamily="18" charset="0"/>
                      </a:endParaRPr>
                    </a:p>
                    <a:p>
                      <a:endParaRPr lang="uk-UA" altLang="ru-RU" sz="1400" dirty="0">
                        <a:latin typeface="Times New Roman" panose="02020603050405020304" pitchFamily="18" charset="0"/>
                        <a:cs typeface="Times New Roman" panose="02020603050405020304" pitchFamily="18" charset="0"/>
                      </a:endParaRPr>
                    </a:p>
                    <a:p>
                      <a:endParaRPr lang="uk-UA" altLang="ru-RU" sz="1400" dirty="0">
                        <a:latin typeface="Times New Roman" panose="02020603050405020304" pitchFamily="18" charset="0"/>
                        <a:cs typeface="Times New Roman" panose="02020603050405020304" pitchFamily="18" charset="0"/>
                      </a:endParaRPr>
                    </a:p>
                    <a:p>
                      <a:endParaRPr lang="uk-UA" altLang="ru-RU" sz="1400" dirty="0">
                        <a:latin typeface="Times New Roman" panose="02020603050405020304" pitchFamily="18" charset="0"/>
                        <a:cs typeface="Times New Roman" panose="02020603050405020304" pitchFamily="18" charset="0"/>
                      </a:endParaRPr>
                    </a:p>
                    <a:p>
                      <a:r>
                        <a:rPr lang="uk-UA" altLang="ru-RU" sz="1400" dirty="0">
                          <a:latin typeface="Times New Roman" panose="02020603050405020304" pitchFamily="18" charset="0"/>
                          <a:cs typeface="Times New Roman" panose="02020603050405020304" pitchFamily="18" charset="0"/>
                          <a:sym typeface="+mn-ea"/>
                        </a:rPr>
                        <a:t>Жовтень, 2028р.</a:t>
                      </a:r>
                      <a:endParaRPr lang="uk-UA" altLang="ru-RU" sz="1400" dirty="0">
                        <a:latin typeface="Times New Roman" panose="02020603050405020304" pitchFamily="18" charset="0"/>
                        <a:cs typeface="Times New Roman" panose="02020603050405020304" pitchFamily="18" charset="0"/>
                      </a:endParaRPr>
                    </a:p>
                  </a:txBody>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85728"/>
            <a:ext cx="8229600" cy="5840435"/>
          </a:xfrm>
        </p:spPr>
        <p:txBody>
          <a:bodyPr>
            <a:normAutofit/>
          </a:bodyPr>
          <a:lstStyle/>
          <a:p>
            <a:pPr fontAlgn="t">
              <a:buNone/>
            </a:pPr>
            <a:endParaRPr lang="ru-RU" dirty="0" smtClean="0"/>
          </a:p>
          <a:p>
            <a:pPr fontAlgn="t"/>
            <a:endParaRPr lang="ru-RU" dirty="0" smtClean="0"/>
          </a:p>
          <a:p>
            <a:pPr fontAlgn="t"/>
            <a:endParaRPr lang="ru-RU" dirty="0" smtClean="0"/>
          </a:p>
          <a:p>
            <a:pPr fontAlgn="t"/>
            <a:endParaRPr lang="ru-RU" dirty="0" smtClean="0"/>
          </a:p>
          <a:p>
            <a:pPr>
              <a:buNone/>
            </a:pPr>
            <a:endParaRPr lang="ru-RU" dirty="0"/>
          </a:p>
        </p:txBody>
      </p:sp>
      <p:graphicFrame>
        <p:nvGraphicFramePr>
          <p:cNvPr id="4" name="Объект 3"/>
          <p:cNvGraphicFramePr/>
          <p:nvPr/>
        </p:nvGraphicFramePr>
        <p:xfrm>
          <a:off x="-108585" y="188572"/>
          <a:ext cx="9049550" cy="8869045"/>
        </p:xfrm>
        <a:graphic>
          <a:graphicData uri="http://schemas.openxmlformats.org/drawingml/2006/table">
            <a:tbl>
              <a:tblPr firstRow="1" bandRow="1">
                <a:tableStyleId>{5C22544A-7EE6-4342-B048-85BDC9FD1C3A}</a:tableStyleId>
              </a:tblPr>
              <a:tblGrid>
                <a:gridCol w="595630"/>
                <a:gridCol w="4955747"/>
                <a:gridCol w="2040601"/>
                <a:gridCol w="1457572"/>
              </a:tblGrid>
              <a:tr h="716002">
                <a:tc>
                  <a:txBody>
                    <a:bodyPr/>
                    <a:lstStyle/>
                    <a:p>
                      <a:r>
                        <a:rPr lang="uk-UA" dirty="0" smtClean="0"/>
                        <a:t>№ п/</a:t>
                      </a:r>
                      <a:r>
                        <a:rPr lang="uk-UA" dirty="0" err="1" smtClean="0"/>
                        <a:t>п</a:t>
                      </a:r>
                      <a:endParaRPr lang="ru-RU" dirty="0"/>
                    </a:p>
                  </a:txBody>
                  <a:tcPr/>
                </a:tc>
                <a:tc>
                  <a:txBody>
                    <a:bodyPr/>
                    <a:lstStyle/>
                    <a:p>
                      <a:r>
                        <a:rPr lang="uk-UA" dirty="0" smtClean="0">
                          <a:latin typeface="Times New Roman" panose="02020603050405020304" pitchFamily="18" charset="0"/>
                          <a:cs typeface="Times New Roman" panose="02020603050405020304" pitchFamily="18" charset="0"/>
                        </a:rPr>
                        <a:t>                              План роботи</a:t>
                      </a:r>
                      <a:endParaRPr lang="ru-RU" dirty="0">
                        <a:latin typeface="Times New Roman" panose="02020603050405020304" pitchFamily="18" charset="0"/>
                        <a:cs typeface="Times New Roman" panose="02020603050405020304" pitchFamily="18" charset="0"/>
                      </a:endParaRPr>
                    </a:p>
                  </a:txBody>
                  <a:tcPr/>
                </a:tc>
                <a:tc>
                  <a:txBody>
                    <a:bodyPr/>
                    <a:lstStyle/>
                    <a:p>
                      <a:r>
                        <a:rPr lang="uk-UA" dirty="0" smtClean="0">
                          <a:latin typeface="Times New Roman" panose="02020603050405020304" pitchFamily="18" charset="0"/>
                          <a:cs typeface="Times New Roman" panose="02020603050405020304" pitchFamily="18" charset="0"/>
                        </a:rPr>
                        <a:t>  Форми роботи</a:t>
                      </a:r>
                      <a:endParaRPr lang="ru-RU" dirty="0">
                        <a:latin typeface="Times New Roman" panose="02020603050405020304" pitchFamily="18" charset="0"/>
                        <a:cs typeface="Times New Roman" panose="02020603050405020304" pitchFamily="18" charset="0"/>
                      </a:endParaRPr>
                    </a:p>
                  </a:txBody>
                  <a:tcPr/>
                </a:tc>
                <a:tc>
                  <a:txBody>
                    <a:bodyPr/>
                    <a:lstStyle/>
                    <a:p>
                      <a:r>
                        <a:rPr lang="uk-UA" dirty="0" smtClean="0">
                          <a:latin typeface="Times New Roman" panose="02020603050405020304" pitchFamily="18" charset="0"/>
                          <a:cs typeface="Times New Roman" panose="02020603050405020304" pitchFamily="18" charset="0"/>
                        </a:rPr>
                        <a:t>Рік роботи</a:t>
                      </a:r>
                      <a:endParaRPr lang="ru-RU" dirty="0">
                        <a:latin typeface="Times New Roman" panose="02020603050405020304" pitchFamily="18" charset="0"/>
                        <a:cs typeface="Times New Roman" panose="02020603050405020304" pitchFamily="18" charset="0"/>
                      </a:endParaRPr>
                    </a:p>
                  </a:txBody>
                  <a:tcPr/>
                </a:tc>
              </a:tr>
              <a:tr h="1329718">
                <a:tc>
                  <a:txBody>
                    <a:bodyPr/>
                    <a:lstStyle/>
                    <a:p>
                      <a:r>
                        <a:rPr lang="uk-UA" dirty="0" smtClean="0"/>
                        <a:t> 7. </a:t>
                      </a:r>
                      <a:endParaRPr lang="ru-RU" dirty="0"/>
                    </a:p>
                  </a:txBody>
                  <a:tcPr/>
                </a:tc>
                <a:tc>
                  <a:txBody>
                    <a:bodyPr/>
                    <a:lstStyle/>
                    <a:p>
                      <a:r>
                        <a:rPr lang="uk-UA" altLang="ru-RU" sz="1400" b="1" dirty="0">
                          <a:latin typeface="Times New Roman" panose="02020603050405020304" pitchFamily="18" charset="0"/>
                          <a:cs typeface="Times New Roman" panose="02020603050405020304" pitchFamily="18" charset="0"/>
                          <a:sym typeface="+mn-ea"/>
                        </a:rPr>
                        <a:t>                                         2029-2030н.р.</a:t>
                      </a:r>
                      <a:endParaRPr lang="uk-UA" altLang="ru-RU" sz="1400" b="1" dirty="0">
                        <a:latin typeface="Times New Roman" panose="02020603050405020304" pitchFamily="18" charset="0"/>
                        <a:cs typeface="Times New Roman" panose="02020603050405020304" pitchFamily="18" charset="0"/>
                        <a:sym typeface="+mn-ea"/>
                      </a:endParaRPr>
                    </a:p>
                    <a:p>
                      <a:r>
                        <a:rPr lang="uk-UA" altLang="ru-RU" sz="1400" dirty="0">
                          <a:latin typeface="Times New Roman" panose="02020603050405020304" pitchFamily="18" charset="0"/>
                          <a:cs typeface="Times New Roman" panose="02020603050405020304" pitchFamily="18" charset="0"/>
                        </a:rPr>
                        <a:t>1. Аналіз власного досвіду роботи над педагогічним вектором.</a:t>
                      </a:r>
                      <a:endParaRPr lang="uk-UA" altLang="ru-RU" sz="1400" dirty="0">
                        <a:latin typeface="Times New Roman" panose="02020603050405020304" pitchFamily="18" charset="0"/>
                        <a:cs typeface="Times New Roman" panose="02020603050405020304" pitchFamily="18" charset="0"/>
                      </a:endParaRPr>
                    </a:p>
                    <a:p>
                      <a:r>
                        <a:rPr lang="uk-UA" altLang="ru-RU" sz="1400" dirty="0">
                          <a:latin typeface="Times New Roman" panose="02020603050405020304" pitchFamily="18" charset="0"/>
                          <a:cs typeface="Times New Roman" panose="02020603050405020304" pitchFamily="18" charset="0"/>
                        </a:rPr>
                        <a:t>2. Систематизація створених інтелектуальних карт за освітніми напрямами.</a:t>
                      </a:r>
                      <a:endParaRPr lang="uk-UA" altLang="ru-RU" sz="1400" dirty="0">
                        <a:latin typeface="Times New Roman" panose="02020603050405020304" pitchFamily="18" charset="0"/>
                        <a:cs typeface="Times New Roman" panose="02020603050405020304" pitchFamily="18" charset="0"/>
                      </a:endParaRPr>
                    </a:p>
                    <a:p>
                      <a:r>
                        <a:rPr lang="uk-UA" altLang="ru-RU" sz="1400" dirty="0">
                          <a:latin typeface="Times New Roman" panose="02020603050405020304" pitchFamily="18" charset="0"/>
                          <a:cs typeface="Times New Roman" panose="02020603050405020304" pitchFamily="18" charset="0"/>
                        </a:rPr>
                        <a:t>3. Вивчення результативності використання методу через спостереження за діяльністю дітей.</a:t>
                      </a:r>
                      <a:endParaRPr lang="uk-UA" altLang="ru-RU" sz="1400" dirty="0">
                        <a:latin typeface="Times New Roman" panose="02020603050405020304" pitchFamily="18" charset="0"/>
                        <a:cs typeface="Times New Roman" panose="02020603050405020304" pitchFamily="18" charset="0"/>
                      </a:endParaRPr>
                    </a:p>
                    <a:p>
                      <a:r>
                        <a:rPr lang="uk-UA" altLang="ru-RU" sz="1400" dirty="0">
                          <a:latin typeface="Times New Roman" panose="02020603050405020304" pitchFamily="18" charset="0"/>
                          <a:cs typeface="Times New Roman" panose="02020603050405020304" pitchFamily="18" charset="0"/>
                        </a:rPr>
                        <a:t>4. Підготовка методичної рохробки або збірника інтелектуальних карт.</a:t>
                      </a:r>
                      <a:endParaRPr lang="uk-UA" altLang="ru-RU" sz="1400" dirty="0">
                        <a:latin typeface="Times New Roman" panose="02020603050405020304" pitchFamily="18" charset="0"/>
                        <a:cs typeface="Times New Roman" panose="02020603050405020304" pitchFamily="18" charset="0"/>
                      </a:endParaRPr>
                    </a:p>
                    <a:p>
                      <a:r>
                        <a:rPr lang="uk-UA" altLang="ru-RU" sz="1400" dirty="0">
                          <a:latin typeface="Times New Roman" panose="02020603050405020304" pitchFamily="18" charset="0"/>
                          <a:cs typeface="Times New Roman" panose="02020603050405020304" pitchFamily="18" charset="0"/>
                        </a:rPr>
                        <a:t>5. Презентація досвіду роботи на засіданні педагогічної ради.</a:t>
                      </a:r>
                      <a:endParaRPr lang="uk-UA" altLang="ru-RU" sz="1400" dirty="0">
                        <a:latin typeface="Times New Roman" panose="02020603050405020304" pitchFamily="18" charset="0"/>
                        <a:cs typeface="Times New Roman" panose="02020603050405020304"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uk-UA" altLang="ru-RU" sz="1400" dirty="0">
                          <a:latin typeface="Times New Roman" panose="02020603050405020304" pitchFamily="18" charset="0"/>
                          <a:cs typeface="Times New Roman" panose="02020603050405020304" pitchFamily="18" charset="0"/>
                          <a:sym typeface="+mn-ea"/>
                        </a:rPr>
                        <a:t>Педагогічний воркшоп</a:t>
                      </a:r>
                      <a:endParaRPr lang="uk-UA" altLang="ru-RU" sz="1400" dirty="0">
                        <a:latin typeface="Times New Roman" panose="02020603050405020304" pitchFamily="18"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defRPr/>
                      </a:pPr>
                      <a:r>
                        <a:rPr lang="uk-UA" altLang="ru-RU" sz="1400" dirty="0">
                          <a:latin typeface="Times New Roman" panose="02020603050405020304" pitchFamily="18" charset="0"/>
                          <a:cs typeface="Times New Roman" panose="02020603050405020304" pitchFamily="18" charset="0"/>
                          <a:sym typeface="+mn-ea"/>
                        </a:rPr>
                        <a:t>/З колегами/ “Інтелектуальні карти як інструмент мовленнєвого розвитку дошкільників”</a:t>
                      </a:r>
                      <a:endParaRPr lang="uk-UA" altLang="ru-RU" sz="1400" dirty="0">
                        <a:latin typeface="Times New Roman" panose="02020603050405020304" pitchFamily="18"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defRPr/>
                      </a:pPr>
                      <a:endParaRPr lang="uk-UA" altLang="ru-RU" sz="1400" dirty="0" smtClean="0">
                        <a:latin typeface="Times New Roman" panose="02020603050405020304" pitchFamily="18" charset="0"/>
                        <a:cs typeface="Times New Roman" panose="02020603050405020304" pitchFamily="18" charset="0"/>
                        <a:sym typeface="+mn-ea"/>
                      </a:endParaRPr>
                    </a:p>
                    <a:p>
                      <a:pPr marL="0" marR="0" indent="0" algn="l" defTabSz="914400" rtl="0" eaLnBrk="1" fontAlgn="auto" latinLnBrk="0" hangingPunct="1">
                        <a:lnSpc>
                          <a:spcPct val="100000"/>
                        </a:lnSpc>
                        <a:spcBef>
                          <a:spcPts val="0"/>
                        </a:spcBef>
                        <a:spcAft>
                          <a:spcPts val="0"/>
                        </a:spcAft>
                        <a:buClrTx/>
                        <a:buSzTx/>
                        <a:buFontTx/>
                        <a:buNone/>
                        <a:defRPr/>
                      </a:pPr>
                      <a:r>
                        <a:rPr lang="uk-UA" altLang="ru-RU" sz="1400" dirty="0" smtClean="0">
                          <a:latin typeface="Times New Roman" panose="02020603050405020304" pitchFamily="18" charset="0"/>
                          <a:cs typeface="Times New Roman" panose="02020603050405020304" pitchFamily="18" charset="0"/>
                          <a:sym typeface="+mn-ea"/>
                        </a:rPr>
                        <a:t>Презентація педагогічного досвіду “Інтелектуальні карти з цифровим контентом у практиці вихователя логопедичної групи”</a:t>
                      </a:r>
                      <a:endParaRPr lang="uk-UA" altLang="ru-RU" sz="1400" dirty="0" smtClean="0">
                        <a:latin typeface="Times New Roman" panose="02020603050405020304" pitchFamily="18"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defRPr/>
                      </a:pPr>
                      <a:r>
                        <a:rPr lang="uk-UA" altLang="ru-RU" sz="1400" dirty="0" smtClean="0">
                          <a:latin typeface="Times New Roman" panose="02020603050405020304" pitchFamily="18" charset="0"/>
                          <a:cs typeface="Times New Roman" panose="02020603050405020304" pitchFamily="18" charset="0"/>
                          <a:sym typeface="+mn-ea"/>
                        </a:rPr>
                        <a:t>/Поширення досвіду/</a:t>
                      </a:r>
                      <a:endParaRPr lang="uk-UA" altLang="ru-RU" sz="1400" dirty="0" smtClean="0">
                        <a:latin typeface="Times New Roman" panose="02020603050405020304" pitchFamily="18"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defRPr/>
                      </a:pPr>
                      <a:endParaRPr lang="uk-UA" altLang="ru-RU" sz="1400" dirty="0" smtClean="0">
                        <a:latin typeface="Times New Roman" panose="02020603050405020304" pitchFamily="18"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defRPr/>
                      </a:pPr>
                      <a:r>
                        <a:rPr lang="uk-UA" altLang="ru-RU" sz="1400" dirty="0" smtClean="0">
                          <a:latin typeface="Times New Roman" panose="02020603050405020304" pitchFamily="18" charset="0"/>
                          <a:cs typeface="Times New Roman" panose="02020603050405020304" pitchFamily="18" charset="0"/>
                          <a:sym typeface="+mn-ea"/>
                        </a:rPr>
                        <a:t>Марафон інновацій “Розкажи за картою”</a:t>
                      </a:r>
                      <a:endParaRPr lang="uk-UA" altLang="ru-RU" sz="1400" dirty="0" smtClean="0">
                        <a:latin typeface="Times New Roman" panose="02020603050405020304" pitchFamily="18" charset="0"/>
                        <a:cs typeface="Times New Roman" panose="02020603050405020304" pitchFamily="18" charset="0"/>
                      </a:endParaRPr>
                    </a:p>
                    <a:p>
                      <a:endParaRPr lang="uk-UA" altLang="ru-RU" sz="1400" dirty="0" smtClean="0">
                        <a:latin typeface="Times New Roman" panose="02020603050405020304" pitchFamily="18" charset="0"/>
                        <a:cs typeface="Times New Roman" panose="02020603050405020304" pitchFamily="18" charset="0"/>
                      </a:endParaRPr>
                    </a:p>
                  </a:txBody>
                  <a:tcPr/>
                </a:tc>
                <a:tc>
                  <a:txBody>
                    <a:bodyPr/>
                    <a:lstStyle/>
                    <a:p>
                      <a:r>
                        <a:rPr lang="uk-UA" altLang="ru-RU" sz="1400" dirty="0">
                          <a:latin typeface="Times New Roman" panose="02020603050405020304" pitchFamily="18" charset="0"/>
                          <a:cs typeface="Times New Roman" panose="02020603050405020304" pitchFamily="18" charset="0"/>
                          <a:sym typeface="+mn-ea"/>
                        </a:rPr>
                        <a:t>Листопад, 2029р.</a:t>
                      </a:r>
                      <a:endParaRPr lang="uk-UA" altLang="ru-RU" sz="1400" dirty="0">
                        <a:latin typeface="Times New Roman" panose="02020603050405020304" pitchFamily="18" charset="0"/>
                        <a:cs typeface="Times New Roman" panose="02020603050405020304" pitchFamily="18" charset="0"/>
                      </a:endParaRPr>
                    </a:p>
                    <a:p>
                      <a:endParaRPr lang="uk-UA" altLang="ru-RU" sz="1400" dirty="0">
                        <a:latin typeface="Times New Roman" panose="02020603050405020304" pitchFamily="18" charset="0"/>
                        <a:cs typeface="Times New Roman" panose="02020603050405020304" pitchFamily="18" charset="0"/>
                      </a:endParaRPr>
                    </a:p>
                    <a:p>
                      <a:endParaRPr lang="uk-UA" altLang="ru-RU" sz="1400" dirty="0">
                        <a:latin typeface="Times New Roman" panose="02020603050405020304" pitchFamily="18" charset="0"/>
                        <a:cs typeface="Times New Roman" panose="02020603050405020304" pitchFamily="18" charset="0"/>
                      </a:endParaRPr>
                    </a:p>
                    <a:p>
                      <a:endParaRPr lang="uk-UA" altLang="ru-RU" sz="1400" dirty="0">
                        <a:latin typeface="Times New Roman" panose="02020603050405020304" pitchFamily="18" charset="0"/>
                        <a:cs typeface="Times New Roman" panose="02020603050405020304" pitchFamily="18" charset="0"/>
                      </a:endParaRPr>
                    </a:p>
                    <a:p>
                      <a:endParaRPr lang="uk-UA" altLang="ru-RU" sz="1400" dirty="0">
                        <a:latin typeface="Times New Roman" panose="02020603050405020304" pitchFamily="18" charset="0"/>
                        <a:cs typeface="Times New Roman" panose="02020603050405020304" pitchFamily="18" charset="0"/>
                      </a:endParaRPr>
                    </a:p>
                    <a:p>
                      <a:endParaRPr lang="uk-UA" altLang="ru-RU" sz="1400" dirty="0">
                        <a:latin typeface="Times New Roman" panose="02020603050405020304" pitchFamily="18" charset="0"/>
                        <a:cs typeface="Times New Roman" panose="02020603050405020304" pitchFamily="18" charset="0"/>
                      </a:endParaRPr>
                    </a:p>
                    <a:p>
                      <a:endParaRPr lang="uk-UA" altLang="ru-RU" sz="1400" dirty="0">
                        <a:latin typeface="Times New Roman" panose="02020603050405020304" pitchFamily="18" charset="0"/>
                        <a:cs typeface="Times New Roman" panose="02020603050405020304" pitchFamily="18" charset="0"/>
                      </a:endParaRPr>
                    </a:p>
                    <a:p>
                      <a:endParaRPr lang="uk-UA" altLang="ru-RU" sz="1400" dirty="0">
                        <a:latin typeface="Times New Roman" panose="02020603050405020304" pitchFamily="18" charset="0"/>
                        <a:cs typeface="Times New Roman" panose="02020603050405020304" pitchFamily="18" charset="0"/>
                      </a:endParaRPr>
                    </a:p>
                    <a:p>
                      <a:endParaRPr lang="uk-UA" altLang="ru-RU" sz="1400" dirty="0">
                        <a:latin typeface="Times New Roman" panose="02020603050405020304" pitchFamily="18" charset="0"/>
                        <a:cs typeface="Times New Roman" panose="02020603050405020304" pitchFamily="18" charset="0"/>
                      </a:endParaRPr>
                    </a:p>
                    <a:p>
                      <a:r>
                        <a:rPr lang="uk-UA" altLang="ru-RU" sz="1400" dirty="0">
                          <a:latin typeface="Times New Roman" panose="02020603050405020304" pitchFamily="18" charset="0"/>
                          <a:cs typeface="Times New Roman" panose="02020603050405020304" pitchFamily="18" charset="0"/>
                          <a:sym typeface="+mn-ea"/>
                        </a:rPr>
                        <a:t>Лютий, 2030р.</a:t>
                      </a:r>
                      <a:endParaRPr lang="uk-UA" altLang="ru-RU" sz="1400" dirty="0">
                        <a:latin typeface="Times New Roman" panose="02020603050405020304" pitchFamily="18" charset="0"/>
                        <a:cs typeface="Times New Roman" panose="02020603050405020304" pitchFamily="18" charset="0"/>
                        <a:sym typeface="+mn-ea"/>
                      </a:endParaRPr>
                    </a:p>
                    <a:p>
                      <a:endParaRPr lang="uk-UA" altLang="ru-RU" sz="1400" dirty="0">
                        <a:latin typeface="Times New Roman" panose="02020603050405020304" pitchFamily="18" charset="0"/>
                        <a:cs typeface="Times New Roman" panose="02020603050405020304" pitchFamily="18" charset="0"/>
                        <a:sym typeface="+mn-ea"/>
                      </a:endParaRPr>
                    </a:p>
                    <a:p>
                      <a:endParaRPr lang="uk-UA" altLang="ru-RU" sz="1400" dirty="0">
                        <a:latin typeface="Times New Roman" panose="02020603050405020304" pitchFamily="18" charset="0"/>
                        <a:cs typeface="Times New Roman" panose="02020603050405020304" pitchFamily="18" charset="0"/>
                        <a:sym typeface="+mn-ea"/>
                      </a:endParaRPr>
                    </a:p>
                    <a:p>
                      <a:endParaRPr lang="uk-UA" altLang="ru-RU" sz="1400" dirty="0">
                        <a:latin typeface="Times New Roman" panose="02020603050405020304" pitchFamily="18" charset="0"/>
                        <a:cs typeface="Times New Roman" panose="02020603050405020304" pitchFamily="18" charset="0"/>
                        <a:sym typeface="+mn-ea"/>
                      </a:endParaRPr>
                    </a:p>
                    <a:p>
                      <a:endParaRPr lang="uk-UA" altLang="ru-RU" sz="1400" dirty="0">
                        <a:latin typeface="Times New Roman" panose="02020603050405020304" pitchFamily="18" charset="0"/>
                        <a:cs typeface="Times New Roman" panose="02020603050405020304" pitchFamily="18" charset="0"/>
                        <a:sym typeface="+mn-ea"/>
                      </a:endParaRPr>
                    </a:p>
                    <a:p>
                      <a:endParaRPr lang="uk-UA" altLang="ru-RU" sz="1400" dirty="0">
                        <a:latin typeface="Times New Roman" panose="02020603050405020304" pitchFamily="18" charset="0"/>
                        <a:cs typeface="Times New Roman" panose="02020603050405020304" pitchFamily="18" charset="0"/>
                        <a:sym typeface="+mn-ea"/>
                      </a:endParaRPr>
                    </a:p>
                    <a:p>
                      <a:r>
                        <a:rPr lang="ru-RU" altLang="uk-UA" sz="1400" dirty="0">
                          <a:latin typeface="Times New Roman" panose="02020603050405020304" pitchFamily="18" charset="0"/>
                          <a:cs typeface="Times New Roman" panose="02020603050405020304" pitchFamily="18" charset="0"/>
                          <a:sym typeface="+mn-ea"/>
                        </a:rPr>
                        <a:t>Б</a:t>
                      </a:r>
                      <a:r>
                        <a:rPr lang="uk-UA" altLang="ru-RU" sz="1400" dirty="0">
                          <a:latin typeface="Times New Roman" panose="02020603050405020304" pitchFamily="18" charset="0"/>
                          <a:cs typeface="Times New Roman" panose="02020603050405020304" pitchFamily="18" charset="0"/>
                          <a:sym typeface="+mn-ea"/>
                        </a:rPr>
                        <a:t>ерезень, 2030р.</a:t>
                      </a:r>
                      <a:endParaRPr lang="uk-UA" altLang="ru-RU" sz="1400" dirty="0">
                        <a:latin typeface="Times New Roman" panose="02020603050405020304" pitchFamily="18" charset="0"/>
                        <a:cs typeface="Times New Roman" panose="02020603050405020304" pitchFamily="18" charset="0"/>
                      </a:endParaRPr>
                    </a:p>
                    <a:p>
                      <a:endParaRPr lang="uk-UA" altLang="ru-RU" sz="1400" dirty="0">
                        <a:latin typeface="Times New Roman" panose="02020603050405020304" pitchFamily="18" charset="0"/>
                        <a:cs typeface="Times New Roman" panose="02020603050405020304" pitchFamily="18" charset="0"/>
                      </a:endParaRPr>
                    </a:p>
                  </a:txBody>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282" y="285728"/>
            <a:ext cx="8501122" cy="6286544"/>
          </a:xfrm>
        </p:spPr>
        <p:txBody>
          <a:bodyPr>
            <a:normAutofit/>
          </a:bodyPr>
          <a:lstStyle/>
          <a:p>
            <a:pPr>
              <a:buNone/>
            </a:pPr>
            <a:r>
              <a:rPr lang="uk-UA" sz="2000" b="1" dirty="0" smtClean="0">
                <a:latin typeface="Times New Roman" panose="02020603050405020304" pitchFamily="18" charset="0"/>
                <a:cs typeface="Times New Roman" panose="02020603050405020304" pitchFamily="18" charset="0"/>
              </a:rPr>
              <a:t> Участь у роботі методичної служби ЗДО </a:t>
            </a:r>
            <a:r>
              <a:rPr lang="uk-UA" sz="2000" b="1" dirty="0" err="1" smtClean="0">
                <a:latin typeface="Times New Roman" panose="02020603050405020304" pitchFamily="18" charset="0"/>
                <a:cs typeface="Times New Roman" panose="02020603050405020304" pitchFamily="18" charset="0"/>
              </a:rPr>
              <a:t>КТ</a:t>
            </a:r>
            <a:r>
              <a:rPr lang="uk-UA" sz="2000" b="1" dirty="0" smtClean="0">
                <a:latin typeface="Times New Roman" panose="02020603050405020304" pitchFamily="18" charset="0"/>
                <a:cs typeface="Times New Roman" panose="02020603050405020304" pitchFamily="18" charset="0"/>
              </a:rPr>
              <a:t> №26 за період 2026-2030н.р.</a:t>
            </a:r>
            <a:endParaRPr lang="uk-UA" sz="2400" b="1" dirty="0" smtClean="0">
              <a:latin typeface="Times New Roman" panose="02020603050405020304" pitchFamily="18" charset="0"/>
              <a:cs typeface="Times New Roman" panose="02020603050405020304" pitchFamily="18" charset="0"/>
            </a:endParaRPr>
          </a:p>
          <a:p>
            <a:pPr>
              <a:buNone/>
            </a:pPr>
            <a:endParaRPr lang="ru-RU" sz="2400" dirty="0">
              <a:latin typeface="Times New Roman" panose="02020603050405020304" pitchFamily="18" charset="0"/>
              <a:cs typeface="Times New Roman" panose="02020603050405020304" pitchFamily="18" charset="0"/>
            </a:endParaRPr>
          </a:p>
        </p:txBody>
      </p:sp>
      <p:graphicFrame>
        <p:nvGraphicFramePr>
          <p:cNvPr id="4" name="Таблица 3"/>
          <p:cNvGraphicFramePr>
            <a:graphicFrameLocks noGrp="1"/>
          </p:cNvGraphicFramePr>
          <p:nvPr/>
        </p:nvGraphicFramePr>
        <p:xfrm>
          <a:off x="213995" y="857250"/>
          <a:ext cx="8715375" cy="5887720"/>
        </p:xfrm>
        <a:graphic>
          <a:graphicData uri="http://schemas.openxmlformats.org/drawingml/2006/table">
            <a:tbl>
              <a:tblPr firstRow="1" bandRow="1">
                <a:tableStyleId>{5C22544A-7EE6-4342-B048-85BDC9FD1C3A}</a:tableStyleId>
              </a:tblPr>
              <a:tblGrid>
                <a:gridCol w="6826885"/>
                <a:gridCol w="1888490"/>
              </a:tblGrid>
              <a:tr h="732155">
                <a:tc>
                  <a:txBody>
                    <a:bodyPr/>
                    <a:lstStyle/>
                    <a:p>
                      <a:r>
                        <a:rPr lang="uk-UA" altLang="ru-RU" dirty="0"/>
                        <a:t>                                                      Тема</a:t>
                      </a:r>
                      <a:endParaRPr lang="uk-UA" altLang="ru-RU" dirty="0"/>
                    </a:p>
                  </a:txBody>
                  <a:tcPr/>
                </a:tc>
                <a:tc>
                  <a:txBody>
                    <a:bodyPr/>
                    <a:lstStyle/>
                    <a:p>
                      <a:r>
                        <a:rPr lang="uk-UA" altLang="ru-RU" dirty="0"/>
                        <a:t>        Дата</a:t>
                      </a:r>
                      <a:endParaRPr lang="uk-UA" altLang="ru-RU" dirty="0"/>
                    </a:p>
                  </a:txBody>
                  <a:tcPr/>
                </a:tc>
              </a:tr>
              <a:tr h="5155565">
                <a:tc>
                  <a:txBody>
                    <a:bodyPr/>
                    <a:lstStyle/>
                    <a:p>
                      <a:r>
                        <a:rPr lang="uk-UA" altLang="ru-RU" sz="1400" dirty="0">
                          <a:latin typeface="Times New Roman" panose="02020603050405020304" pitchFamily="18" charset="0"/>
                          <a:cs typeface="Times New Roman" panose="02020603050405020304" pitchFamily="18" charset="0"/>
                        </a:rPr>
                        <a:t>1. Була членом робочої групи ВСЗЯО  з питання: “</a:t>
                      </a:r>
                      <a:endParaRPr lang="uk-UA" altLang="ru-RU" sz="1400" dirty="0">
                        <a:latin typeface="Times New Roman" panose="02020603050405020304" pitchFamily="18" charset="0"/>
                        <a:cs typeface="Times New Roman" panose="02020603050405020304" pitchFamily="18" charset="0"/>
                      </a:endParaRPr>
                    </a:p>
                    <a:p>
                      <a:r>
                        <a:rPr lang="uk-UA" altLang="ru-RU" sz="1400" dirty="0">
                          <a:latin typeface="Times New Roman" panose="02020603050405020304" pitchFamily="18" charset="0"/>
                          <a:cs typeface="Times New Roman" panose="02020603050405020304" pitchFamily="18" charset="0"/>
                        </a:rPr>
                        <a:t>2. Була членом робочої групи ВСЗЯО  з питання: “</a:t>
                      </a:r>
                      <a:endParaRPr lang="uk-UA" altLang="ru-RU" sz="1400" dirty="0">
                        <a:latin typeface="Times New Roman" panose="02020603050405020304" pitchFamily="18" charset="0"/>
                        <a:cs typeface="Times New Roman" panose="02020603050405020304" pitchFamily="18" charset="0"/>
                      </a:endParaRPr>
                    </a:p>
                    <a:p>
                      <a:r>
                        <a:rPr lang="uk-UA" altLang="ru-RU" sz="1400" dirty="0">
                          <a:latin typeface="Times New Roman" panose="02020603050405020304" pitchFamily="18" charset="0"/>
                          <a:cs typeface="Times New Roman" panose="02020603050405020304" pitchFamily="18" charset="0"/>
                        </a:rPr>
                        <a:t>3. Підготовка та виступ на педагогічній раді з питання: “Академічна доброчесність у закладі дошкільної освіти”</a:t>
                      </a:r>
                      <a:endParaRPr lang="uk-UA" altLang="ru-RU" sz="1400" dirty="0">
                        <a:latin typeface="Times New Roman" panose="02020603050405020304" pitchFamily="18" charset="0"/>
                        <a:cs typeface="Times New Roman" panose="02020603050405020304" pitchFamily="18" charset="0"/>
                      </a:endParaRPr>
                    </a:p>
                    <a:p>
                      <a:r>
                        <a:rPr lang="uk-UA" altLang="ru-RU" sz="1400" dirty="0">
                          <a:solidFill>
                            <a:schemeClr val="tx1"/>
                          </a:solidFill>
                        </a:rPr>
                        <a:t>4. </a:t>
                      </a:r>
                      <a:r>
                        <a:rPr lang="uk-UA" sz="1400" dirty="0" smtClean="0">
                          <a:solidFill>
                            <a:schemeClr val="tx1"/>
                          </a:solidFill>
                          <a:latin typeface="Times New Roman" panose="02020603050405020304" pitchFamily="18" charset="0"/>
                          <a:ea typeface="Times New Roman" panose="02020603050405020304" pitchFamily="18" charset="0"/>
                          <a:cs typeface="Calibri" panose="020F0502020204030204" pitchFamily="34" charset="0"/>
                          <a:sym typeface="+mn-ea"/>
                        </a:rPr>
                        <a:t>Сертифікат </a:t>
                      </a:r>
                      <a:r>
                        <a:rPr lang="uk-UA" sz="1400" dirty="0">
                          <a:solidFill>
                            <a:schemeClr val="tx1"/>
                          </a:solidFill>
                          <a:latin typeface="Times New Roman" panose="02020603050405020304" pitchFamily="18" charset="0"/>
                          <a:ea typeface="Times New Roman" panose="02020603050405020304" pitchFamily="18" charset="0"/>
                          <a:cs typeface="Calibri" panose="020F0502020204030204" pitchFamily="34" charset="0"/>
                          <a:sym typeface="+mn-ea"/>
                        </a:rPr>
                        <a:t>учасника конкурсу " Монети вдячності" НБУ, #</a:t>
                      </a:r>
                      <a:r>
                        <a:rPr lang="ru-RU" sz="1400" dirty="0" err="1">
                          <a:solidFill>
                            <a:schemeClr val="tx1"/>
                          </a:solidFill>
                          <a:latin typeface="Times New Roman" panose="02020603050405020304" pitchFamily="18" charset="0"/>
                          <a:ea typeface="Times New Roman" panose="02020603050405020304" pitchFamily="18" charset="0"/>
                          <a:cs typeface="Calibri" panose="020F0502020204030204" pitchFamily="34" charset="0"/>
                          <a:sym typeface="+mn-ea"/>
                        </a:rPr>
                        <a:t>Super</a:t>
                      </a:r>
                      <a:r>
                        <a:rPr lang="ru-RU" sz="1400" dirty="0">
                          <a:solidFill>
                            <a:schemeClr val="tx1"/>
                          </a:solidFill>
                          <a:latin typeface="Times New Roman" panose="02020603050405020304" pitchFamily="18" charset="0"/>
                          <a:ea typeface="Times New Roman" panose="02020603050405020304" pitchFamily="18" charset="0"/>
                          <a:cs typeface="Calibri" panose="020F0502020204030204" pitchFamily="34" charset="0"/>
                          <a:sym typeface="+mn-ea"/>
                        </a:rPr>
                        <a:t> </a:t>
                      </a:r>
                      <a:r>
                        <a:rPr lang="ru-RU" sz="1400" dirty="0" err="1">
                          <a:solidFill>
                            <a:schemeClr val="tx1"/>
                          </a:solidFill>
                          <a:latin typeface="Times New Roman" panose="02020603050405020304" pitchFamily="18" charset="0"/>
                          <a:ea typeface="Times New Roman" panose="02020603050405020304" pitchFamily="18" charset="0"/>
                          <a:cs typeface="Calibri" panose="020F0502020204030204" pitchFamily="34" charset="0"/>
                          <a:sym typeface="+mn-ea"/>
                        </a:rPr>
                        <a:t>Couns</a:t>
                      </a:r>
                      <a:r>
                        <a:rPr lang="uk-UA" sz="1400" dirty="0">
                          <a:solidFill>
                            <a:schemeClr val="tx1"/>
                          </a:solidFill>
                          <a:latin typeface="Times New Roman" panose="02020603050405020304" pitchFamily="18" charset="0"/>
                          <a:ea typeface="Times New Roman" panose="02020603050405020304" pitchFamily="18" charset="0"/>
                          <a:cs typeface="Calibri" panose="020F0502020204030204" pitchFamily="34" charset="0"/>
                          <a:sym typeface="+mn-ea"/>
                        </a:rPr>
                        <a:t>  </a:t>
                      </a:r>
                      <a:endParaRPr lang="uk-UA" sz="1400" dirty="0">
                        <a:solidFill>
                          <a:schemeClr val="tx1"/>
                        </a:solidFill>
                        <a:latin typeface="Times New Roman" panose="02020603050405020304" pitchFamily="18" charset="0"/>
                        <a:ea typeface="Times New Roman" panose="02020603050405020304" pitchFamily="18" charset="0"/>
                        <a:cs typeface="Calibri" panose="020F0502020204030204" pitchFamily="34" charset="0"/>
                        <a:sym typeface="+mn-ea"/>
                      </a:endParaRPr>
                    </a:p>
                    <a:p>
                      <a:r>
                        <a:rPr lang="uk-UA" sz="1400" dirty="0">
                          <a:solidFill>
                            <a:schemeClr val="tx1"/>
                          </a:solidFill>
                          <a:latin typeface="Times New Roman" panose="02020603050405020304" pitchFamily="18" charset="0"/>
                          <a:ea typeface="Times New Roman" panose="02020603050405020304" pitchFamily="18" charset="0"/>
                          <a:cs typeface="Calibri" panose="020F0502020204030204" pitchFamily="34" charset="0"/>
                          <a:sym typeface="+mn-ea"/>
                        </a:rPr>
                        <a:t>5. Спортивно-патріотичний турнір до Дня Захисників і Захисниць України: “Я буду військовим!”</a:t>
                      </a:r>
                      <a:endParaRPr lang="uk-UA" sz="1400" dirty="0">
                        <a:solidFill>
                          <a:schemeClr val="tx1"/>
                        </a:solidFill>
                        <a:latin typeface="Times New Roman" panose="02020603050405020304" pitchFamily="18" charset="0"/>
                        <a:ea typeface="Times New Roman" panose="02020603050405020304" pitchFamily="18" charset="0"/>
                        <a:cs typeface="Calibri" panose="020F0502020204030204" pitchFamily="34" charset="0"/>
                        <a:sym typeface="+mn-ea"/>
                      </a:endParaRPr>
                    </a:p>
                    <a:p>
                      <a:r>
                        <a:rPr lang="uk-UA" sz="1400" dirty="0">
                          <a:solidFill>
                            <a:schemeClr val="tx1"/>
                          </a:solidFill>
                          <a:latin typeface="Times New Roman" panose="02020603050405020304" pitchFamily="18" charset="0"/>
                          <a:ea typeface="Times New Roman" panose="02020603050405020304" pitchFamily="18" charset="0"/>
                          <a:cs typeface="Calibri" panose="020F0502020204030204" pitchFamily="34" charset="0"/>
                          <a:sym typeface="+mn-ea"/>
                        </a:rPr>
                        <a:t>6. Літня роозвага “День Макаронів”</a:t>
                      </a:r>
                      <a:endParaRPr lang="uk-UA" sz="1400" dirty="0">
                        <a:solidFill>
                          <a:schemeClr val="tx1"/>
                        </a:solidFill>
                        <a:latin typeface="Times New Roman" panose="02020603050405020304" pitchFamily="18" charset="0"/>
                        <a:ea typeface="Times New Roman" panose="02020603050405020304" pitchFamily="18" charset="0"/>
                        <a:cs typeface="Calibri" panose="020F0502020204030204" pitchFamily="34" charset="0"/>
                        <a:sym typeface="+mn-ea"/>
                      </a:endParaRPr>
                    </a:p>
                    <a:p>
                      <a:r>
                        <a:rPr lang="uk-UA" sz="1400" dirty="0">
                          <a:solidFill>
                            <a:schemeClr val="tx1"/>
                          </a:solidFill>
                          <a:latin typeface="Times New Roman" panose="02020603050405020304" pitchFamily="18" charset="0"/>
                          <a:ea typeface="Times New Roman" panose="02020603050405020304" pitchFamily="18" charset="0"/>
                          <a:cs typeface="Calibri" panose="020F0502020204030204" pitchFamily="34" charset="0"/>
                          <a:sym typeface="+mn-ea"/>
                        </a:rPr>
                        <a:t>7. Брала участь та зайняла 7 місце у Всеукраїнському конкурсі “Монети вдячності”, що проходив за ініціативи Національного банку України та благодійного фонду </a:t>
                      </a:r>
                      <a:r>
                        <a:rPr lang="en-US" altLang="ru-RU" sz="1400" dirty="0">
                          <a:solidFill>
                            <a:schemeClr val="tx1"/>
                          </a:solidFill>
                          <a:latin typeface="Times New Roman" panose="02020603050405020304" pitchFamily="18" charset="0"/>
                          <a:ea typeface="Times New Roman" panose="02020603050405020304" pitchFamily="18" charset="0"/>
                          <a:cs typeface="Calibri" panose="020F0502020204030204" pitchFamily="34" charset="0"/>
                          <a:sym typeface="+mn-ea"/>
                        </a:rPr>
                        <a:t>Superhumans Center.</a:t>
                      </a:r>
                      <a:endParaRPr lang="en-US" altLang="ru-RU" sz="1400" dirty="0">
                        <a:solidFill>
                          <a:schemeClr val="tx1"/>
                        </a:solidFill>
                        <a:latin typeface="Times New Roman" panose="02020603050405020304" pitchFamily="18" charset="0"/>
                        <a:ea typeface="Times New Roman" panose="02020603050405020304" pitchFamily="18" charset="0"/>
                        <a:cs typeface="Calibri" panose="020F0502020204030204" pitchFamily="34" charset="0"/>
                        <a:sym typeface="+mn-ea"/>
                      </a:endParaRPr>
                    </a:p>
                    <a:p>
                      <a:endParaRPr lang="uk-UA" altLang="ru-RU" sz="1400" dirty="0"/>
                    </a:p>
                    <a:p>
                      <a:endParaRPr lang="uk-UA" altLang="ru-RU" sz="1400" dirty="0"/>
                    </a:p>
                  </a:txBody>
                  <a:tcPr/>
                </a:tc>
                <a:tc>
                  <a:txBody>
                    <a:bodyPr/>
                    <a:lstStyle/>
                    <a:p>
                      <a:r>
                        <a:rPr lang="uk-UA" altLang="ru-RU" sz="1400" dirty="0">
                          <a:sym typeface="+mn-ea"/>
                        </a:rPr>
                        <a:t>2024-2025 н.р.</a:t>
                      </a:r>
                      <a:endParaRPr lang="uk-UA" altLang="ru-RU" sz="1400" dirty="0">
                        <a:sym typeface="+mn-ea"/>
                      </a:endParaRPr>
                    </a:p>
                    <a:p>
                      <a:r>
                        <a:rPr lang="uk-UA" altLang="ru-RU" sz="1400" dirty="0">
                          <a:sym typeface="+mn-ea"/>
                        </a:rPr>
                        <a:t>2025-2026 н.р.</a:t>
                      </a:r>
                      <a:endParaRPr lang="uk-UA" altLang="ru-RU" sz="1400" dirty="0">
                        <a:sym typeface="+mn-ea"/>
                      </a:endParaRPr>
                    </a:p>
                    <a:p>
                      <a:r>
                        <a:rPr lang="uk-UA" altLang="ru-RU" sz="1400" dirty="0">
                          <a:sym typeface="+mn-ea"/>
                        </a:rPr>
                        <a:t>2026 р.</a:t>
                      </a:r>
                      <a:endParaRPr lang="uk-UA" altLang="ru-RU" sz="1400" dirty="0">
                        <a:sym typeface="+mn-ea"/>
                      </a:endParaRPr>
                    </a:p>
                    <a:p>
                      <a:endParaRPr lang="uk-UA" altLang="ru-RU" sz="1400" dirty="0">
                        <a:sym typeface="+mn-ea"/>
                      </a:endParaRPr>
                    </a:p>
                    <a:p>
                      <a:r>
                        <a:rPr lang="uk-UA" sz="1400" dirty="0">
                          <a:solidFill>
                            <a:schemeClr val="tx1"/>
                          </a:solidFill>
                          <a:latin typeface="Times New Roman" panose="02020603050405020304" pitchFamily="18" charset="0"/>
                          <a:ea typeface="Times New Roman" panose="02020603050405020304" pitchFamily="18" charset="0"/>
                          <a:cs typeface="Calibri" panose="020F0502020204030204" pitchFamily="34" charset="0"/>
                          <a:sym typeface="+mn-ea"/>
                        </a:rPr>
                        <a:t>2024 р.</a:t>
                      </a:r>
                      <a:endParaRPr lang="uk-UA" sz="1400" dirty="0">
                        <a:solidFill>
                          <a:schemeClr val="tx1"/>
                        </a:solidFill>
                        <a:latin typeface="Times New Roman" panose="02020603050405020304" pitchFamily="18" charset="0"/>
                        <a:ea typeface="Times New Roman" panose="02020603050405020304" pitchFamily="18" charset="0"/>
                        <a:cs typeface="Calibri" panose="020F0502020204030204" pitchFamily="34" charset="0"/>
                        <a:sym typeface="+mn-ea"/>
                      </a:endParaRPr>
                    </a:p>
                    <a:p>
                      <a:r>
                        <a:rPr lang="uk-UA" altLang="ru-RU" sz="1400" dirty="0">
                          <a:sym typeface="+mn-ea"/>
                        </a:rPr>
                        <a:t>1.10.26.</a:t>
                      </a:r>
                      <a:endParaRPr lang="uk-UA" altLang="ru-RU" sz="1400" dirty="0">
                        <a:sym typeface="+mn-ea"/>
                      </a:endParaRPr>
                    </a:p>
                    <a:p>
                      <a:endParaRPr lang="uk-UA" altLang="ru-RU" sz="1400" dirty="0">
                        <a:sym typeface="+mn-ea"/>
                      </a:endParaRPr>
                    </a:p>
                    <a:p>
                      <a:r>
                        <a:rPr lang="uk-UA" altLang="ru-RU" sz="1400" dirty="0">
                          <a:sym typeface="+mn-ea"/>
                        </a:rPr>
                        <a:t>2026р.</a:t>
                      </a:r>
                      <a:endParaRPr lang="uk-UA" altLang="ru-RU" sz="1400" dirty="0">
                        <a:sym typeface="+mn-ea"/>
                      </a:endParaRPr>
                    </a:p>
                    <a:p>
                      <a:r>
                        <a:rPr lang="uk-UA" altLang="ru-RU" sz="1400" dirty="0">
                          <a:sym typeface="+mn-ea"/>
                        </a:rPr>
                        <a:t>2026 р.</a:t>
                      </a:r>
                      <a:endParaRPr lang="uk-UA" altLang="ru-RU" sz="1400" dirty="0">
                        <a:sym typeface="+mn-ea"/>
                      </a:endParaRPr>
                    </a:p>
                  </a:txBody>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8590" y="22860"/>
            <a:ext cx="8881745" cy="6731000"/>
          </a:xfrm>
        </p:spPr>
        <p:txBody>
          <a:bodyPr/>
          <a:lstStyle/>
          <a:p>
            <a:pPr>
              <a:buNone/>
            </a:pPr>
            <a:r>
              <a:rPr lang="uk-UA" dirty="0" smtClean="0">
                <a:latin typeface="Times New Roman" panose="02020603050405020304" pitchFamily="18" charset="0"/>
                <a:cs typeface="Times New Roman" panose="02020603050405020304" pitchFamily="18" charset="0"/>
              </a:rPr>
              <a:t>                        Моя фотогалерея</a:t>
            </a:r>
            <a:endParaRPr lang="uk-UA" dirty="0" smtClean="0">
              <a:latin typeface="Times New Roman" panose="02020603050405020304" pitchFamily="18" charset="0"/>
              <a:cs typeface="Times New Roman" panose="02020603050405020304" pitchFamily="18" charset="0"/>
            </a:endParaRPr>
          </a:p>
          <a:p>
            <a:pPr>
              <a:buNone/>
            </a:pPr>
            <a:endParaRPr lang="uk-UA" dirty="0" smtClean="0">
              <a:latin typeface="Times New Roman" panose="02020603050405020304" pitchFamily="18" charset="0"/>
              <a:cs typeface="Times New Roman" panose="02020603050405020304" pitchFamily="18" charset="0"/>
            </a:endParaRPr>
          </a:p>
          <a:p>
            <a:pPr>
              <a:buNone/>
            </a:pPr>
            <a:endParaRPr lang="uk-UA" dirty="0" smtClean="0">
              <a:latin typeface="Times New Roman" panose="02020603050405020304" pitchFamily="18" charset="0"/>
              <a:cs typeface="Times New Roman" panose="02020603050405020304" pitchFamily="18" charset="0"/>
            </a:endParaRPr>
          </a:p>
          <a:p>
            <a:pPr>
              <a:buNone/>
            </a:pPr>
            <a:endParaRPr lang="uk-UA" dirty="0" smtClean="0">
              <a:latin typeface="Times New Roman" panose="02020603050405020304" pitchFamily="18" charset="0"/>
              <a:cs typeface="Times New Roman" panose="02020603050405020304" pitchFamily="18" charset="0"/>
            </a:endParaRPr>
          </a:p>
          <a:p>
            <a:pPr>
              <a:buNone/>
            </a:pPr>
            <a:endParaRPr lang="uk-UA" dirty="0" smtClean="0">
              <a:latin typeface="Times New Roman" panose="02020603050405020304" pitchFamily="18" charset="0"/>
              <a:cs typeface="Times New Roman" panose="02020603050405020304" pitchFamily="18" charset="0"/>
            </a:endParaRPr>
          </a:p>
          <a:p>
            <a:pPr>
              <a:buNone/>
            </a:pPr>
            <a:endParaRPr lang="uk-UA" dirty="0" smtClean="0">
              <a:latin typeface="Times New Roman" panose="02020603050405020304" pitchFamily="18" charset="0"/>
              <a:cs typeface="Times New Roman" panose="02020603050405020304" pitchFamily="18" charset="0"/>
            </a:endParaRPr>
          </a:p>
          <a:p>
            <a:pPr>
              <a:buNone/>
            </a:pPr>
            <a:r>
              <a:rPr lang="uk-UA" sz="1400" dirty="0" smtClean="0">
                <a:latin typeface="Times New Roman" panose="02020603050405020304" pitchFamily="18" charset="0"/>
                <a:cs typeface="Times New Roman" panose="02020603050405020304" pitchFamily="18" charset="0"/>
              </a:rPr>
              <a:t>Спортивно-патріотичний турнір до Дня Захисників </a:t>
            </a:r>
            <a:endParaRPr lang="uk-UA" sz="1400" dirty="0" smtClean="0">
              <a:latin typeface="Times New Roman" panose="02020603050405020304" pitchFamily="18" charset="0"/>
              <a:cs typeface="Times New Roman" panose="02020603050405020304" pitchFamily="18" charset="0"/>
            </a:endParaRPr>
          </a:p>
          <a:p>
            <a:pPr>
              <a:buNone/>
            </a:pPr>
            <a:r>
              <a:rPr lang="uk-UA" sz="1400" dirty="0" smtClean="0">
                <a:latin typeface="Times New Roman" panose="02020603050405020304" pitchFamily="18" charset="0"/>
                <a:cs typeface="Times New Roman" panose="02020603050405020304" pitchFamily="18" charset="0"/>
              </a:rPr>
              <a:t>“Я буду військвоим!” 1.10.26.</a:t>
            </a:r>
            <a:endParaRPr lang="uk-UA" sz="1400" dirty="0" smtClean="0">
              <a:latin typeface="Times New Roman" panose="02020603050405020304" pitchFamily="18" charset="0"/>
              <a:cs typeface="Times New Roman" panose="02020603050405020304" pitchFamily="18" charset="0"/>
            </a:endParaRPr>
          </a:p>
          <a:p>
            <a:pPr>
              <a:buNone/>
            </a:pPr>
            <a:endParaRPr lang="uk-UA" sz="1400" dirty="0" smtClean="0">
              <a:latin typeface="Times New Roman" panose="02020603050405020304" pitchFamily="18" charset="0"/>
              <a:cs typeface="Times New Roman" panose="02020603050405020304" pitchFamily="18" charset="0"/>
            </a:endParaRPr>
          </a:p>
          <a:p>
            <a:pPr>
              <a:buNone/>
            </a:pPr>
            <a:endParaRPr lang="uk-UA" sz="1400" dirty="0" smtClean="0">
              <a:latin typeface="Times New Roman" panose="02020603050405020304" pitchFamily="18" charset="0"/>
              <a:cs typeface="Times New Roman" panose="02020603050405020304" pitchFamily="18" charset="0"/>
            </a:endParaRPr>
          </a:p>
          <a:p>
            <a:pPr>
              <a:buNone/>
            </a:pPr>
            <a:endParaRPr lang="uk-UA" sz="1400" dirty="0" smtClean="0">
              <a:latin typeface="Times New Roman" panose="02020603050405020304" pitchFamily="18" charset="0"/>
              <a:cs typeface="Times New Roman" panose="02020603050405020304" pitchFamily="18" charset="0"/>
            </a:endParaRPr>
          </a:p>
          <a:p>
            <a:pPr>
              <a:buNone/>
            </a:pPr>
            <a:endParaRPr lang="uk-UA" sz="1400" dirty="0" smtClean="0">
              <a:latin typeface="Times New Roman" panose="02020603050405020304" pitchFamily="18" charset="0"/>
              <a:cs typeface="Times New Roman" panose="02020603050405020304" pitchFamily="18" charset="0"/>
            </a:endParaRPr>
          </a:p>
          <a:p>
            <a:pPr>
              <a:buNone/>
            </a:pPr>
            <a:r>
              <a:rPr lang="uk-UA" sz="1400" dirty="0" smtClean="0">
                <a:latin typeface="Times New Roman" panose="02020603050405020304" pitchFamily="18" charset="0"/>
                <a:cs typeface="Times New Roman" panose="02020603050405020304" pitchFamily="18" charset="0"/>
              </a:rPr>
              <a:t>                                                                                                                 Марафон інновацій “Зимові фантазії”25.01.24.</a:t>
            </a:r>
            <a:endParaRPr lang="uk-UA" sz="1400" dirty="0" smtClean="0">
              <a:latin typeface="Times New Roman" panose="02020603050405020304" pitchFamily="18" charset="0"/>
              <a:cs typeface="Times New Roman" panose="02020603050405020304" pitchFamily="18" charset="0"/>
            </a:endParaRPr>
          </a:p>
          <a:p>
            <a:pPr>
              <a:buNone/>
            </a:pPr>
            <a:r>
              <a:rPr lang="uk-UA" sz="1400" dirty="0" smtClean="0">
                <a:latin typeface="Times New Roman" panose="02020603050405020304" pitchFamily="18" charset="0"/>
                <a:cs typeface="Times New Roman" panose="02020603050405020304" pitchFamily="18" charset="0"/>
              </a:rPr>
              <a:t>                                                               </a:t>
            </a:r>
            <a:endParaRPr lang="uk-UA" sz="1400" dirty="0" smtClean="0">
              <a:latin typeface="Times New Roman" panose="02020603050405020304" pitchFamily="18" charset="0"/>
              <a:cs typeface="Times New Roman" panose="02020603050405020304" pitchFamily="18" charset="0"/>
            </a:endParaRPr>
          </a:p>
          <a:p>
            <a:pPr>
              <a:buNone/>
            </a:pPr>
            <a:endParaRPr lang="uk-UA" sz="1400" dirty="0" smtClean="0">
              <a:latin typeface="Times New Roman" panose="02020603050405020304" pitchFamily="18" charset="0"/>
              <a:cs typeface="Times New Roman" panose="02020603050405020304" pitchFamily="18" charset="0"/>
            </a:endParaRPr>
          </a:p>
          <a:p>
            <a:pPr>
              <a:buNone/>
            </a:pPr>
            <a:endParaRPr lang="uk-UA" sz="1400" dirty="0" smtClean="0">
              <a:latin typeface="Times New Roman" panose="02020603050405020304" pitchFamily="18" charset="0"/>
              <a:cs typeface="Times New Roman" panose="02020603050405020304" pitchFamily="18" charset="0"/>
            </a:endParaRPr>
          </a:p>
          <a:p>
            <a:pPr>
              <a:buNone/>
            </a:pPr>
            <a:endParaRPr lang="uk-UA" sz="1400" dirty="0" smtClean="0">
              <a:latin typeface="Times New Roman" panose="02020603050405020304" pitchFamily="18" charset="0"/>
              <a:cs typeface="Times New Roman" panose="02020603050405020304" pitchFamily="18" charset="0"/>
            </a:endParaRPr>
          </a:p>
          <a:p>
            <a:pPr>
              <a:buNone/>
            </a:pPr>
            <a:r>
              <a:rPr lang="uk-UA" sz="1400" dirty="0" smtClean="0">
                <a:latin typeface="Times New Roman" panose="02020603050405020304" pitchFamily="18" charset="0"/>
                <a:cs typeface="Times New Roman" panose="02020603050405020304" pitchFamily="18" charset="0"/>
              </a:rPr>
              <a:t>Відкрити показ “Як Сніговик друзів шукав”24.02.25.     </a:t>
            </a:r>
            <a:endParaRPr lang="uk-UA" dirty="0" smtClean="0">
              <a:latin typeface="Times New Roman" panose="02020603050405020304" pitchFamily="18" charset="0"/>
              <a:cs typeface="Times New Roman" panose="02020603050405020304" pitchFamily="18" charset="0"/>
            </a:endParaRPr>
          </a:p>
          <a:p>
            <a:pPr>
              <a:buNone/>
            </a:pPr>
            <a:endParaRPr lang="uk-UA" dirty="0" smtClean="0">
              <a:latin typeface="Times New Roman" panose="02020603050405020304" pitchFamily="18" charset="0"/>
              <a:cs typeface="Times New Roman" panose="02020603050405020304" pitchFamily="18" charset="0"/>
            </a:endParaRPr>
          </a:p>
          <a:p>
            <a:pPr>
              <a:buNone/>
            </a:pPr>
            <a:endParaRPr lang="uk-UA" dirty="0" smtClean="0">
              <a:latin typeface="Times New Roman" panose="02020603050405020304" pitchFamily="18" charset="0"/>
              <a:cs typeface="Times New Roman" panose="02020603050405020304" pitchFamily="18" charset="0"/>
            </a:endParaRPr>
          </a:p>
          <a:p>
            <a:pPr>
              <a:buNone/>
            </a:pPr>
            <a:endParaRPr lang="ru-RU" dirty="0">
              <a:latin typeface="Times New Roman" panose="02020603050405020304" pitchFamily="18" charset="0"/>
              <a:cs typeface="Times New Roman" panose="02020603050405020304" pitchFamily="18" charset="0"/>
            </a:endParaRPr>
          </a:p>
        </p:txBody>
      </p:sp>
      <p:pic>
        <p:nvPicPr>
          <p:cNvPr id="2" name="Изображение 1"/>
          <p:cNvPicPr>
            <a:picLocks noChangeAspect="1"/>
          </p:cNvPicPr>
          <p:nvPr/>
        </p:nvPicPr>
        <p:blipFill>
          <a:blip r:embed="rId1"/>
          <a:stretch>
            <a:fillRect/>
          </a:stretch>
        </p:blipFill>
        <p:spPr>
          <a:xfrm>
            <a:off x="251460" y="620395"/>
            <a:ext cx="3900170" cy="2925445"/>
          </a:xfrm>
          <a:prstGeom prst="rect">
            <a:avLst/>
          </a:prstGeom>
        </p:spPr>
      </p:pic>
      <p:pic>
        <p:nvPicPr>
          <p:cNvPr id="4" name="Изображение 3"/>
          <p:cNvPicPr>
            <a:picLocks noChangeAspect="1"/>
          </p:cNvPicPr>
          <p:nvPr/>
        </p:nvPicPr>
        <p:blipFill>
          <a:blip r:embed="rId2"/>
          <a:stretch>
            <a:fillRect/>
          </a:stretch>
        </p:blipFill>
        <p:spPr>
          <a:xfrm>
            <a:off x="35560" y="4220845"/>
            <a:ext cx="4499610" cy="2025015"/>
          </a:xfrm>
          <a:prstGeom prst="rect">
            <a:avLst/>
          </a:prstGeom>
        </p:spPr>
      </p:pic>
      <p:pic>
        <p:nvPicPr>
          <p:cNvPr id="5" name="Изображение 4" descr="IMG_9617"/>
          <p:cNvPicPr>
            <a:picLocks noChangeAspect="1"/>
          </p:cNvPicPr>
          <p:nvPr/>
        </p:nvPicPr>
        <p:blipFill>
          <a:blip r:embed="rId3"/>
          <a:stretch>
            <a:fillRect/>
          </a:stretch>
        </p:blipFill>
        <p:spPr>
          <a:xfrm>
            <a:off x="5363845" y="692785"/>
            <a:ext cx="3263900" cy="435165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25470"/>
          </a:xfrm>
        </p:spPr>
        <p:txBody>
          <a:bodyPr>
            <a:normAutofit fontScale="90000"/>
          </a:bodyPr>
          <a:lstStyle/>
          <a:p>
            <a:r>
              <a:rPr lang="uk-UA" dirty="0" smtClean="0"/>
              <a:t> </a:t>
            </a:r>
            <a:r>
              <a:rPr lang="uk-UA" dirty="0" smtClean="0">
                <a:latin typeface="Times New Roman" panose="02020603050405020304" pitchFamily="18" charset="0"/>
                <a:cs typeface="Times New Roman" panose="02020603050405020304" pitchFamily="18" charset="0"/>
              </a:rPr>
              <a:t>Нормативні документи</a:t>
            </a:r>
            <a:endParaRPr lang="ru-RU" dirty="0">
              <a:latin typeface="Times New Roman" panose="02020603050405020304" pitchFamily="18" charset="0"/>
              <a:cs typeface="Times New Roman" panose="02020603050405020304" pitchFamily="18" charset="0"/>
            </a:endParaRPr>
          </a:p>
        </p:txBody>
      </p:sp>
      <p:sp>
        <p:nvSpPr>
          <p:cNvPr id="3" name="Содержимое 2"/>
          <p:cNvSpPr>
            <a:spLocks noGrp="1"/>
          </p:cNvSpPr>
          <p:nvPr>
            <p:ph idx="1"/>
          </p:nvPr>
        </p:nvSpPr>
        <p:spPr>
          <a:xfrm>
            <a:off x="214282" y="1000108"/>
            <a:ext cx="8715436" cy="5643602"/>
          </a:xfrm>
        </p:spPr>
        <p:txBody>
          <a:bodyPr>
            <a:normAutofit fontScale="25000" lnSpcReduction="20000"/>
          </a:bodyPr>
          <a:lstStyle/>
          <a:p>
            <a:pPr fontAlgn="base"/>
            <a:r>
              <a:rPr lang="ru-RU" sz="6400" b="1" dirty="0" err="1" smtClean="0">
                <a:latin typeface="Times New Roman" panose="02020603050405020304" pitchFamily="18" charset="0"/>
                <a:cs typeface="Times New Roman" panose="02020603050405020304" pitchFamily="18" charset="0"/>
              </a:rPr>
              <a:t>Базовий</a:t>
            </a:r>
            <a:r>
              <a:rPr lang="ru-RU" sz="6400" b="1" dirty="0" smtClean="0">
                <a:latin typeface="Times New Roman" panose="02020603050405020304" pitchFamily="18" charset="0"/>
                <a:cs typeface="Times New Roman" panose="02020603050405020304" pitchFamily="18" charset="0"/>
              </a:rPr>
              <a:t> компонент </a:t>
            </a:r>
            <a:r>
              <a:rPr lang="ru-RU" sz="6400" b="1" dirty="0" err="1" smtClean="0">
                <a:latin typeface="Times New Roman" panose="02020603050405020304" pitchFamily="18" charset="0"/>
                <a:cs typeface="Times New Roman" panose="02020603050405020304" pitchFamily="18" charset="0"/>
              </a:rPr>
              <a:t>дошкільної</a:t>
            </a:r>
            <a:r>
              <a:rPr lang="ru-RU" sz="6400" b="1" dirty="0" smtClean="0">
                <a:latin typeface="Times New Roman" panose="02020603050405020304" pitchFamily="18" charset="0"/>
                <a:cs typeface="Times New Roman" panose="02020603050405020304" pitchFamily="18" charset="0"/>
              </a:rPr>
              <a:t> </a:t>
            </a:r>
            <a:r>
              <a:rPr lang="ru-RU" sz="6400" b="1" dirty="0" err="1" smtClean="0">
                <a:latin typeface="Times New Roman" panose="02020603050405020304" pitchFamily="18" charset="0"/>
                <a:cs typeface="Times New Roman" panose="02020603050405020304" pitchFamily="18" charset="0"/>
              </a:rPr>
              <a:t>освіти</a:t>
            </a:r>
            <a:r>
              <a:rPr lang="ru-RU" sz="6400" b="1" dirty="0" smtClean="0">
                <a:latin typeface="Times New Roman" panose="02020603050405020304" pitchFamily="18" charset="0"/>
                <a:cs typeface="Times New Roman" panose="02020603050405020304" pitchFamily="18" charset="0"/>
              </a:rPr>
              <a:t> (наказ МОН </a:t>
            </a:r>
            <a:r>
              <a:rPr lang="ru-RU" sz="6400" b="1" dirty="0" err="1" smtClean="0">
                <a:latin typeface="Times New Roman" panose="02020603050405020304" pitchFamily="18" charset="0"/>
                <a:cs typeface="Times New Roman" panose="02020603050405020304" pitchFamily="18" charset="0"/>
              </a:rPr>
              <a:t>від</a:t>
            </a:r>
            <a:r>
              <a:rPr lang="ru-RU" sz="6400" b="1" dirty="0" smtClean="0">
                <a:latin typeface="Times New Roman" panose="02020603050405020304" pitchFamily="18" charset="0"/>
                <a:cs typeface="Times New Roman" panose="02020603050405020304" pitchFamily="18" charset="0"/>
              </a:rPr>
              <a:t> 12.01.2021 № 33) </a:t>
            </a:r>
            <a:endParaRPr lang="en-US" sz="6400" b="1" dirty="0" smtClean="0">
              <a:latin typeface="Times New Roman" panose="02020603050405020304" pitchFamily="18" charset="0"/>
              <a:cs typeface="Times New Roman" panose="02020603050405020304" pitchFamily="18" charset="0"/>
            </a:endParaRPr>
          </a:p>
          <a:p>
            <a:pPr marL="0" indent="0" fontAlgn="base">
              <a:buNone/>
            </a:pPr>
            <a:r>
              <a:rPr lang="en-US" sz="6400" b="1" u="sng" dirty="0" smtClean="0">
                <a:latin typeface="Times New Roman" panose="02020603050405020304" pitchFamily="18" charset="0"/>
                <a:cs typeface="Times New Roman" panose="02020603050405020304" pitchFamily="18" charset="0"/>
                <a:hlinkClick r:id="rId1"/>
              </a:rPr>
              <a:t>https://mon.gov.ua/storage/app/media/rizne/2021/12.01/Pro_novu_redaktsiyu%20Bazovoho%20komponenta%20doshkilnoyi%20osvity.pdf</a:t>
            </a:r>
            <a:endParaRPr lang="en-US" sz="6400" b="1" dirty="0" smtClean="0">
              <a:latin typeface="Times New Roman" panose="02020603050405020304" pitchFamily="18" charset="0"/>
              <a:cs typeface="Times New Roman" panose="02020603050405020304" pitchFamily="18" charset="0"/>
            </a:endParaRPr>
          </a:p>
          <a:p>
            <a:pPr fontAlgn="base"/>
            <a:br>
              <a:rPr lang="en-US" sz="6400" b="1" dirty="0" smtClean="0">
                <a:latin typeface="Times New Roman" panose="02020603050405020304" pitchFamily="18" charset="0"/>
                <a:cs typeface="Times New Roman" panose="02020603050405020304" pitchFamily="18" charset="0"/>
              </a:rPr>
            </a:br>
            <a:r>
              <a:rPr lang="ru-RU" sz="6400" b="1" dirty="0" err="1" smtClean="0">
                <a:latin typeface="Times New Roman" panose="02020603050405020304" pitchFamily="18" charset="0"/>
                <a:cs typeface="Times New Roman" panose="02020603050405020304" pitchFamily="18" charset="0"/>
              </a:rPr>
              <a:t>Щодо</a:t>
            </a:r>
            <a:r>
              <a:rPr lang="ru-RU" sz="6400" b="1" dirty="0" smtClean="0">
                <a:latin typeface="Times New Roman" panose="02020603050405020304" pitchFamily="18" charset="0"/>
                <a:cs typeface="Times New Roman" panose="02020603050405020304" pitchFamily="18" charset="0"/>
              </a:rPr>
              <a:t> </a:t>
            </a:r>
            <a:r>
              <a:rPr lang="ru-RU" sz="6400" b="1" dirty="0" err="1" smtClean="0">
                <a:latin typeface="Times New Roman" panose="02020603050405020304" pitchFamily="18" charset="0"/>
                <a:cs typeface="Times New Roman" panose="02020603050405020304" pitchFamily="18" charset="0"/>
              </a:rPr>
              <a:t>методичних</a:t>
            </a:r>
            <a:r>
              <a:rPr lang="ru-RU" sz="6400" b="1" dirty="0" smtClean="0">
                <a:latin typeface="Times New Roman" panose="02020603050405020304" pitchFamily="18" charset="0"/>
                <a:cs typeface="Times New Roman" panose="02020603050405020304" pitchFamily="18" charset="0"/>
              </a:rPr>
              <a:t> </a:t>
            </a:r>
            <a:r>
              <a:rPr lang="ru-RU" sz="6400" b="1" dirty="0" err="1" smtClean="0">
                <a:latin typeface="Times New Roman" panose="02020603050405020304" pitchFamily="18" charset="0"/>
                <a:cs typeface="Times New Roman" panose="02020603050405020304" pitchFamily="18" charset="0"/>
              </a:rPr>
              <a:t>рекомендацій</a:t>
            </a:r>
            <a:r>
              <a:rPr lang="ru-RU" sz="6400" b="1" dirty="0" smtClean="0">
                <a:latin typeface="Times New Roman" panose="02020603050405020304" pitchFamily="18" charset="0"/>
                <a:cs typeface="Times New Roman" panose="02020603050405020304" pitchFamily="18" charset="0"/>
              </a:rPr>
              <a:t> до </a:t>
            </a:r>
            <a:r>
              <a:rPr lang="ru-RU" sz="6400" b="1" dirty="0" err="1" smtClean="0">
                <a:latin typeface="Times New Roman" panose="02020603050405020304" pitchFamily="18" charset="0"/>
                <a:cs typeface="Times New Roman" panose="02020603050405020304" pitchFamily="18" charset="0"/>
              </a:rPr>
              <a:t>оновленого</a:t>
            </a:r>
            <a:r>
              <a:rPr lang="ru-RU" sz="6400" b="1" dirty="0" smtClean="0">
                <a:latin typeface="Times New Roman" panose="02020603050405020304" pitchFamily="18" charset="0"/>
                <a:cs typeface="Times New Roman" panose="02020603050405020304" pitchFamily="18" charset="0"/>
              </a:rPr>
              <a:t> Базового компонента </a:t>
            </a:r>
            <a:r>
              <a:rPr lang="ru-RU" sz="6400" b="1" dirty="0" err="1" smtClean="0">
                <a:latin typeface="Times New Roman" panose="02020603050405020304" pitchFamily="18" charset="0"/>
                <a:cs typeface="Times New Roman" panose="02020603050405020304" pitchFamily="18" charset="0"/>
              </a:rPr>
              <a:t>дошкільної</a:t>
            </a:r>
            <a:r>
              <a:rPr lang="ru-RU" sz="6400" b="1" dirty="0" smtClean="0">
                <a:latin typeface="Times New Roman" panose="02020603050405020304" pitchFamily="18" charset="0"/>
                <a:cs typeface="Times New Roman" panose="02020603050405020304" pitchFamily="18" charset="0"/>
              </a:rPr>
              <a:t> </a:t>
            </a:r>
            <a:r>
              <a:rPr lang="ru-RU" sz="6400" b="1" dirty="0" err="1" smtClean="0">
                <a:latin typeface="Times New Roman" panose="02020603050405020304" pitchFamily="18" charset="0"/>
                <a:cs typeface="Times New Roman" panose="02020603050405020304" pitchFamily="18" charset="0"/>
              </a:rPr>
              <a:t>освіти</a:t>
            </a:r>
            <a:r>
              <a:rPr lang="ru-RU" sz="6400" b="1" dirty="0" smtClean="0">
                <a:latin typeface="Times New Roman" panose="02020603050405020304" pitchFamily="18" charset="0"/>
                <a:cs typeface="Times New Roman" panose="02020603050405020304" pitchFamily="18" charset="0"/>
              </a:rPr>
              <a:t> (лист МОН </a:t>
            </a:r>
            <a:r>
              <a:rPr lang="ru-RU" sz="6400" b="1" dirty="0" err="1" smtClean="0">
                <a:latin typeface="Times New Roman" panose="02020603050405020304" pitchFamily="18" charset="0"/>
                <a:cs typeface="Times New Roman" panose="02020603050405020304" pitchFamily="18" charset="0"/>
              </a:rPr>
              <a:t>від</a:t>
            </a:r>
            <a:r>
              <a:rPr lang="ru-RU" sz="6400" b="1" dirty="0" smtClean="0">
                <a:latin typeface="Times New Roman" panose="02020603050405020304" pitchFamily="18" charset="0"/>
                <a:cs typeface="Times New Roman" panose="02020603050405020304" pitchFamily="18" charset="0"/>
              </a:rPr>
              <a:t> 16.03.2021 № 1/9-148) </a:t>
            </a:r>
            <a:endParaRPr lang="ru-RU" sz="6400" b="1" dirty="0" smtClean="0">
              <a:latin typeface="Times New Roman" panose="02020603050405020304" pitchFamily="18" charset="0"/>
              <a:cs typeface="Times New Roman" panose="02020603050405020304" pitchFamily="18" charset="0"/>
            </a:endParaRPr>
          </a:p>
          <a:p>
            <a:pPr marL="0" indent="0">
              <a:buNone/>
            </a:pPr>
            <a:r>
              <a:rPr lang="en-US" sz="6400" b="1" u="sng" dirty="0" smtClean="0">
                <a:latin typeface="Times New Roman" panose="02020603050405020304" pitchFamily="18" charset="0"/>
                <a:cs typeface="Times New Roman" panose="02020603050405020304" pitchFamily="18" charset="0"/>
                <a:hlinkClick r:id="rId2"/>
              </a:rPr>
              <a:t>https://mon.gov.ua/ua/npa/shodo-metodichnih-rekomendacij-do-onovlenogo-bazovogo-komponenta-doshkilnoyi-osviti</a:t>
            </a:r>
            <a:endParaRPr lang="en-US" sz="6400" b="1" dirty="0" smtClean="0">
              <a:latin typeface="Times New Roman" panose="02020603050405020304" pitchFamily="18" charset="0"/>
              <a:cs typeface="Times New Roman" panose="02020603050405020304" pitchFamily="18" charset="0"/>
            </a:endParaRPr>
          </a:p>
          <a:p>
            <a:pPr fontAlgn="base">
              <a:buNone/>
            </a:pPr>
            <a:endParaRPr lang="en-US" sz="6400" b="1" dirty="0" smtClean="0">
              <a:latin typeface="Times New Roman" panose="02020603050405020304" pitchFamily="18" charset="0"/>
              <a:cs typeface="Times New Roman" panose="02020603050405020304" pitchFamily="18" charset="0"/>
            </a:endParaRPr>
          </a:p>
          <a:p>
            <a:pPr fontAlgn="base"/>
            <a:br>
              <a:rPr lang="en-US" sz="6400" b="1" dirty="0" smtClean="0">
                <a:latin typeface="Times New Roman" panose="02020603050405020304" pitchFamily="18" charset="0"/>
                <a:cs typeface="Times New Roman" panose="02020603050405020304" pitchFamily="18" charset="0"/>
              </a:rPr>
            </a:br>
            <a:r>
              <a:rPr lang="ru-RU" sz="6400" b="1" dirty="0" smtClean="0">
                <a:latin typeface="Times New Roman" panose="02020603050405020304" pitchFamily="18" charset="0"/>
                <a:cs typeface="Times New Roman" panose="02020603050405020304" pitchFamily="18" charset="0"/>
              </a:rPr>
              <a:t>Про </a:t>
            </a:r>
            <a:r>
              <a:rPr lang="ru-RU" sz="6400" b="1" dirty="0" err="1" smtClean="0">
                <a:latin typeface="Times New Roman" panose="02020603050405020304" pitchFamily="18" charset="0"/>
                <a:cs typeface="Times New Roman" panose="02020603050405020304" pitchFamily="18" charset="0"/>
              </a:rPr>
              <a:t>затвердження</a:t>
            </a:r>
            <a:r>
              <a:rPr lang="ru-RU" sz="6400" b="1" dirty="0" smtClean="0">
                <a:latin typeface="Times New Roman" panose="02020603050405020304" pitchFamily="18" charset="0"/>
                <a:cs typeface="Times New Roman" panose="02020603050405020304" pitchFamily="18" charset="0"/>
              </a:rPr>
              <a:t> </a:t>
            </a:r>
            <a:r>
              <a:rPr lang="ru-RU" sz="6400" b="1" dirty="0" err="1" smtClean="0">
                <a:latin typeface="Times New Roman" panose="02020603050405020304" pitchFamily="18" charset="0"/>
                <a:cs typeface="Times New Roman" panose="02020603050405020304" pitchFamily="18" charset="0"/>
              </a:rPr>
              <a:t>Методичних</a:t>
            </a:r>
            <a:r>
              <a:rPr lang="ru-RU" sz="6400" b="1" dirty="0" smtClean="0">
                <a:latin typeface="Times New Roman" panose="02020603050405020304" pitchFamily="18" charset="0"/>
                <a:cs typeface="Times New Roman" panose="02020603050405020304" pitchFamily="18" charset="0"/>
              </a:rPr>
              <a:t> </a:t>
            </a:r>
            <a:r>
              <a:rPr lang="ru-RU" sz="6400" b="1" dirty="0" err="1" smtClean="0">
                <a:latin typeface="Times New Roman" panose="02020603050405020304" pitchFamily="18" charset="0"/>
                <a:cs typeface="Times New Roman" panose="02020603050405020304" pitchFamily="18" charset="0"/>
              </a:rPr>
              <a:t>рекомендацій</a:t>
            </a:r>
            <a:r>
              <a:rPr lang="ru-RU" sz="6400" b="1" dirty="0" smtClean="0">
                <a:latin typeface="Times New Roman" panose="02020603050405020304" pitchFamily="18" charset="0"/>
                <a:cs typeface="Times New Roman" panose="02020603050405020304" pitchFamily="18" charset="0"/>
              </a:rPr>
              <a:t> </a:t>
            </a:r>
            <a:r>
              <a:rPr lang="ru-RU" sz="6400" b="1" dirty="0" err="1" smtClean="0">
                <a:latin typeface="Times New Roman" panose="02020603050405020304" pitchFamily="18" charset="0"/>
                <a:cs typeface="Times New Roman" panose="02020603050405020304" pitchFamily="18" charset="0"/>
              </a:rPr>
              <a:t>щодо</a:t>
            </a:r>
            <a:r>
              <a:rPr lang="ru-RU" sz="6400" b="1" dirty="0" smtClean="0">
                <a:latin typeface="Times New Roman" panose="02020603050405020304" pitchFamily="18" charset="0"/>
                <a:cs typeface="Times New Roman" panose="02020603050405020304" pitchFamily="18" charset="0"/>
              </a:rPr>
              <a:t> </a:t>
            </a:r>
            <a:r>
              <a:rPr lang="ru-RU" sz="6400" b="1" dirty="0" err="1" smtClean="0">
                <a:latin typeface="Times New Roman" panose="02020603050405020304" pitchFamily="18" charset="0"/>
                <a:cs typeface="Times New Roman" panose="02020603050405020304" pitchFamily="18" charset="0"/>
              </a:rPr>
              <a:t>створення</a:t>
            </a:r>
            <a:r>
              <a:rPr lang="ru-RU" sz="6400" b="1" dirty="0" smtClean="0">
                <a:latin typeface="Times New Roman" panose="02020603050405020304" pitchFamily="18" charset="0"/>
                <a:cs typeface="Times New Roman" panose="02020603050405020304" pitchFamily="18" charset="0"/>
              </a:rPr>
              <a:t>, </a:t>
            </a:r>
            <a:r>
              <a:rPr lang="ru-RU" sz="6400" b="1" dirty="0" err="1" smtClean="0">
                <a:latin typeface="Times New Roman" panose="02020603050405020304" pitchFamily="18" charset="0"/>
                <a:cs typeface="Times New Roman" panose="02020603050405020304" pitchFamily="18" charset="0"/>
              </a:rPr>
              <a:t>змісту</a:t>
            </a:r>
            <a:r>
              <a:rPr lang="ru-RU" sz="6400" b="1" dirty="0" smtClean="0">
                <a:latin typeface="Times New Roman" panose="02020603050405020304" pitchFamily="18" charset="0"/>
                <a:cs typeface="Times New Roman" panose="02020603050405020304" pitchFamily="18" charset="0"/>
              </a:rPr>
              <a:t> та </a:t>
            </a:r>
            <a:r>
              <a:rPr lang="ru-RU" sz="6400" b="1" dirty="0" err="1" smtClean="0">
                <a:latin typeface="Times New Roman" panose="02020603050405020304" pitchFamily="18" charset="0"/>
                <a:cs typeface="Times New Roman" panose="02020603050405020304" pitchFamily="18" charset="0"/>
              </a:rPr>
              <a:t>завантаження</a:t>
            </a:r>
            <a:r>
              <a:rPr lang="ru-RU" sz="6400" b="1" dirty="0" smtClean="0">
                <a:latin typeface="Times New Roman" panose="02020603050405020304" pitchFamily="18" charset="0"/>
                <a:cs typeface="Times New Roman" panose="02020603050405020304" pitchFamily="18" charset="0"/>
              </a:rPr>
              <a:t> </a:t>
            </a:r>
            <a:r>
              <a:rPr lang="ru-RU" sz="6400" b="1" dirty="0" err="1" smtClean="0">
                <a:latin typeface="Times New Roman" panose="02020603050405020304" pitchFamily="18" charset="0"/>
                <a:cs typeface="Times New Roman" panose="02020603050405020304" pitchFamily="18" charset="0"/>
              </a:rPr>
              <a:t>е-портфоліо</a:t>
            </a:r>
            <a:r>
              <a:rPr lang="ru-RU" sz="6400" b="1" dirty="0" smtClean="0">
                <a:latin typeface="Times New Roman" panose="02020603050405020304" pitchFamily="18" charset="0"/>
                <a:cs typeface="Times New Roman" panose="02020603050405020304" pitchFamily="18" charset="0"/>
              </a:rPr>
              <a:t> (</a:t>
            </a:r>
            <a:r>
              <a:rPr lang="ru-RU" sz="6400" b="1" u="sng" dirty="0" smtClean="0">
                <a:latin typeface="Times New Roman" panose="02020603050405020304" pitchFamily="18" charset="0"/>
                <a:cs typeface="Times New Roman" panose="02020603050405020304" pitchFamily="18" charset="0"/>
                <a:hlinkClick r:id="rId3"/>
              </a:rPr>
              <a:t>наказ МОН </a:t>
            </a:r>
            <a:r>
              <a:rPr lang="ru-RU" sz="6400" b="1" u="sng" dirty="0" err="1" smtClean="0">
                <a:latin typeface="Times New Roman" panose="02020603050405020304" pitchFamily="18" charset="0"/>
                <a:cs typeface="Times New Roman" panose="02020603050405020304" pitchFamily="18" charset="0"/>
                <a:hlinkClick r:id="rId3"/>
              </a:rPr>
              <a:t>від</a:t>
            </a:r>
            <a:r>
              <a:rPr lang="ru-RU" sz="6400" b="1" u="sng" dirty="0" smtClean="0">
                <a:latin typeface="Times New Roman" panose="02020603050405020304" pitchFamily="18" charset="0"/>
                <a:cs typeface="Times New Roman" panose="02020603050405020304" pitchFamily="18" charset="0"/>
                <a:hlinkClick r:id="rId3"/>
              </a:rPr>
              <a:t> 30.05.2019 № 755</a:t>
            </a:r>
            <a:r>
              <a:rPr lang="ru-RU" sz="6400" b="1" dirty="0" smtClean="0">
                <a:latin typeface="Times New Roman" panose="02020603050405020304" pitchFamily="18" charset="0"/>
                <a:cs typeface="Times New Roman" panose="02020603050405020304" pitchFamily="18" charset="0"/>
              </a:rPr>
              <a:t>)</a:t>
            </a:r>
            <a:endParaRPr lang="ru-RU" sz="6400" b="1" dirty="0" smtClean="0">
              <a:latin typeface="Times New Roman" panose="02020603050405020304" pitchFamily="18" charset="0"/>
              <a:cs typeface="Times New Roman" panose="02020603050405020304" pitchFamily="18" charset="0"/>
            </a:endParaRPr>
          </a:p>
          <a:p>
            <a:pPr fontAlgn="base"/>
            <a:endParaRPr lang="ru-RU" sz="6400" b="1" dirty="0" smtClean="0">
              <a:latin typeface="Times New Roman" panose="02020603050405020304" pitchFamily="18" charset="0"/>
              <a:cs typeface="Times New Roman" panose="02020603050405020304" pitchFamily="18" charset="0"/>
            </a:endParaRPr>
          </a:p>
          <a:p>
            <a:r>
              <a:rPr lang="ru-RU" sz="6400" b="1"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«Про </a:t>
            </a:r>
            <a:r>
              <a:rPr lang="ru-RU" sz="6400" b="1" dirty="0" err="1"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забезпечення</a:t>
            </a:r>
            <a:r>
              <a:rPr lang="ru-RU" sz="6400" b="1"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ru-RU" sz="6400" b="1" dirty="0" err="1"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психологічного</a:t>
            </a:r>
            <a:r>
              <a:rPr lang="ru-RU" sz="6400" b="1"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ru-RU" sz="6400" b="1" dirty="0" err="1"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супроводу</a:t>
            </a:r>
            <a:r>
              <a:rPr lang="ru-RU" sz="6400" b="1"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ru-RU" sz="6400" b="1" dirty="0" err="1"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учасників</a:t>
            </a:r>
            <a:r>
              <a:rPr lang="ru-RU" sz="6400" b="1"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ru-RU" sz="6400" b="1" dirty="0" err="1"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освітнього</a:t>
            </a:r>
            <a:r>
              <a:rPr lang="ru-RU" sz="6400" b="1"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ru-RU" sz="6400" b="1" dirty="0" err="1"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процесу</a:t>
            </a:r>
            <a:r>
              <a:rPr lang="ru-RU" sz="6400" b="1"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 в </a:t>
            </a:r>
            <a:r>
              <a:rPr lang="ru-RU" sz="6400" b="1" dirty="0" err="1"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умовах</a:t>
            </a:r>
            <a:r>
              <a:rPr lang="ru-RU" sz="6400" b="1"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ru-RU" sz="6400" b="1" dirty="0" err="1"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воєнного</a:t>
            </a:r>
            <a:r>
              <a:rPr lang="ru-RU" sz="6400" b="1"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 стану </a:t>
            </a:r>
            <a:r>
              <a:rPr lang="ru-RU" sz="6400" b="1" dirty="0" err="1"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вУкраїні</a:t>
            </a:r>
            <a:r>
              <a:rPr lang="ru-RU" sz="6400" b="1" dirty="0" smtClean="0">
                <a:solidFill>
                  <a:schemeClr val="accent2"/>
                </a:solidFill>
                <a:latin typeface="Times New Roman" panose="02020603050405020304" pitchFamily="18" charset="0"/>
                <a:ea typeface="Calibri" panose="020F0502020204030204" pitchFamily="34" charset="0"/>
                <a:cs typeface="Times New Roman" panose="02020603050405020304" pitchFamily="18" charset="0"/>
              </a:rPr>
              <a:t>»  </a:t>
            </a:r>
            <a:r>
              <a:rPr lang="ru-RU" sz="6400" b="1" u="sng" dirty="0" smtClean="0">
                <a:solidFill>
                  <a:schemeClr val="accent2"/>
                </a:solidFill>
                <a:latin typeface="Times New Roman" panose="02020603050405020304" pitchFamily="18" charset="0"/>
                <a:ea typeface="Calibri" panose="020F0502020204030204" pitchFamily="34" charset="0"/>
                <a:cs typeface="Times New Roman" panose="02020603050405020304" pitchFamily="18" charset="0"/>
              </a:rPr>
              <a:t>лист МОН N 1/3737-22 </a:t>
            </a:r>
            <a:r>
              <a:rPr lang="ru-RU" sz="6400" b="1" u="sng" dirty="0" err="1" smtClean="0">
                <a:solidFill>
                  <a:schemeClr val="accent2"/>
                </a:solidFill>
                <a:latin typeface="Times New Roman" panose="02020603050405020304" pitchFamily="18" charset="0"/>
                <a:ea typeface="Calibri" panose="020F0502020204030204" pitchFamily="34" charset="0"/>
                <a:cs typeface="Times New Roman" panose="02020603050405020304" pitchFamily="18" charset="0"/>
              </a:rPr>
              <a:t>від</a:t>
            </a:r>
            <a:r>
              <a:rPr lang="ru-RU" sz="6400" b="1" u="sng" dirty="0" smtClean="0">
                <a:solidFill>
                  <a:schemeClr val="accent2"/>
                </a:solidFill>
                <a:latin typeface="Times New Roman" panose="02020603050405020304" pitchFamily="18" charset="0"/>
                <a:ea typeface="Calibri" panose="020F0502020204030204" pitchFamily="34" charset="0"/>
                <a:cs typeface="Times New Roman" panose="02020603050405020304" pitchFamily="18" charset="0"/>
              </a:rPr>
              <a:t> 29.03. 2022</a:t>
            </a:r>
            <a:endParaRPr lang="ru-RU" sz="6400" b="1" u="sng" dirty="0" smtClean="0">
              <a:solidFill>
                <a:schemeClr val="accent2"/>
              </a:solidFill>
              <a:latin typeface="Times New Roman" panose="02020603050405020304" pitchFamily="18" charset="0"/>
              <a:ea typeface="Calibri" panose="020F0502020204030204" pitchFamily="34" charset="0"/>
              <a:cs typeface="Times New Roman" panose="02020603050405020304" pitchFamily="18" charset="0"/>
            </a:endParaRPr>
          </a:p>
          <a:p>
            <a:pPr algn="just" eaLnBrk="0" fontAlgn="base" hangingPunct="0">
              <a:spcBef>
                <a:spcPct val="0"/>
              </a:spcBef>
              <a:spcAft>
                <a:spcPct val="0"/>
              </a:spcAft>
            </a:pPr>
            <a:r>
              <a:rPr lang="uk-UA" sz="6400" b="1"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Положення про атестацію педагогічних працівників </a:t>
            </a:r>
            <a:r>
              <a:rPr lang="en-US" sz="6400" b="1"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hlinkClick r:id="rId4"/>
              </a:rPr>
              <a:t>https://zakon.rada.gov.ua/laws/show/z1649-22#n22</a:t>
            </a:r>
            <a:r>
              <a:rPr lang="uk-UA" sz="6400" b="1"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endParaRPr lang="uk-UA" sz="6400" b="1"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algn="just" eaLnBrk="0" fontAlgn="base" hangingPunct="0">
              <a:spcBef>
                <a:spcPct val="0"/>
              </a:spcBef>
              <a:spcAft>
                <a:spcPct val="0"/>
              </a:spcAft>
            </a:pPr>
            <a:endParaRPr lang="uk-UA" sz="6400" b="1"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algn="just" eaLnBrk="0" fontAlgn="base" hangingPunct="0">
              <a:spcBef>
                <a:spcPct val="0"/>
              </a:spcBef>
              <a:spcAft>
                <a:spcPct val="0"/>
              </a:spcAft>
            </a:pPr>
            <a:r>
              <a:rPr lang="ru-RU" sz="6400" b="1" dirty="0" smtClean="0">
                <a:latin typeface="Times New Roman" panose="02020603050405020304" pitchFamily="18" charset="0"/>
                <a:cs typeface="Times New Roman" panose="02020603050405020304" pitchFamily="18" charset="0"/>
              </a:rPr>
              <a:t>Постанова </a:t>
            </a:r>
            <a:r>
              <a:rPr lang="ru-RU" sz="6400" b="1" dirty="0" err="1" smtClean="0">
                <a:latin typeface="Times New Roman" panose="02020603050405020304" pitchFamily="18" charset="0"/>
                <a:cs typeface="Times New Roman" panose="02020603050405020304" pitchFamily="18" charset="0"/>
              </a:rPr>
              <a:t>Кабінету</a:t>
            </a:r>
            <a:r>
              <a:rPr lang="ru-RU" sz="6400" b="1" dirty="0" smtClean="0">
                <a:latin typeface="Times New Roman" panose="02020603050405020304" pitchFamily="18" charset="0"/>
                <a:cs typeface="Times New Roman" panose="02020603050405020304" pitchFamily="18" charset="0"/>
              </a:rPr>
              <a:t> </a:t>
            </a:r>
            <a:r>
              <a:rPr lang="ru-RU" sz="6400" b="1" dirty="0" err="1" smtClean="0">
                <a:latin typeface="Times New Roman" panose="02020603050405020304" pitchFamily="18" charset="0"/>
                <a:cs typeface="Times New Roman" panose="02020603050405020304" pitchFamily="18" charset="0"/>
              </a:rPr>
              <a:t>Міністрів</a:t>
            </a:r>
            <a:r>
              <a:rPr lang="ru-RU" sz="6400" b="1" dirty="0" smtClean="0">
                <a:latin typeface="Times New Roman" panose="02020603050405020304" pitchFamily="18" charset="0"/>
                <a:cs typeface="Times New Roman" panose="02020603050405020304" pitchFamily="18" charset="0"/>
              </a:rPr>
              <a:t> </a:t>
            </a:r>
            <a:r>
              <a:rPr lang="ru-RU" sz="6400" b="1" dirty="0" err="1" smtClean="0">
                <a:latin typeface="Times New Roman" panose="02020603050405020304" pitchFamily="18" charset="0"/>
                <a:cs typeface="Times New Roman" panose="02020603050405020304" pitchFamily="18" charset="0"/>
              </a:rPr>
              <a:t>України</a:t>
            </a:r>
            <a:r>
              <a:rPr lang="ru-RU" sz="6400" b="1" dirty="0" smtClean="0">
                <a:latin typeface="Times New Roman" panose="02020603050405020304" pitchFamily="18" charset="0"/>
                <a:cs typeface="Times New Roman" panose="02020603050405020304" pitchFamily="18" charset="0"/>
              </a:rPr>
              <a:t> № 800 “</a:t>
            </a:r>
            <a:r>
              <a:rPr lang="ru-RU" sz="6400" b="1" dirty="0" err="1" smtClean="0">
                <a:latin typeface="Times New Roman" panose="02020603050405020304" pitchFamily="18" charset="0"/>
                <a:cs typeface="Times New Roman" panose="02020603050405020304" pitchFamily="18" charset="0"/>
              </a:rPr>
              <a:t>Деякі</a:t>
            </a:r>
            <a:r>
              <a:rPr lang="ru-RU" sz="6400" b="1" dirty="0" smtClean="0">
                <a:latin typeface="Times New Roman" panose="02020603050405020304" pitchFamily="18" charset="0"/>
                <a:cs typeface="Times New Roman" panose="02020603050405020304" pitchFamily="18" charset="0"/>
              </a:rPr>
              <a:t> </a:t>
            </a:r>
            <a:r>
              <a:rPr lang="ru-RU" sz="6400" b="1" dirty="0" err="1" smtClean="0">
                <a:latin typeface="Times New Roman" panose="02020603050405020304" pitchFamily="18" charset="0"/>
                <a:cs typeface="Times New Roman" panose="02020603050405020304" pitchFamily="18" charset="0"/>
              </a:rPr>
              <a:t>питання</a:t>
            </a:r>
            <a:r>
              <a:rPr lang="ru-RU" sz="6400" b="1" dirty="0" smtClean="0">
                <a:latin typeface="Times New Roman" panose="02020603050405020304" pitchFamily="18" charset="0"/>
                <a:cs typeface="Times New Roman" panose="02020603050405020304" pitchFamily="18" charset="0"/>
              </a:rPr>
              <a:t> </a:t>
            </a:r>
            <a:r>
              <a:rPr lang="ru-RU" sz="6400" b="1" dirty="0" err="1" smtClean="0">
                <a:latin typeface="Times New Roman" panose="02020603050405020304" pitchFamily="18" charset="0"/>
                <a:cs typeface="Times New Roman" panose="02020603050405020304" pitchFamily="18" charset="0"/>
              </a:rPr>
              <a:t>підвищення</a:t>
            </a:r>
            <a:r>
              <a:rPr lang="ru-RU" sz="6400" b="1" dirty="0" smtClean="0">
                <a:latin typeface="Times New Roman" panose="02020603050405020304" pitchFamily="18" charset="0"/>
                <a:cs typeface="Times New Roman" panose="02020603050405020304" pitchFamily="18" charset="0"/>
              </a:rPr>
              <a:t> </a:t>
            </a:r>
            <a:r>
              <a:rPr lang="ru-RU" sz="6400" b="1" dirty="0" err="1" smtClean="0">
                <a:latin typeface="Times New Roman" panose="02020603050405020304" pitchFamily="18" charset="0"/>
                <a:cs typeface="Times New Roman" panose="02020603050405020304" pitchFamily="18" charset="0"/>
              </a:rPr>
              <a:t>кваліфікації</a:t>
            </a:r>
            <a:r>
              <a:rPr lang="ru-RU" sz="6400" b="1" dirty="0" smtClean="0">
                <a:latin typeface="Times New Roman" panose="02020603050405020304" pitchFamily="18" charset="0"/>
                <a:cs typeface="Times New Roman" panose="02020603050405020304" pitchFamily="18" charset="0"/>
              </a:rPr>
              <a:t> </a:t>
            </a:r>
            <a:r>
              <a:rPr lang="ru-RU" sz="6400" b="1" dirty="0" err="1" smtClean="0">
                <a:latin typeface="Times New Roman" panose="02020603050405020304" pitchFamily="18" charset="0"/>
                <a:cs typeface="Times New Roman" panose="02020603050405020304" pitchFamily="18" charset="0"/>
              </a:rPr>
              <a:t>педагогічних</a:t>
            </a:r>
            <a:r>
              <a:rPr lang="ru-RU" sz="6400" b="1" dirty="0" smtClean="0">
                <a:latin typeface="Times New Roman" panose="02020603050405020304" pitchFamily="18" charset="0"/>
                <a:cs typeface="Times New Roman" panose="02020603050405020304" pitchFamily="18" charset="0"/>
              </a:rPr>
              <a:t> </a:t>
            </a:r>
            <a:r>
              <a:rPr lang="ru-RU" sz="6400" b="1" dirty="0" err="1" smtClean="0">
                <a:latin typeface="Times New Roman" panose="02020603050405020304" pitchFamily="18" charset="0"/>
                <a:cs typeface="Times New Roman" panose="02020603050405020304" pitchFamily="18" charset="0"/>
              </a:rPr>
              <a:t>і</a:t>
            </a:r>
            <a:r>
              <a:rPr lang="ru-RU" sz="6400" b="1" dirty="0" smtClean="0">
                <a:latin typeface="Times New Roman" panose="02020603050405020304" pitchFamily="18" charset="0"/>
                <a:cs typeface="Times New Roman" panose="02020603050405020304" pitchFamily="18" charset="0"/>
              </a:rPr>
              <a:t> </a:t>
            </a:r>
            <a:r>
              <a:rPr lang="ru-RU" sz="6400" b="1" dirty="0" err="1" smtClean="0">
                <a:latin typeface="Times New Roman" panose="02020603050405020304" pitchFamily="18" charset="0"/>
                <a:cs typeface="Times New Roman" panose="02020603050405020304" pitchFamily="18" charset="0"/>
              </a:rPr>
              <a:t>науково-педагогічних</a:t>
            </a:r>
            <a:r>
              <a:rPr lang="ru-RU" sz="6400" b="1" dirty="0" smtClean="0">
                <a:latin typeface="Times New Roman" panose="02020603050405020304" pitchFamily="18" charset="0"/>
                <a:cs typeface="Times New Roman" panose="02020603050405020304" pitchFamily="18" charset="0"/>
              </a:rPr>
              <a:t> </a:t>
            </a:r>
            <a:r>
              <a:rPr lang="ru-RU" sz="6400" b="1" dirty="0" err="1" smtClean="0">
                <a:latin typeface="Times New Roman" panose="02020603050405020304" pitchFamily="18" charset="0"/>
                <a:cs typeface="Times New Roman" panose="02020603050405020304" pitchFamily="18" charset="0"/>
              </a:rPr>
              <a:t>працівників</a:t>
            </a:r>
            <a:r>
              <a:rPr lang="ru-RU" sz="6400" b="1" dirty="0" smtClean="0">
                <a:latin typeface="Times New Roman" panose="02020603050405020304" pitchFamily="18" charset="0"/>
                <a:cs typeface="Times New Roman" panose="02020603050405020304" pitchFamily="18" charset="0"/>
              </a:rPr>
              <a:t>” </a:t>
            </a:r>
            <a:r>
              <a:rPr lang="en-US" sz="6400" b="1" dirty="0" smtClean="0">
                <a:latin typeface="Times New Roman" panose="02020603050405020304" pitchFamily="18" charset="0"/>
                <a:cs typeface="Times New Roman" panose="02020603050405020304" pitchFamily="18" charset="0"/>
                <a:hlinkClick r:id="rId5"/>
              </a:rPr>
              <a:t>https://sqe.gov.ua/law/postanova-kabinetu-ministriv-ukrain-52/</a:t>
            </a:r>
            <a:r>
              <a:rPr lang="uk-UA" sz="6400" b="1" dirty="0" smtClean="0">
                <a:latin typeface="Times New Roman" panose="02020603050405020304" pitchFamily="18" charset="0"/>
                <a:cs typeface="Times New Roman" panose="02020603050405020304" pitchFamily="18" charset="0"/>
              </a:rPr>
              <a:t> </a:t>
            </a:r>
            <a:endParaRPr lang="uk-UA" sz="6400" b="1" dirty="0" smtClean="0">
              <a:latin typeface="Times New Roman" panose="02020603050405020304" pitchFamily="18" charset="0"/>
              <a:cs typeface="Times New Roman" panose="02020603050405020304" pitchFamily="18" charset="0"/>
            </a:endParaRPr>
          </a:p>
          <a:p>
            <a:pPr eaLnBrk="0" fontAlgn="base" hangingPunct="0">
              <a:spcBef>
                <a:spcPct val="0"/>
              </a:spcBef>
              <a:spcAft>
                <a:spcPct val="0"/>
              </a:spcAft>
            </a:pPr>
            <a:endParaRPr lang="uk-UA" sz="6400" b="1" dirty="0" smtClean="0">
              <a:latin typeface="Times New Roman" panose="02020603050405020304" pitchFamily="18" charset="0"/>
              <a:cs typeface="Times New Roman" panose="02020603050405020304" pitchFamily="18" charset="0"/>
            </a:endParaRPr>
          </a:p>
          <a:p>
            <a:pPr eaLnBrk="0" fontAlgn="base" hangingPunct="0">
              <a:spcBef>
                <a:spcPct val="0"/>
              </a:spcBef>
              <a:spcAft>
                <a:spcPct val="0"/>
              </a:spcAft>
            </a:pPr>
            <a:r>
              <a:rPr lang="ru-RU" sz="6400" b="1" dirty="0" err="1" smtClean="0">
                <a:latin typeface="Times New Roman" panose="02020603050405020304" pitchFamily="18" charset="0"/>
                <a:cs typeface="Times New Roman" panose="02020603050405020304" pitchFamily="18" charset="0"/>
              </a:rPr>
              <a:t>Санітарний</a:t>
            </a:r>
            <a:r>
              <a:rPr lang="ru-RU" sz="6400" b="1" dirty="0" smtClean="0">
                <a:latin typeface="Times New Roman" panose="02020603050405020304" pitchFamily="18" charset="0"/>
                <a:cs typeface="Times New Roman" panose="02020603050405020304" pitchFamily="18" charset="0"/>
              </a:rPr>
              <a:t>  регламент для </a:t>
            </a:r>
            <a:r>
              <a:rPr lang="ru-RU" sz="6400" b="1" dirty="0" err="1" smtClean="0">
                <a:latin typeface="Times New Roman" panose="02020603050405020304" pitchFamily="18" charset="0"/>
                <a:cs typeface="Times New Roman" panose="02020603050405020304" pitchFamily="18" charset="0"/>
              </a:rPr>
              <a:t>дошкільних</a:t>
            </a:r>
            <a:r>
              <a:rPr lang="ru-RU" sz="6400" b="1" dirty="0" smtClean="0">
                <a:latin typeface="Times New Roman" panose="02020603050405020304" pitchFamily="18" charset="0"/>
                <a:cs typeface="Times New Roman" panose="02020603050405020304" pitchFamily="18" charset="0"/>
              </a:rPr>
              <a:t> </a:t>
            </a:r>
            <a:r>
              <a:rPr lang="ru-RU" sz="6400" b="1" dirty="0" err="1" smtClean="0">
                <a:latin typeface="Times New Roman" panose="02020603050405020304" pitchFamily="18" charset="0"/>
                <a:cs typeface="Times New Roman" panose="02020603050405020304" pitchFamily="18" charset="0"/>
              </a:rPr>
              <a:t>навчальних</a:t>
            </a:r>
            <a:r>
              <a:rPr lang="ru-RU" sz="6400" b="1" dirty="0" smtClean="0">
                <a:latin typeface="Times New Roman" panose="02020603050405020304" pitchFamily="18" charset="0"/>
                <a:cs typeface="Times New Roman" panose="02020603050405020304" pitchFamily="18" charset="0"/>
              </a:rPr>
              <a:t> </a:t>
            </a:r>
            <a:r>
              <a:rPr lang="ru-RU" sz="6400" b="1" dirty="0" err="1" smtClean="0">
                <a:latin typeface="Times New Roman" panose="02020603050405020304" pitchFamily="18" charset="0"/>
                <a:cs typeface="Times New Roman" panose="02020603050405020304" pitchFamily="18" charset="0"/>
              </a:rPr>
              <a:t>закладів</a:t>
            </a:r>
            <a:r>
              <a:rPr lang="ru-RU" sz="6400" b="1" dirty="0" smtClean="0">
                <a:latin typeface="Times New Roman" panose="02020603050405020304" pitchFamily="18" charset="0"/>
                <a:cs typeface="Times New Roman" panose="02020603050405020304" pitchFamily="18" charset="0"/>
              </a:rPr>
              <a:t> </a:t>
            </a:r>
            <a:r>
              <a:rPr lang="en-US" sz="6400" b="1" dirty="0" smtClean="0">
                <a:latin typeface="Times New Roman" panose="02020603050405020304" pitchFamily="18" charset="0"/>
                <a:cs typeface="Times New Roman" panose="02020603050405020304" pitchFamily="18" charset="0"/>
                <a:hlinkClick r:id="rId6"/>
              </a:rPr>
              <a:t>https://zakon.rada.gov.ua/laws/show/z0563-16#Text</a:t>
            </a:r>
            <a:r>
              <a:rPr lang="uk-UA" sz="6400" b="1" dirty="0" smtClean="0">
                <a:latin typeface="Times New Roman" panose="02020603050405020304" pitchFamily="18" charset="0"/>
                <a:cs typeface="Times New Roman" panose="02020603050405020304" pitchFamily="18" charset="0"/>
              </a:rPr>
              <a:t> </a:t>
            </a:r>
            <a:endParaRPr lang="uk-UA" sz="6400" b="1" dirty="0" smtClean="0">
              <a:latin typeface="Times New Roman" panose="02020603050405020304" pitchFamily="18" charset="0"/>
              <a:cs typeface="Times New Roman" panose="02020603050405020304" pitchFamily="18" charset="0"/>
            </a:endParaRPr>
          </a:p>
          <a:p>
            <a:pPr eaLnBrk="0" fontAlgn="base" hangingPunct="0">
              <a:spcBef>
                <a:spcPct val="0"/>
              </a:spcBef>
              <a:spcAft>
                <a:spcPct val="0"/>
              </a:spcAft>
            </a:pPr>
            <a:endParaRPr lang="uk-UA" sz="6400" b="1" dirty="0" smtClean="0">
              <a:latin typeface="Times New Roman" panose="02020603050405020304" pitchFamily="18" charset="0"/>
              <a:cs typeface="Times New Roman" panose="02020603050405020304" pitchFamily="18" charset="0"/>
            </a:endParaRPr>
          </a:p>
          <a:p>
            <a:pPr eaLnBrk="0" fontAlgn="base" hangingPunct="0">
              <a:spcBef>
                <a:spcPct val="0"/>
              </a:spcBef>
              <a:spcAft>
                <a:spcPct val="0"/>
              </a:spcAft>
            </a:pPr>
            <a:r>
              <a:rPr lang="ru-RU" sz="6400" b="1" dirty="0" err="1"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Професійний</a:t>
            </a:r>
            <a:r>
              <a:rPr lang="ru-RU" sz="6400" b="1"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 стандарт </a:t>
            </a:r>
            <a:r>
              <a:rPr lang="ru-RU" sz="6400" b="1" dirty="0" err="1"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вихователя</a:t>
            </a:r>
            <a:r>
              <a:rPr lang="ru-RU" sz="6400" b="1"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 ЗДО </a:t>
            </a:r>
            <a:r>
              <a:rPr lang="en-US" sz="6400" b="1" dirty="0" smtClean="0">
                <a:latin typeface="Times New Roman" panose="02020603050405020304" pitchFamily="18" charset="0"/>
                <a:cs typeface="Times New Roman" panose="02020603050405020304" pitchFamily="18" charset="0"/>
                <a:hlinkClick r:id="rId7"/>
              </a:rPr>
              <a:t>https://mon.gov.ua/npa/pro-zatverdzhennya-profesijnogo-standartu-vihovatel-zakladu-doshkilnoyi-osviti</a:t>
            </a:r>
            <a:r>
              <a:rPr lang="uk-UA" sz="6400" b="1" dirty="0" smtClean="0">
                <a:latin typeface="Times New Roman" panose="02020603050405020304" pitchFamily="18" charset="0"/>
                <a:cs typeface="Times New Roman" panose="02020603050405020304" pitchFamily="18" charset="0"/>
              </a:rPr>
              <a:t> </a:t>
            </a:r>
            <a:endParaRPr lang="uk-UA" sz="6400" b="1" dirty="0" smtClean="0">
              <a:latin typeface="Times New Roman" panose="02020603050405020304" pitchFamily="18" charset="0"/>
              <a:cs typeface="Times New Roman" panose="02020603050405020304" pitchFamily="18" charset="0"/>
            </a:endParaRPr>
          </a:p>
          <a:p>
            <a:pPr marL="0" indent="0">
              <a:buNone/>
            </a:pPr>
            <a:br>
              <a:rPr lang="ru-RU" dirty="0" smtClean="0"/>
            </a:br>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45" y="461010"/>
            <a:ext cx="8065770" cy="534670"/>
          </a:xfrm>
        </p:spPr>
        <p:txBody>
          <a:bodyPr>
            <a:normAutofit fontScale="90000"/>
          </a:bodyPr>
          <a:lstStyle/>
          <a:p>
            <a:r>
              <a:rPr lang="uk-UA" sz="3100" b="1" dirty="0" smtClean="0">
                <a:latin typeface="Times New Roman" panose="02020603050405020304" pitchFamily="18" charset="0"/>
                <a:cs typeface="Times New Roman" panose="02020603050405020304" pitchFamily="18" charset="0"/>
              </a:rPr>
              <a:t>Система заходів з метою поширення власного досвіду за 2026-2030 </a:t>
            </a:r>
            <a:r>
              <a:rPr lang="uk-UA" sz="3100" b="1" dirty="0" err="1" smtClean="0">
                <a:latin typeface="Times New Roman" panose="02020603050405020304" pitchFamily="18" charset="0"/>
                <a:cs typeface="Times New Roman" panose="02020603050405020304" pitchFamily="18" charset="0"/>
              </a:rPr>
              <a:t>н.р</a:t>
            </a:r>
            <a:r>
              <a:rPr lang="uk-UA" sz="3100" b="1" dirty="0" smtClean="0">
                <a:latin typeface="Times New Roman" panose="02020603050405020304" pitchFamily="18" charset="0"/>
                <a:cs typeface="Times New Roman" panose="02020603050405020304" pitchFamily="18" charset="0"/>
              </a:rPr>
              <a:t>.:</a:t>
            </a:r>
            <a:br>
              <a:rPr lang="uk-UA" b="1" dirty="0" smtClean="0">
                <a:solidFill>
                  <a:schemeClr val="accent6">
                    <a:lumMod val="75000"/>
                  </a:schemeClr>
                </a:solidFill>
                <a:latin typeface="Times New Roman" panose="02020603050405020304" pitchFamily="18" charset="0"/>
                <a:cs typeface="Times New Roman" panose="02020603050405020304" pitchFamily="18" charset="0"/>
              </a:rPr>
            </a:br>
            <a:endParaRPr lang="ru-RU" dirty="0"/>
          </a:p>
        </p:txBody>
      </p:sp>
      <p:sp>
        <p:nvSpPr>
          <p:cNvPr id="3" name="Содержимое 2"/>
          <p:cNvSpPr>
            <a:spLocks noGrp="1"/>
          </p:cNvSpPr>
          <p:nvPr>
            <p:ph idx="1"/>
          </p:nvPr>
        </p:nvSpPr>
        <p:spPr>
          <a:xfrm>
            <a:off x="457200" y="928670"/>
            <a:ext cx="8229600" cy="5929330"/>
          </a:xfrm>
        </p:spPr>
        <p:txBody>
          <a:bodyPr>
            <a:normAutofit/>
          </a:bodyPr>
          <a:lstStyle/>
          <a:p>
            <a:pPr>
              <a:buNone/>
            </a:pPr>
            <a:r>
              <a:rPr lang="uk-UA" sz="2000" b="1" dirty="0" smtClean="0">
                <a:latin typeface="Times New Roman" panose="02020603050405020304" pitchFamily="18" charset="0"/>
                <a:cs typeface="Times New Roman" panose="02020603050405020304" pitchFamily="18" charset="0"/>
              </a:rPr>
              <a:t>1. З досвіду роботи </a:t>
            </a:r>
            <a:r>
              <a:rPr lang="uk-UA" sz="2000" b="1" dirty="0" err="1" smtClean="0">
                <a:latin typeface="Times New Roman" panose="02020603050405020304" pitchFamily="18" charset="0"/>
                <a:cs typeface="Times New Roman" panose="02020603050405020304" pitchFamily="18" charset="0"/>
              </a:rPr>
              <a:t>Рудніченко</a:t>
            </a:r>
            <a:r>
              <a:rPr lang="uk-UA" sz="2000" b="1" dirty="0" smtClean="0">
                <a:latin typeface="Times New Roman" panose="02020603050405020304" pitchFamily="18" charset="0"/>
                <a:cs typeface="Times New Roman" panose="02020603050405020304" pitchFamily="18" charset="0"/>
              </a:rPr>
              <a:t> О.О.</a:t>
            </a:r>
            <a:endParaRPr lang="uk-UA" sz="2000" b="1" dirty="0" smtClean="0">
              <a:latin typeface="Times New Roman" panose="02020603050405020304" pitchFamily="18" charset="0"/>
              <a:cs typeface="Times New Roman" panose="02020603050405020304" pitchFamily="18" charset="0"/>
            </a:endParaRPr>
          </a:p>
          <a:p>
            <a:pPr>
              <a:buNone/>
            </a:pPr>
            <a:r>
              <a:rPr lang="en-US" sz="2000" dirty="0" smtClean="0">
                <a:solidFill>
                  <a:srgbClr val="FFC000"/>
                </a:solidFill>
                <a:latin typeface="Times New Roman" panose="02020603050405020304" pitchFamily="18" charset="0"/>
                <a:cs typeface="Times New Roman" panose="02020603050405020304" pitchFamily="18" charset="0"/>
                <a:hlinkClick r:id="rId1"/>
              </a:rPr>
              <a:t>https://fs06.vseosvita.ua/o/06019qdo-3db5.pptx</a:t>
            </a:r>
            <a:r>
              <a:rPr lang="uk-UA" sz="2000" b="1" dirty="0" smtClean="0">
                <a:latin typeface="Times New Roman" panose="02020603050405020304" pitchFamily="18" charset="0"/>
                <a:cs typeface="Times New Roman" panose="02020603050405020304" pitchFamily="18" charset="0"/>
              </a:rPr>
              <a:t> </a:t>
            </a:r>
            <a:endParaRPr lang="uk-UA" sz="2000" b="1" dirty="0" smtClean="0">
              <a:latin typeface="Times New Roman" panose="02020603050405020304" pitchFamily="18" charset="0"/>
              <a:cs typeface="Times New Roman" panose="02020603050405020304" pitchFamily="18" charset="0"/>
            </a:endParaRPr>
          </a:p>
          <a:p>
            <a:pPr>
              <a:buNone/>
            </a:pPr>
            <a:r>
              <a:rPr lang="uk-UA" sz="2000" b="1" dirty="0" smtClean="0">
                <a:latin typeface="Times New Roman" panose="02020603050405020304" pitchFamily="18" charset="0"/>
                <a:cs typeface="Times New Roman" panose="02020603050405020304" pitchFamily="18" charset="0"/>
              </a:rPr>
              <a:t>2. Особистий </a:t>
            </a:r>
            <a:r>
              <a:rPr lang="uk-UA" sz="2000" b="1" dirty="0" err="1" smtClean="0">
                <a:latin typeface="Times New Roman" panose="02020603050405020304" pitchFamily="18" charset="0"/>
                <a:cs typeface="Times New Roman" panose="02020603050405020304" pitchFamily="18" charset="0"/>
              </a:rPr>
              <a:t>блог</a:t>
            </a:r>
            <a:r>
              <a:rPr lang="uk-UA" sz="2000" b="1" dirty="0" smtClean="0">
                <a:latin typeface="Times New Roman" panose="02020603050405020304" pitchFamily="18" charset="0"/>
                <a:cs typeface="Times New Roman" panose="02020603050405020304" pitchFamily="18" charset="0"/>
              </a:rPr>
              <a:t>:</a:t>
            </a:r>
            <a:endParaRPr lang="uk-UA" sz="2000" b="1" dirty="0" smtClean="0">
              <a:latin typeface="Times New Roman" panose="02020603050405020304" pitchFamily="18" charset="0"/>
              <a:cs typeface="Times New Roman" panose="02020603050405020304" pitchFamily="18" charset="0"/>
            </a:endParaRPr>
          </a:p>
          <a:p>
            <a:pPr>
              <a:buNone/>
            </a:pPr>
            <a:r>
              <a:rPr lang="en-US" sz="2000" dirty="0" smtClean="0">
                <a:latin typeface="Times New Roman" panose="02020603050405020304" pitchFamily="18" charset="0"/>
                <a:cs typeface="Times New Roman" panose="02020603050405020304" pitchFamily="18" charset="0"/>
                <a:hlinkClick r:id="rId2"/>
              </a:rPr>
              <a:t>https://vseosvita.ua/user/id980290/blog</a:t>
            </a:r>
            <a:r>
              <a:rPr lang="uk-UA" sz="2000" dirty="0" smtClean="0">
                <a:latin typeface="Times New Roman" panose="02020603050405020304" pitchFamily="18" charset="0"/>
                <a:cs typeface="Times New Roman" panose="02020603050405020304" pitchFamily="18" charset="0"/>
                <a:sym typeface="+mn-ea"/>
              </a:rPr>
              <a:t> </a:t>
            </a:r>
            <a:endParaRPr lang="uk-UA" sz="2000" dirty="0" smtClean="0">
              <a:latin typeface="Times New Roman" panose="02020603050405020304" pitchFamily="18" charset="0"/>
              <a:cs typeface="Times New Roman" panose="02020603050405020304" pitchFamily="18" charset="0"/>
            </a:endParaRPr>
          </a:p>
          <a:p>
            <a:pPr>
              <a:buNone/>
            </a:pPr>
            <a:r>
              <a:rPr lang="uk-UA" sz="2000" b="1" dirty="0" smtClean="0">
                <a:latin typeface="Times New Roman" panose="02020603050405020304" pitchFamily="18" charset="0"/>
                <a:cs typeface="Times New Roman" panose="02020603050405020304" pitchFamily="18" charset="0"/>
              </a:rPr>
              <a:t>3. Група ЗДО </a:t>
            </a:r>
            <a:r>
              <a:rPr lang="uk-UA" sz="2000" b="1" dirty="0" err="1" smtClean="0">
                <a:latin typeface="Times New Roman" panose="02020603050405020304" pitchFamily="18" charset="0"/>
                <a:cs typeface="Times New Roman" panose="02020603050405020304" pitchFamily="18" charset="0"/>
              </a:rPr>
              <a:t>КТ</a:t>
            </a:r>
            <a:r>
              <a:rPr lang="uk-UA" sz="2000" b="1" dirty="0" smtClean="0">
                <a:latin typeface="Times New Roman" panose="02020603050405020304" pitchFamily="18" charset="0"/>
                <a:cs typeface="Times New Roman" panose="02020603050405020304" pitchFamily="18" charset="0"/>
              </a:rPr>
              <a:t> №26 : </a:t>
            </a:r>
            <a:endParaRPr lang="uk-UA" sz="2000" b="1" dirty="0" smtClean="0">
              <a:latin typeface="Times New Roman" panose="02020603050405020304" pitchFamily="18" charset="0"/>
              <a:cs typeface="Times New Roman" panose="02020603050405020304" pitchFamily="18" charset="0"/>
            </a:endParaRPr>
          </a:p>
          <a:p>
            <a:pPr marL="342900" lvl="2" indent="-342900">
              <a:buNone/>
            </a:pPr>
            <a:r>
              <a:rPr lang="en-US" sz="2000" dirty="0" smtClean="0">
                <a:solidFill>
                  <a:srgbClr val="00B0F0"/>
                </a:solidFill>
                <a:latin typeface="Times New Roman" panose="02020603050405020304" pitchFamily="18" charset="0"/>
                <a:cs typeface="Times New Roman" panose="02020603050405020304" pitchFamily="18" charset="0"/>
                <a:hlinkClick r:id="rId3"/>
              </a:rPr>
              <a:t>https://www.facebook.com/groups/469566153599151/user/100021264875634</a:t>
            </a:r>
            <a:endParaRPr lang="uk-UA" sz="2000" dirty="0" smtClean="0">
              <a:solidFill>
                <a:schemeClr val="accent6">
                  <a:lumMod val="75000"/>
                </a:schemeClr>
              </a:solidFill>
              <a:latin typeface="Times New Roman" panose="02020603050405020304" pitchFamily="18" charset="0"/>
              <a:cs typeface="Times New Roman" panose="02020603050405020304" pitchFamily="18" charset="0"/>
            </a:endParaRPr>
          </a:p>
          <a:p>
            <a:pPr marL="342900" lvl="2" indent="-342900">
              <a:buNone/>
            </a:pPr>
            <a:r>
              <a:rPr lang="uk-UA" altLang="ru-RU" sz="2000" b="1" dirty="0" smtClean="0">
                <a:latin typeface="Times New Roman" panose="02020603050405020304" pitchFamily="18" charset="0"/>
                <a:cs typeface="Times New Roman" panose="02020603050405020304" pitchFamily="18" charset="0"/>
              </a:rPr>
              <a:t>4</a:t>
            </a:r>
            <a:r>
              <a:rPr lang="ru-RU" sz="2000" b="1" dirty="0" smtClean="0">
                <a:solidFill>
                  <a:schemeClr val="tx1"/>
                </a:solidFill>
                <a:latin typeface="Times New Roman" panose="02020603050405020304" pitchFamily="18" charset="0"/>
                <a:cs typeface="Times New Roman" panose="02020603050405020304" pitchFamily="18" charset="0"/>
              </a:rPr>
              <a:t>. </a:t>
            </a:r>
            <a:r>
              <a:rPr lang="ru-RU" altLang="x-none" sz="2000" b="1" err="1">
                <a:solidFill>
                  <a:schemeClr val="tx1"/>
                </a:solidFill>
                <a:latin typeface="Times New Roman" panose="02020603050405020304" pitchFamily="18" charset="0"/>
                <a:cs typeface="Times New Roman" panose="02020603050405020304" pitchFamily="18" charset="0"/>
                <a:sym typeface="+mn-ea"/>
              </a:rPr>
              <a:t>Підсумкова</a:t>
            </a:r>
            <a:r>
              <a:rPr lang="ru-RU" altLang="x-none" sz="2000" b="1">
                <a:solidFill>
                  <a:schemeClr val="tx1"/>
                </a:solidFill>
                <a:latin typeface="Times New Roman" panose="02020603050405020304" pitchFamily="18" charset="0"/>
                <a:cs typeface="Times New Roman" panose="02020603050405020304" pitchFamily="18" charset="0"/>
                <a:sym typeface="+mn-ea"/>
              </a:rPr>
              <a:t> </a:t>
            </a:r>
            <a:r>
              <a:rPr lang="ru-RU" altLang="x-none" sz="2000" b="1" err="1">
                <a:solidFill>
                  <a:schemeClr val="tx1"/>
                </a:solidFill>
                <a:latin typeface="Times New Roman" panose="02020603050405020304" pitchFamily="18" charset="0"/>
                <a:cs typeface="Times New Roman" panose="02020603050405020304" pitchFamily="18" charset="0"/>
                <a:sym typeface="+mn-ea"/>
              </a:rPr>
              <a:t>самооцінка</a:t>
            </a:r>
            <a:r>
              <a:rPr lang="ru-RU" altLang="x-none" sz="2000" b="1">
                <a:solidFill>
                  <a:schemeClr val="tx1"/>
                </a:solidFill>
                <a:latin typeface="Times New Roman" panose="02020603050405020304" pitchFamily="18" charset="0"/>
                <a:cs typeface="Times New Roman" panose="02020603050405020304" pitchFamily="18" charset="0"/>
                <a:sym typeface="+mn-ea"/>
              </a:rPr>
              <a:t> </a:t>
            </a:r>
            <a:r>
              <a:rPr lang="ru-RU" altLang="x-none" sz="2000" b="1" err="1">
                <a:solidFill>
                  <a:schemeClr val="tx1"/>
                </a:solidFill>
                <a:latin typeface="Times New Roman" panose="02020603050405020304" pitchFamily="18" charset="0"/>
                <a:cs typeface="Times New Roman" panose="02020603050405020304" pitchFamily="18" charset="0"/>
                <a:sym typeface="+mn-ea"/>
              </a:rPr>
              <a:t>власної</a:t>
            </a:r>
            <a:r>
              <a:rPr lang="ru-RU" altLang="x-none" sz="2000" b="1">
                <a:solidFill>
                  <a:schemeClr val="tx1"/>
                </a:solidFill>
                <a:latin typeface="Times New Roman" panose="02020603050405020304" pitchFamily="18" charset="0"/>
                <a:cs typeface="Times New Roman" panose="02020603050405020304" pitchFamily="18" charset="0"/>
                <a:sym typeface="+mn-ea"/>
              </a:rPr>
              <a:t> </a:t>
            </a:r>
            <a:r>
              <a:rPr lang="ru-RU" altLang="x-none" sz="2000" b="1" err="1">
                <a:solidFill>
                  <a:schemeClr val="tx1"/>
                </a:solidFill>
                <a:latin typeface="Times New Roman" panose="02020603050405020304" pitchFamily="18" charset="0"/>
                <a:cs typeface="Times New Roman" panose="02020603050405020304" pitchFamily="18" charset="0"/>
                <a:sym typeface="+mn-ea"/>
              </a:rPr>
              <a:t>професійної</a:t>
            </a:r>
            <a:r>
              <a:rPr lang="ru-RU" altLang="x-none" sz="2000" b="1">
                <a:solidFill>
                  <a:schemeClr val="tx1"/>
                </a:solidFill>
                <a:latin typeface="Times New Roman" panose="02020603050405020304" pitchFamily="18" charset="0"/>
                <a:cs typeface="Times New Roman" panose="02020603050405020304" pitchFamily="18" charset="0"/>
                <a:sym typeface="+mn-ea"/>
              </a:rPr>
              <a:t> </a:t>
            </a:r>
            <a:r>
              <a:rPr lang="ru-RU" altLang="x-none" sz="2000" b="1" err="1">
                <a:solidFill>
                  <a:schemeClr val="tx1"/>
                </a:solidFill>
                <a:latin typeface="Times New Roman" panose="02020603050405020304" pitchFamily="18" charset="0"/>
                <a:cs typeface="Times New Roman" panose="02020603050405020304" pitchFamily="18" charset="0"/>
                <a:sym typeface="+mn-ea"/>
              </a:rPr>
              <a:t>діяльності</a:t>
            </a:r>
            <a:r>
              <a:rPr lang="ru-RU" altLang="x-none" sz="2000" b="1">
                <a:solidFill>
                  <a:schemeClr val="tx1"/>
                </a:solidFill>
                <a:latin typeface="Times New Roman" panose="02020603050405020304" pitchFamily="18" charset="0"/>
                <a:cs typeface="Times New Roman" panose="02020603050405020304" pitchFamily="18" charset="0"/>
                <a:sym typeface="+mn-ea"/>
              </a:rPr>
              <a:t> за </a:t>
            </a:r>
            <a:r>
              <a:rPr lang="ru-RU" altLang="x-none" sz="2000" b="1" err="1">
                <a:solidFill>
                  <a:schemeClr val="tx1"/>
                </a:solidFill>
                <a:latin typeface="Times New Roman" panose="02020603050405020304" pitchFamily="18" charset="0"/>
                <a:cs typeface="Times New Roman" panose="02020603050405020304" pitchFamily="18" charset="0"/>
                <a:sym typeface="+mn-ea"/>
              </a:rPr>
              <a:t>Професійним</a:t>
            </a:r>
            <a:r>
              <a:rPr lang="ru-RU" altLang="x-none" sz="2000" b="1">
                <a:solidFill>
                  <a:schemeClr val="tx1"/>
                </a:solidFill>
                <a:latin typeface="Times New Roman" panose="02020603050405020304" pitchFamily="18" charset="0"/>
                <a:cs typeface="Times New Roman" panose="02020603050405020304" pitchFamily="18" charset="0"/>
                <a:sym typeface="+mn-ea"/>
              </a:rPr>
              <a:t> стандартом 202</a:t>
            </a:r>
            <a:r>
              <a:rPr lang="uk-UA" altLang="ru-RU" sz="2000" b="1">
                <a:solidFill>
                  <a:schemeClr val="tx1"/>
                </a:solidFill>
                <a:latin typeface="Times New Roman" panose="02020603050405020304" pitchFamily="18" charset="0"/>
                <a:cs typeface="Times New Roman" panose="02020603050405020304" pitchFamily="18" charset="0"/>
                <a:sym typeface="+mn-ea"/>
              </a:rPr>
              <a:t>5</a:t>
            </a:r>
            <a:r>
              <a:rPr lang="ru-RU" altLang="x-none" sz="2000" b="1">
                <a:solidFill>
                  <a:schemeClr val="tx1"/>
                </a:solidFill>
                <a:latin typeface="Times New Roman" panose="02020603050405020304" pitchFamily="18" charset="0"/>
                <a:cs typeface="Times New Roman" panose="02020603050405020304" pitchFamily="18" charset="0"/>
                <a:sym typeface="+mn-ea"/>
              </a:rPr>
              <a:t>-202</a:t>
            </a:r>
            <a:r>
              <a:rPr lang="uk-UA" altLang="ru-RU" sz="2000" b="1">
                <a:solidFill>
                  <a:schemeClr val="tx1"/>
                </a:solidFill>
                <a:latin typeface="Times New Roman" panose="02020603050405020304" pitchFamily="18" charset="0"/>
                <a:cs typeface="Times New Roman" panose="02020603050405020304" pitchFamily="18" charset="0"/>
                <a:sym typeface="+mn-ea"/>
              </a:rPr>
              <a:t>6н.</a:t>
            </a:r>
            <a:r>
              <a:rPr lang="ru-RU" altLang="x-none" sz="2000" b="1">
                <a:solidFill>
                  <a:schemeClr val="tx1"/>
                </a:solidFill>
                <a:latin typeface="Times New Roman" panose="02020603050405020304" pitchFamily="18" charset="0"/>
                <a:cs typeface="Times New Roman" panose="02020603050405020304" pitchFamily="18" charset="0"/>
                <a:sym typeface="+mn-ea"/>
              </a:rPr>
              <a:t>р</a:t>
            </a:r>
            <a:r>
              <a:rPr lang="uk-UA" altLang="ru-RU" sz="2000" b="1">
                <a:solidFill>
                  <a:schemeClr val="tx1"/>
                </a:solidFill>
                <a:latin typeface="Times New Roman" panose="02020603050405020304" pitchFamily="18" charset="0"/>
                <a:cs typeface="Times New Roman" panose="02020603050405020304" pitchFamily="18" charset="0"/>
                <a:sym typeface="+mn-ea"/>
              </a:rPr>
              <a:t>.</a:t>
            </a:r>
            <a:endParaRPr lang="uk-UA" altLang="ru-RU" sz="2000" b="1">
              <a:solidFill>
                <a:schemeClr val="tx1"/>
              </a:solidFill>
              <a:latin typeface="Times New Roman" panose="02020603050405020304" pitchFamily="18" charset="0"/>
              <a:cs typeface="Times New Roman" panose="02020603050405020304" pitchFamily="18" charset="0"/>
              <a:sym typeface="+mn-ea"/>
            </a:endParaRPr>
          </a:p>
          <a:p>
            <a:pPr marL="342900" lvl="2" indent="-342900">
              <a:buNone/>
            </a:pPr>
            <a:r>
              <a:rPr lang="en-US" altLang="ru-RU" sz="2000" dirty="0" smtClean="0">
                <a:solidFill>
                  <a:srgbClr val="00B0F0"/>
                </a:solidFill>
                <a:latin typeface="Times New Roman" panose="02020603050405020304" pitchFamily="18" charset="0"/>
                <a:cs typeface="Times New Roman" panose="02020603050405020304" pitchFamily="18" charset="0"/>
              </a:rPr>
              <a:t>https://vseosvita.ua/blogs/pidsumkova-samootsinka-vlasnoi-profesiinoi-diialnosti-za-profesiinym-standartom-202</a:t>
            </a:r>
            <a:r>
              <a:rPr lang="uk-UA" altLang="en-US" sz="2000" dirty="0" smtClean="0">
                <a:solidFill>
                  <a:srgbClr val="00B0F0"/>
                </a:solidFill>
                <a:latin typeface="Times New Roman" panose="02020603050405020304" pitchFamily="18" charset="0"/>
                <a:cs typeface="Times New Roman" panose="02020603050405020304" pitchFamily="18" charset="0"/>
              </a:rPr>
              <a:t>5</a:t>
            </a:r>
            <a:r>
              <a:rPr lang="en-US" altLang="ru-RU" sz="2000" dirty="0" smtClean="0">
                <a:solidFill>
                  <a:srgbClr val="00B0F0"/>
                </a:solidFill>
                <a:latin typeface="Times New Roman" panose="02020603050405020304" pitchFamily="18" charset="0"/>
                <a:cs typeface="Times New Roman" panose="02020603050405020304" pitchFamily="18" charset="0"/>
              </a:rPr>
              <a:t>-202</a:t>
            </a:r>
            <a:r>
              <a:rPr lang="uk-UA" altLang="en-US" sz="2000" dirty="0" smtClean="0">
                <a:solidFill>
                  <a:srgbClr val="00B0F0"/>
                </a:solidFill>
                <a:latin typeface="Times New Roman" panose="02020603050405020304" pitchFamily="18" charset="0"/>
                <a:cs typeface="Times New Roman" panose="02020603050405020304" pitchFamily="18" charset="0"/>
              </a:rPr>
              <a:t>6</a:t>
            </a:r>
            <a:r>
              <a:rPr lang="en-US" altLang="ru-RU" sz="2000" dirty="0" smtClean="0">
                <a:solidFill>
                  <a:srgbClr val="00B0F0"/>
                </a:solidFill>
                <a:latin typeface="Times New Roman" panose="02020603050405020304" pitchFamily="18" charset="0"/>
                <a:cs typeface="Times New Roman" panose="02020603050405020304" pitchFamily="18" charset="0"/>
              </a:rPr>
              <a:t>rr-113248.html</a:t>
            </a:r>
            <a:endParaRPr lang="en-US" altLang="ru-RU" sz="2000" dirty="0" smtClean="0">
              <a:solidFill>
                <a:srgbClr val="00B0F0"/>
              </a:solidFill>
              <a:latin typeface="Times New Roman" panose="02020603050405020304" pitchFamily="18" charset="0"/>
              <a:cs typeface="Times New Roman" panose="02020603050405020304" pitchFamily="18" charset="0"/>
            </a:endParaRPr>
          </a:p>
          <a:p>
            <a:pPr marL="342900" lvl="2" indent="-342900">
              <a:buNone/>
            </a:pPr>
            <a:r>
              <a:rPr lang="uk-UA" sz="2000" b="1" dirty="0" smtClean="0">
                <a:latin typeface="Times New Roman" panose="02020603050405020304" pitchFamily="18" charset="0"/>
                <a:cs typeface="Times New Roman" panose="02020603050405020304" pitchFamily="18" charset="0"/>
                <a:sym typeface="+mn-ea"/>
              </a:rPr>
              <a:t>5. Індивідуальна освітня траєкторія професійного розвитку педагога:</a:t>
            </a:r>
            <a:endParaRPr lang="uk-UA" sz="2000" b="1" dirty="0" smtClean="0">
              <a:latin typeface="Times New Roman" panose="02020603050405020304" pitchFamily="18" charset="0"/>
              <a:cs typeface="Times New Roman" panose="02020603050405020304" pitchFamily="18" charset="0"/>
            </a:endParaRPr>
          </a:p>
          <a:p>
            <a:pPr marL="342900" lvl="2" indent="-342900">
              <a:buNone/>
            </a:pPr>
            <a:r>
              <a:rPr lang="en-US" altLang="ru-RU" sz="2000" dirty="0" smtClean="0">
                <a:solidFill>
                  <a:srgbClr val="00B0F0"/>
                </a:solidFill>
                <a:latin typeface="Times New Roman" panose="02020603050405020304" pitchFamily="18" charset="0"/>
                <a:cs typeface="Times New Roman" panose="02020603050405020304" pitchFamily="18" charset="0"/>
              </a:rPr>
              <a:t>https://vseosvita.ua/blogs/indyvidualna-osvitnia-traektoriia-profesiinoho-rozvytku-pedahoha-rudnichenko-oo-za-2020-2026-nr-113249.html</a:t>
            </a:r>
            <a:endParaRPr lang="en-US" altLang="ru-RU" sz="2000" dirty="0" smtClean="0">
              <a:solidFill>
                <a:srgbClr val="00B0F0"/>
              </a:solidFill>
              <a:latin typeface="Times New Roman" panose="02020603050405020304" pitchFamily="18" charset="0"/>
              <a:cs typeface="Times New Roman" panose="02020603050405020304" pitchFamily="18" charset="0"/>
            </a:endParaRPr>
          </a:p>
          <a:p>
            <a:pPr marL="342900" lvl="2" indent="-342900">
              <a:buNone/>
            </a:pPr>
            <a:endParaRPr lang="uk-UA" b="1" dirty="0" smtClean="0">
              <a:latin typeface="Times New Roman" panose="02020603050405020304" pitchFamily="18" charset="0"/>
              <a:cs typeface="Times New Roman" panose="02020603050405020304" pitchFamily="18" charset="0"/>
            </a:endParaRPr>
          </a:p>
          <a:p>
            <a:pPr marL="342900" lvl="2" indent="-342900">
              <a:buNone/>
            </a:pPr>
            <a:endParaRPr lang="uk-UA" b="1" dirty="0" smtClean="0">
              <a:latin typeface="Times New Roman" panose="02020603050405020304" pitchFamily="18" charset="0"/>
              <a:cs typeface="Times New Roman" panose="02020603050405020304" pitchFamily="18" charset="0"/>
            </a:endParaRPr>
          </a:p>
          <a:p>
            <a:pPr marL="342900" lvl="2" indent="-342900">
              <a:buNone/>
            </a:pPr>
            <a:endParaRPr lang="ru-RU" b="1" dirty="0" smtClean="0">
              <a:solidFill>
                <a:schemeClr val="accent6">
                  <a:lumMod val="75000"/>
                </a:schemeClr>
              </a:solidFill>
              <a:latin typeface="Times New Roman" panose="02020603050405020304" pitchFamily="18" charset="0"/>
              <a:cs typeface="Times New Roman" panose="02020603050405020304" pitchFamily="18" charset="0"/>
            </a:endParaRPr>
          </a:p>
          <a:p>
            <a:pPr>
              <a:buNone/>
            </a:pPr>
            <a:endParaRPr lang="uk-UA" sz="2400" dirty="0" smtClean="0">
              <a:latin typeface="Times New Roman" panose="02020603050405020304" pitchFamily="18" charset="0"/>
              <a:cs typeface="Times New Roman" panose="02020603050405020304" pitchFamily="18" charset="0"/>
            </a:endParaRPr>
          </a:p>
          <a:p>
            <a:endParaRPr lang="ru-RU" dirty="0"/>
          </a:p>
        </p:txBody>
      </p:sp>
    </p:spTree>
  </p:cSld>
  <p:clrMapOvr>
    <a:masterClrMapping/>
  </p:clrMapOvr>
</p:sld>
</file>

<file path=ppt/tags/tag1.xml><?xml version="1.0" encoding="utf-8"?>
<p:tagLst xmlns:p="http://schemas.openxmlformats.org/presentationml/2006/main">
  <p:tag name="TABLE_ENDDRAG_ORIGIN_RECT" val="713*512"/>
  <p:tag name="TABLE_ENDDRAG_RECT" val="4*29*713*512"/>
</p:tagLst>
</file>

<file path=ppt/tags/tag2.xml><?xml version="1.0" encoding="utf-8"?>
<p:tagLst xmlns:p="http://schemas.openxmlformats.org/presentationml/2006/main">
  <p:tag name="TABLE_ENDDRAG_ORIGIN_RECT" val="707*501"/>
  <p:tag name="TABLE_ENDDRAG_RECT" val="4*50*707*501"/>
</p:tagLst>
</file>

<file path=ppt/tags/tag3.xml><?xml version="1.0" encoding="utf-8"?>
<p:tagLst xmlns:p="http://schemas.openxmlformats.org/presentationml/2006/main">
  <p:tag name="TABLE_ENDDRAG_ORIGIN_RECT" val="700*464"/>
  <p:tag name="TABLE_ENDDRAG_RECT" val="8*58*700*464"/>
</p:tagLst>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15209</Words>
  <Application>WPS Presentation</Application>
  <PresentationFormat>Экран (4:3)</PresentationFormat>
  <Paragraphs>467</Paragraphs>
  <Slides>14</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14</vt:i4>
      </vt:variant>
    </vt:vector>
  </HeadingPairs>
  <TitlesOfParts>
    <vt:vector size="22" baseType="lpstr">
      <vt:lpstr>Arial</vt:lpstr>
      <vt:lpstr>SimSun</vt:lpstr>
      <vt:lpstr>Wingdings</vt:lpstr>
      <vt:lpstr>Times New Roman</vt:lpstr>
      <vt:lpstr>Calibri</vt:lpstr>
      <vt:lpstr>Microsoft YaHei</vt:lpstr>
      <vt:lpstr>Arial Unicode MS</vt:lpstr>
      <vt:lpstr>Тема Office</vt:lpstr>
      <vt:lpstr>Прилуцький заклад дошкільної освіти (ясла-садок)  комбінованого типу  Прилуцької міської ради  Чернігівської області</vt:lpstr>
      <vt:lpstr>PowerPoint 演示文稿</vt:lpstr>
      <vt:lpstr>Курси підвищення кваліфікації:</vt:lpstr>
      <vt:lpstr>    </vt:lpstr>
      <vt:lpstr>PowerPoint 演示文稿</vt:lpstr>
      <vt:lpstr>PowerPoint 演示文稿</vt:lpstr>
      <vt:lpstr>PowerPoint 演示文稿</vt:lpstr>
      <vt:lpstr>Перспективний план роботи за педагогічним вектором за період 2026-2030 н.р.</vt:lpstr>
      <vt:lpstr>Перспективний план роботи за педагогічним вектором за період 2026-2030 н.р.</vt:lpstr>
      <vt:lpstr>PowerPoint 演示文稿</vt:lpstr>
      <vt:lpstr>PowerPoint 演示文稿</vt:lpstr>
      <vt:lpstr>PowerPoint 演示文稿</vt:lpstr>
      <vt:lpstr> Нормативні документи</vt:lpstr>
      <vt:lpstr>Система заходів з метою поширення власного досвіду за 2026-2030 н.р.: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Прилуцький заклад дошкільної освіти (ясла-садок)  комбінованого типу  Прилуцької міської ради  Чернігівської області</dc:title>
  <dc:creator>Set</dc:creator>
  <cp:lastModifiedBy>Set</cp:lastModifiedBy>
  <cp:revision>70</cp:revision>
  <dcterms:created xsi:type="dcterms:W3CDTF">2024-08-25T18:50:00Z</dcterms:created>
  <dcterms:modified xsi:type="dcterms:W3CDTF">2026-10-19T05:38:05Z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F0E5ECA843CC4D31B970C80AF3034B30_12</vt:lpwstr>
  </property>
  <property fmtid="{D5CDD505-2E9C-101B-9397-08002B2CF9AE}" pid="3" name="KSOProductBuildVer">
    <vt:lpwstr>1049-12.1.0.29162</vt:lpwstr>
  </property>
</Properties>
</file>