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3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75520" y="548640"/>
            <a:ext cx="914400" cy="914400"/>
          </a:xfrm>
          <a:prstGeom prst="ellipse">
            <a:avLst/>
          </a:prstGeom>
          <a:solidFill>
            <a:srgbClr val="1D8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89920" y="1554480"/>
            <a:ext cx="411480" cy="411480"/>
          </a:xfrm>
          <a:prstGeom prst="ellipse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5440" y="1920240"/>
            <a:ext cx="274320" cy="274320"/>
          </a:xfrm>
          <a:prstGeom prst="ellipse">
            <a:avLst/>
          </a:prstGeom>
          <a:solidFill>
            <a:srgbClr val="DAF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149840" y="2834640"/>
            <a:ext cx="1417320" cy="1417320"/>
          </a:xfrm>
          <a:prstGeom prst="ellipse">
            <a:avLst/>
          </a:prstGeom>
          <a:solidFill>
            <a:srgbClr val="1D8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201400" y="4114800"/>
            <a:ext cx="502920" cy="502920"/>
          </a:xfrm>
          <a:prstGeom prst="ellipse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052560" y="4754880"/>
            <a:ext cx="594360" cy="594360"/>
          </a:xfrm>
          <a:prstGeom prst="ellipse">
            <a:avLst/>
          </a:prstGeom>
          <a:solidFill>
            <a:srgbClr val="DAF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914400"/>
            <a:ext cx="7955279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4BE49"/>
                </a:solidFill>
                <a:latin typeface="Aptos"/>
              </a:defRPr>
            </a:pPr>
            <a:r>
              <a:t>ІНТЕРАКТИВНИЙ УРОК ХІМІЇ • 7 КЛАС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600200"/>
            <a:ext cx="8595360" cy="18288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ВОДА — НАЙВАЖЛИВІША</a:t>
            </a:r>
          </a:p>
          <a:p>
            <a:pPr>
              <a:spcAft>
                <a:spcPts val="8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РЕЧОВИНА НА ЗЕМЛІ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794760"/>
            <a:ext cx="7498079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200" b="0">
                <a:solidFill>
                  <a:srgbClr val="DAF2F6"/>
                </a:solidFill>
                <a:latin typeface="Aptos"/>
              </a:defRPr>
            </a:pPr>
            <a:r>
              <a:t>Досліджуємо • відкриваємо • зберігаємо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897880"/>
            <a:ext cx="7315200" cy="3200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FFFFFF"/>
                </a:solidFill>
                <a:latin typeface="Aptos"/>
              </a:defRPr>
            </a:pPr>
            <a:r>
              <a:t>Авторська методична розробка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Навіщо вивчати воду?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Проблемне запитання для старту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400">
                <a:solidFill>
                  <a:srgbClr val="243742"/>
                </a:solidFill>
                <a:latin typeface="Aptos"/>
              </a:defRPr>
            </a:pPr>
            <a:r>
              <a:t>•  Чи може життя існувати без води?</a:t>
            </a:r>
          </a:p>
          <a:p>
            <a:pPr>
              <a:spcAft>
                <a:spcPts val="1500"/>
              </a:spcAft>
              <a:defRPr sz="2400">
                <a:solidFill>
                  <a:srgbClr val="243742"/>
                </a:solidFill>
                <a:latin typeface="Aptos"/>
              </a:defRPr>
            </a:pPr>
            <a:r>
              <a:t>•  Вода потрібна людям, тваринам і рослинам.</a:t>
            </a:r>
          </a:p>
          <a:p>
            <a:pPr>
              <a:spcAft>
                <a:spcPts val="1500"/>
              </a:spcAft>
              <a:defRPr sz="2400">
                <a:solidFill>
                  <a:srgbClr val="243742"/>
                </a:solidFill>
                <a:latin typeface="Aptos"/>
              </a:defRPr>
            </a:pPr>
            <a:r>
              <a:t>•  Вона бере участь у природних процесах і кругообігу речовин.</a:t>
            </a:r>
          </a:p>
          <a:p>
            <a:pPr>
              <a:spcAft>
                <a:spcPts val="1500"/>
              </a:spcAft>
              <a:defRPr sz="2400">
                <a:solidFill>
                  <a:srgbClr val="243742"/>
                </a:solidFill>
                <a:latin typeface="Aptos"/>
              </a:defRPr>
            </a:pPr>
            <a:r>
              <a:t>•  Водні ресурси потрібно використовувати відповідально.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5166360"/>
            <a:ext cx="10241280" cy="731520"/>
          </a:xfrm>
          <a:prstGeom prst="roundRect">
            <a:avLst/>
          </a:prstGeom>
          <a:solidFill>
            <a:srgbClr val="DAF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5321808"/>
            <a:ext cx="987552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103F5B"/>
                </a:solidFill>
                <a:latin typeface="Aptos"/>
              </a:defRPr>
            </a:pPr>
            <a:r>
              <a:t>Подумай: що змінилося б на Землі без річок, озер і дощу?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Цілі нашого дослідження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Наприкінці уроку я зможу…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300">
                <a:solidFill>
                  <a:srgbClr val="243742"/>
                </a:solidFill>
                <a:latin typeface="Aptos"/>
              </a:defRPr>
            </a:pPr>
            <a:r>
              <a:t>•  назвати формулу води та її основні фізичні властивості;</a:t>
            </a:r>
          </a:p>
          <a:p>
            <a:pPr>
              <a:spcAft>
                <a:spcPts val="1500"/>
              </a:spcAft>
              <a:defRPr sz="2300">
                <a:solidFill>
                  <a:srgbClr val="243742"/>
                </a:solidFill>
                <a:latin typeface="Aptos"/>
              </a:defRPr>
            </a:pPr>
            <a:r>
              <a:t>•  пояснити значення води для живих організмів;</a:t>
            </a:r>
          </a:p>
          <a:p>
            <a:pPr>
              <a:spcAft>
                <a:spcPts val="1500"/>
              </a:spcAft>
              <a:defRPr sz="2300">
                <a:solidFill>
                  <a:srgbClr val="243742"/>
                </a:solidFill>
                <a:latin typeface="Aptos"/>
              </a:defRPr>
            </a:pPr>
            <a:r>
              <a:t>•  провести простий дослід і сформулювати висновок;</a:t>
            </a:r>
          </a:p>
          <a:p>
            <a:pPr>
              <a:spcAft>
                <a:spcPts val="1500"/>
              </a:spcAft>
              <a:defRPr sz="2300">
                <a:solidFill>
                  <a:srgbClr val="243742"/>
                </a:solidFill>
                <a:latin typeface="Aptos"/>
              </a:defRPr>
            </a:pPr>
            <a:r>
              <a:t>•  запропонувати способи заощадження води.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Вода як речовина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Формула води — H₂O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7" name="Oval 6"/>
          <p:cNvSpPr/>
          <p:nvPr/>
        </p:nvSpPr>
        <p:spPr>
          <a:xfrm>
            <a:off x="1828800" y="2743200"/>
            <a:ext cx="1143000" cy="1143000"/>
          </a:xfrm>
          <a:prstGeom prst="ellipse">
            <a:avLst/>
          </a:prstGeom>
          <a:solidFill>
            <a:srgbClr val="1D8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28800" y="2907792"/>
            <a:ext cx="114300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400" b="1">
                <a:solidFill>
                  <a:srgbClr val="FFFFFF"/>
                </a:solidFill>
                <a:latin typeface="Aptos"/>
              </a:defRPr>
            </a:pPr>
            <a:r>
              <a:t>O</a:t>
            </a:r>
          </a:p>
        </p:txBody>
      </p:sp>
      <p:sp>
        <p:nvSpPr>
          <p:cNvPr id="9" name="Oval 8"/>
          <p:cNvSpPr/>
          <p:nvPr/>
        </p:nvSpPr>
        <p:spPr>
          <a:xfrm>
            <a:off x="914400" y="2240280"/>
            <a:ext cx="685800" cy="685800"/>
          </a:xfrm>
          <a:prstGeom prst="ellipse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404872"/>
            <a:ext cx="68580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400" b="1">
                <a:solidFill>
                  <a:srgbClr val="FFFFFF"/>
                </a:solidFill>
                <a:latin typeface="Aptos"/>
              </a:defRPr>
            </a:pPr>
            <a:r>
              <a:t>H</a:t>
            </a:r>
          </a:p>
        </p:txBody>
      </p:sp>
      <p:sp>
        <p:nvSpPr>
          <p:cNvPr id="11" name="Oval 10"/>
          <p:cNvSpPr/>
          <p:nvPr/>
        </p:nvSpPr>
        <p:spPr>
          <a:xfrm>
            <a:off x="2880360" y="2240280"/>
            <a:ext cx="685800" cy="685800"/>
          </a:xfrm>
          <a:prstGeom prst="ellipse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80360" y="2404872"/>
            <a:ext cx="68580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400" b="1">
                <a:solidFill>
                  <a:srgbClr val="FFFFFF"/>
                </a:solidFill>
                <a:latin typeface="Aptos"/>
              </a:defRPr>
            </a:pPr>
            <a:r>
              <a:t>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63040" y="2560320"/>
            <a:ext cx="640080" cy="73152"/>
          </a:xfrm>
          <a:prstGeom prst="rect">
            <a:avLst/>
          </a:prstGeom>
          <a:solidFill>
            <a:srgbClr val="58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97480" y="2560320"/>
            <a:ext cx="502920" cy="73152"/>
          </a:xfrm>
          <a:prstGeom prst="rect">
            <a:avLst/>
          </a:prstGeom>
          <a:solidFill>
            <a:srgbClr val="58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06240" y="1828800"/>
            <a:ext cx="7040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100">
                <a:solidFill>
                  <a:srgbClr val="243742"/>
                </a:solidFill>
                <a:latin typeface="Aptos"/>
              </a:defRPr>
            </a:pPr>
            <a:r>
              <a:t>•  Молекула води складається з двох атомів Гідрогену та одного атома Оксигену.</a:t>
            </a:r>
          </a:p>
          <a:p>
            <a:pPr>
              <a:spcAft>
                <a:spcPts val="1500"/>
              </a:spcAft>
              <a:defRPr sz="2100">
                <a:solidFill>
                  <a:srgbClr val="243742"/>
                </a:solidFill>
                <a:latin typeface="Aptos"/>
              </a:defRPr>
            </a:pPr>
            <a:r>
              <a:t>•  За звичайних умов чиста вода — прозора рідина без кольору й запаху.</a:t>
            </a:r>
          </a:p>
          <a:p>
            <a:pPr>
              <a:spcAft>
                <a:spcPts val="1500"/>
              </a:spcAft>
              <a:defRPr sz="2100">
                <a:solidFill>
                  <a:srgbClr val="243742"/>
                </a:solidFill>
                <a:latin typeface="Aptos"/>
              </a:defRPr>
            </a:pPr>
            <a:r>
              <a:t>•  Вода текуча та набуває форми посудини.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Три агрегатні стани води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Вода змінює стан залежно від умов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011680"/>
            <a:ext cx="306324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D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468880"/>
            <a:ext cx="269748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000" b="1">
                <a:solidFill>
                  <a:srgbClr val="1D82A0"/>
                </a:solidFill>
                <a:latin typeface="Aptos"/>
              </a:defRPr>
            </a:pPr>
            <a:r>
              <a:t>ТВЕРДИЙ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246120"/>
            <a:ext cx="260604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100" b="0">
                <a:solidFill>
                  <a:srgbClr val="103F5B"/>
                </a:solidFill>
                <a:latin typeface="Aptos"/>
              </a:defRPr>
            </a:pPr>
            <a:r>
              <a:t>Лід, сніг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51960" y="2011680"/>
            <a:ext cx="306324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D99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34840" y="2468880"/>
            <a:ext cx="269748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000" b="1">
                <a:solidFill>
                  <a:srgbClr val="2D99BE"/>
                </a:solidFill>
                <a:latin typeface="Aptos"/>
              </a:defRPr>
            </a:pPr>
            <a:r>
              <a:t>РІДКИЙ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3246120"/>
            <a:ext cx="260604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100" b="0">
                <a:solidFill>
                  <a:srgbClr val="103F5B"/>
                </a:solidFill>
                <a:latin typeface="Aptos"/>
              </a:defRPr>
            </a:pPr>
            <a:r>
              <a:t>Вода в склянці,</a:t>
            </a:r>
          </a:p>
          <a:p>
            <a:pPr algn="ctr">
              <a:spcAft>
                <a:spcPts val="800"/>
              </a:spcAft>
              <a:defRPr sz="2100" b="0">
                <a:solidFill>
                  <a:srgbClr val="103F5B"/>
                </a:solidFill>
                <a:latin typeface="Aptos"/>
              </a:defRPr>
            </a:pPr>
            <a:r>
              <a:t>річці чи озері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0" y="2011680"/>
            <a:ext cx="306324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4BE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2468880"/>
            <a:ext cx="269748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000" b="1">
                <a:solidFill>
                  <a:srgbClr val="F4BE49"/>
                </a:solidFill>
                <a:latin typeface="Aptos"/>
              </a:defRPr>
            </a:pPr>
            <a:r>
              <a:t>ГАЗОПОДІБНИЙ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3246120"/>
            <a:ext cx="260604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100" b="0">
                <a:solidFill>
                  <a:srgbClr val="103F5B"/>
                </a:solidFill>
                <a:latin typeface="Aptos"/>
              </a:defRPr>
            </a:pPr>
            <a:r>
              <a:t>Водяна пара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48640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586E78"/>
                </a:solidFill>
                <a:latin typeface="Aptos"/>
              </a:defRPr>
            </a:pPr>
            <a:r>
              <a:t>Замерзання • плавлення • випаровування • кипіння • конденсація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Фізичні властивості води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За нормального атмосферного тиску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200">
                <a:solidFill>
                  <a:srgbClr val="243742"/>
                </a:solidFill>
                <a:latin typeface="Aptos"/>
              </a:defRPr>
            </a:pPr>
            <a:r>
              <a:t>•  Замерзає приблизно за 0 °C.</a:t>
            </a:r>
          </a:p>
          <a:p>
            <a:pPr>
              <a:spcAft>
                <a:spcPts val="1500"/>
              </a:spcAft>
              <a:defRPr sz="2200">
                <a:solidFill>
                  <a:srgbClr val="243742"/>
                </a:solidFill>
                <a:latin typeface="Aptos"/>
              </a:defRPr>
            </a:pPr>
            <a:r>
              <a:t>•  Кипить приблизно за 100 °C.</a:t>
            </a:r>
          </a:p>
          <a:p>
            <a:pPr>
              <a:spcAft>
                <a:spcPts val="1500"/>
              </a:spcAft>
              <a:defRPr sz="2200">
                <a:solidFill>
                  <a:srgbClr val="243742"/>
                </a:solidFill>
                <a:latin typeface="Aptos"/>
              </a:defRPr>
            </a:pPr>
            <a:r>
              <a:t>•  Розчиняє багато речовин, але не всі.</a:t>
            </a:r>
          </a:p>
          <a:p>
            <a:pPr>
              <a:spcAft>
                <a:spcPts val="1500"/>
              </a:spcAft>
              <a:defRPr sz="2200">
                <a:solidFill>
                  <a:srgbClr val="243742"/>
                </a:solidFill>
                <a:latin typeface="Aptos"/>
              </a:defRPr>
            </a:pPr>
            <a:r>
              <a:t>•  Чиста вода не має вираженого смаку; куштувати лабораторні зразки заборонено.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486400"/>
            <a:ext cx="1024128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500" b="1">
                <a:solidFill>
                  <a:srgbClr val="1D82A0"/>
                </a:solidFill>
                <a:latin typeface="Aptos"/>
              </a:defRPr>
            </a:pPr>
            <a:r>
              <a:t>Важливо: природна вода може містити розчинені солі, гази та інші домішки.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Дослід 1. Розглянь воду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Що можна встановити за зовнішніми ознаками?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200">
                <a:solidFill>
                  <a:srgbClr val="243742"/>
                </a:solidFill>
                <a:latin typeface="Aptos"/>
              </a:defRPr>
            </a:pPr>
            <a:r>
              <a:t>•  Обладнання: прозора склянка з чистою водою та білий аркуш.</a:t>
            </a:r>
          </a:p>
          <a:p>
            <a:pPr>
              <a:spcAft>
                <a:spcPts val="1500"/>
              </a:spcAft>
              <a:defRPr sz="2200">
                <a:solidFill>
                  <a:srgbClr val="243742"/>
                </a:solidFill>
                <a:latin typeface="Aptos"/>
              </a:defRPr>
            </a:pPr>
            <a:r>
              <a:t>•  Розглянь воду на фоні білого аркуша.</a:t>
            </a:r>
          </a:p>
          <a:p>
            <a:pPr>
              <a:spcAft>
                <a:spcPts val="1500"/>
              </a:spcAft>
              <a:defRPr sz="2200">
                <a:solidFill>
                  <a:srgbClr val="243742"/>
                </a:solidFill>
                <a:latin typeface="Aptos"/>
              </a:defRPr>
            </a:pPr>
            <a:r>
              <a:t>•  Опиши прозорість і колір.</a:t>
            </a:r>
          </a:p>
          <a:p>
            <a:pPr>
              <a:spcAft>
                <a:spcPts val="1500"/>
              </a:spcAft>
              <a:defRPr sz="2200">
                <a:solidFill>
                  <a:srgbClr val="243742"/>
                </a:solidFill>
                <a:latin typeface="Aptos"/>
              </a:defRPr>
            </a:pPr>
            <a:r>
              <a:t>•  Висновок: чиста вода прозора й без кольору.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Дослід 2. Чи все розчиняється у воді?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Порівняй сіль, цукор і рослинну олію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920240"/>
            <a:ext cx="2880360" cy="2286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D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74519" y="2423160"/>
            <a:ext cx="960120" cy="868680"/>
          </a:xfrm>
          <a:prstGeom prst="rect">
            <a:avLst/>
          </a:prstGeom>
          <a:solidFill>
            <a:srgbClr val="DAF2F6"/>
          </a:solidFill>
          <a:ln>
            <a:solidFill>
              <a:srgbClr val="1D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251460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900" b="1">
                <a:solidFill>
                  <a:srgbClr val="1D82A0"/>
                </a:solidFill>
                <a:latin typeface="Aptos"/>
              </a:defRPr>
            </a:pPr>
            <a:r>
              <a:t>СІЛЬ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3657600"/>
            <a:ext cx="251460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103F5B"/>
                </a:solidFill>
                <a:latin typeface="Aptos"/>
              </a:defRPr>
            </a:pPr>
            <a:r>
              <a:t>розчиняється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26280" y="1920240"/>
            <a:ext cx="2880360" cy="2286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D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0" y="2423160"/>
            <a:ext cx="960120" cy="868680"/>
          </a:xfrm>
          <a:prstGeom prst="rect">
            <a:avLst/>
          </a:prstGeom>
          <a:solidFill>
            <a:srgbClr val="DAF2F6"/>
          </a:solidFill>
          <a:ln>
            <a:solidFill>
              <a:srgbClr val="1D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9160" y="1828800"/>
            <a:ext cx="251460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900" b="1">
                <a:solidFill>
                  <a:srgbClr val="1D82A0"/>
                </a:solidFill>
                <a:latin typeface="Aptos"/>
              </a:defRPr>
            </a:pPr>
            <a:r>
              <a:t>ЦУКОР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657600"/>
            <a:ext cx="251460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103F5B"/>
                </a:solidFill>
                <a:latin typeface="Aptos"/>
              </a:defRPr>
            </a:pPr>
            <a:r>
              <a:t>розчиняється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1920240"/>
            <a:ext cx="2880360" cy="2286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4BE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098280" y="2423160"/>
            <a:ext cx="960120" cy="868680"/>
          </a:xfrm>
          <a:prstGeom prst="rect">
            <a:avLst/>
          </a:prstGeom>
          <a:solidFill>
            <a:srgbClr val="DAF2F6"/>
          </a:solidFill>
          <a:ln>
            <a:solidFill>
              <a:srgbClr val="1D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1828800"/>
            <a:ext cx="251460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900" b="1">
                <a:solidFill>
                  <a:srgbClr val="F4BE49"/>
                </a:solidFill>
                <a:latin typeface="Aptos"/>
              </a:defRPr>
            </a:pPr>
            <a:r>
              <a:t>ОЛІЯ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3657600"/>
            <a:ext cx="251460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103F5B"/>
                </a:solidFill>
                <a:latin typeface="Aptos"/>
              </a:defRPr>
            </a:pPr>
            <a:r>
              <a:t>окремий шар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983480"/>
            <a:ext cx="1024128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900" b="0">
                <a:solidFill>
                  <a:srgbClr val="243742"/>
                </a:solidFill>
                <a:latin typeface="Aptos"/>
              </a:defRPr>
            </a:pPr>
            <a:r>
              <a:t>Кроки: додай речовину у воду → перемішай → спостерігай → запиши висновок.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241280" cy="3200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400" b="1">
                <a:solidFill>
                  <a:srgbClr val="1D82A0"/>
                </a:solidFill>
                <a:latin typeface="Aptos"/>
              </a:defRPr>
            </a:pPr>
            <a:r>
              <a:t>Не куштуй речовини. Працюй лише за інструкцією вчителя.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Мініквест «Врятуй краплинку»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Обери правильну відповідь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100">
                <a:solidFill>
                  <a:srgbClr val="243742"/>
                </a:solidFill>
                <a:latin typeface="Aptos"/>
              </a:defRPr>
            </a:pPr>
            <a:r>
              <a:t>•  1. Формула води: А) CO₂   Б) H₂O   В) O₂</a:t>
            </a:r>
          </a:p>
          <a:p>
            <a:pPr>
              <a:spcAft>
                <a:spcPts val="1500"/>
              </a:spcAft>
              <a:defRPr sz="2100">
                <a:solidFill>
                  <a:srgbClr val="243742"/>
                </a:solidFill>
                <a:latin typeface="Aptos"/>
              </a:defRPr>
            </a:pPr>
            <a:r>
              <a:t>•  2. Що не розчиняється у воді в нашому досліді? А) цукор   Б) сіль   В) олія</a:t>
            </a:r>
          </a:p>
          <a:p>
            <a:pPr>
              <a:spcAft>
                <a:spcPts val="1500"/>
              </a:spcAft>
              <a:defRPr sz="2100">
                <a:solidFill>
                  <a:srgbClr val="243742"/>
                </a:solidFill>
                <a:latin typeface="Aptos"/>
              </a:defRPr>
            </a:pPr>
            <a:r>
              <a:t>•  3. Рідка вода переходить у газоподібний стан під час: А) випаровування   Б) замерзання   В) плавлення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577840"/>
            <a:ext cx="1024128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1D82A0"/>
                </a:solidFill>
                <a:latin typeface="Aptos"/>
              </a:defRPr>
            </a:pPr>
            <a:r>
              <a:t>Відповіді: 1 — Б; 2 — В; 3 — 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Екологічний детектив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Що робити, якщо з крана постійно капає вода?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300">
                <a:solidFill>
                  <a:srgbClr val="243742"/>
                </a:solidFill>
                <a:latin typeface="Aptos"/>
              </a:defRPr>
            </a:pPr>
            <a:r>
              <a:t>•  Чому не варто ігнорувати витік?</a:t>
            </a:r>
          </a:p>
          <a:p>
            <a:pPr>
              <a:spcAft>
                <a:spcPts val="1500"/>
              </a:spcAft>
              <a:defRPr sz="2300">
                <a:solidFill>
                  <a:srgbClr val="243742"/>
                </a:solidFill>
                <a:latin typeface="Aptos"/>
              </a:defRPr>
            </a:pPr>
            <a:r>
              <a:t>•  Кому повідомити про несправність?</a:t>
            </a:r>
          </a:p>
          <a:p>
            <a:pPr>
              <a:spcAft>
                <a:spcPts val="1500"/>
              </a:spcAft>
              <a:defRPr sz="2300">
                <a:solidFill>
                  <a:srgbClr val="243742"/>
                </a:solidFill>
                <a:latin typeface="Aptos"/>
              </a:defRPr>
            </a:pPr>
            <a:r>
              <a:t>•  Які ще щоденні дії допомагають заощаджувати воду?</a:t>
            </a:r>
          </a:p>
          <a:p>
            <a:pPr>
              <a:spcAft>
                <a:spcPts val="1500"/>
              </a:spcAft>
              <a:defRPr sz="2300">
                <a:solidFill>
                  <a:srgbClr val="243742"/>
                </a:solidFill>
                <a:latin typeface="Aptos"/>
              </a:defRPr>
            </a:pPr>
            <a:r>
              <a:t>•  Запропонуй екологічну ініціативу для класу або школи.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5303520"/>
            <a:ext cx="10058400" cy="640080"/>
          </a:xfrm>
          <a:prstGeom prst="roundRect">
            <a:avLst/>
          </a:prstGeom>
          <a:solidFill>
            <a:srgbClr val="DAF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88720" y="5440680"/>
            <a:ext cx="9692640" cy="3200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103F5B"/>
                </a:solidFill>
                <a:latin typeface="Aptos"/>
              </a:defRPr>
            </a:pPr>
            <a:r>
              <a:t>Мета — не лише знати, а й діяти відповідально.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03F5B"/>
                </a:solidFill>
                <a:latin typeface="Aptos"/>
              </a:defRPr>
            </a:pPr>
            <a:r>
              <a:t>Рефлексія «Краплинка відкриттів»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24128"/>
            <a:ext cx="1051560" cy="64008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161288"/>
            <a:ext cx="109728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86E78"/>
                </a:solidFill>
                <a:latin typeface="Aptos"/>
              </a:defRPr>
            </a:pPr>
            <a:r>
              <a:t>Заверши одне речення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41148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86E78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400">
                <a:solidFill>
                  <a:srgbClr val="243742"/>
                </a:solidFill>
                <a:latin typeface="Aptos"/>
              </a:defRPr>
            </a:pPr>
            <a:r>
              <a:t>•  Сьогодні я дізнався / дізналася…</a:t>
            </a:r>
          </a:p>
          <a:p>
            <a:pPr>
              <a:spcAft>
                <a:spcPts val="1500"/>
              </a:spcAft>
              <a:defRPr sz="2400">
                <a:solidFill>
                  <a:srgbClr val="243742"/>
                </a:solidFill>
                <a:latin typeface="Aptos"/>
              </a:defRPr>
            </a:pPr>
            <a:r>
              <a:t>•  Найцікавішим для мене було…</a:t>
            </a:r>
          </a:p>
          <a:p>
            <a:pPr>
              <a:spcAft>
                <a:spcPts val="1500"/>
              </a:spcAft>
              <a:defRPr sz="2400">
                <a:solidFill>
                  <a:srgbClr val="243742"/>
                </a:solidFill>
                <a:latin typeface="Aptos"/>
              </a:defRPr>
            </a:pPr>
            <a:r>
              <a:t>•  Під час досліду я помітив / помітила…</a:t>
            </a:r>
          </a:p>
          <a:p>
            <a:pPr>
              <a:spcAft>
                <a:spcPts val="1500"/>
              </a:spcAft>
              <a:defRPr sz="2400">
                <a:solidFill>
                  <a:srgbClr val="243742"/>
                </a:solidFill>
                <a:latin typeface="Aptos"/>
              </a:defRPr>
            </a:pPr>
            <a:r>
              <a:t>•  Від сьогодні я намагатимуся…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23560"/>
            <a:ext cx="1024128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400" b="1">
                <a:solidFill>
                  <a:srgbClr val="1D82A0"/>
                </a:solidFill>
                <a:latin typeface="Aptos"/>
              </a:defRPr>
            </a:pPr>
            <a:r>
              <a:t>Зелений — усе зрозуміло • Жовтий — маю запитання • Синій — потрібна допомога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3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1060704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3200" b="1">
                <a:solidFill>
                  <a:srgbClr val="FFFFFF"/>
                </a:solidFill>
                <a:latin typeface="Aptos"/>
              </a:defRPr>
            </a:pPr>
            <a:r>
              <a:t>ЗБЕРІГАЙМО ВОДУ!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1828800"/>
            <a:ext cx="9601200" cy="10972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200" b="0">
                <a:solidFill>
                  <a:srgbClr val="DAF2F6"/>
                </a:solidFill>
                <a:latin typeface="Aptos"/>
              </a:defRPr>
            </a:pPr>
            <a:r>
              <a:t>Кожна краплина має значення.</a:t>
            </a:r>
          </a:p>
          <a:p>
            <a:pPr algn="ctr">
              <a:spcAft>
                <a:spcPts val="800"/>
              </a:spcAft>
              <a:defRPr sz="2200" b="0">
                <a:solidFill>
                  <a:srgbClr val="DAF2F6"/>
                </a:solidFill>
                <a:latin typeface="Aptos"/>
              </a:defRPr>
            </a:pPr>
            <a:r>
              <a:t>Знання починаються з дослідження,</a:t>
            </a:r>
          </a:p>
          <a:p>
            <a:pPr algn="ctr">
              <a:spcAft>
                <a:spcPts val="800"/>
              </a:spcAft>
              <a:defRPr sz="2200" b="0">
                <a:solidFill>
                  <a:srgbClr val="DAF2F6"/>
                </a:solidFill>
                <a:latin typeface="Aptos"/>
              </a:defRPr>
            </a:pPr>
            <a:r>
              <a:t>а відповідальність — із наших щоденних дій.</a:t>
            </a:r>
          </a:p>
        </p:txBody>
      </p:sp>
      <p:sp>
        <p:nvSpPr>
          <p:cNvPr id="5" name="Oval 4"/>
          <p:cNvSpPr/>
          <p:nvPr/>
        </p:nvSpPr>
        <p:spPr>
          <a:xfrm>
            <a:off x="3017520" y="4297680"/>
            <a:ext cx="594360" cy="594360"/>
          </a:xfrm>
          <a:prstGeom prst="ellipse">
            <a:avLst/>
          </a:prstGeom>
          <a:solidFill>
            <a:srgbClr val="1D8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840480" y="4663440"/>
            <a:ext cx="365760" cy="365760"/>
          </a:xfrm>
          <a:prstGeom prst="ellipse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572000" y="4251960"/>
            <a:ext cx="731520" cy="731520"/>
          </a:xfrm>
          <a:prstGeom prst="ellipse">
            <a:avLst/>
          </a:prstGeom>
          <a:solidFill>
            <a:srgbClr val="DAF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486400" y="4709160"/>
            <a:ext cx="411480" cy="411480"/>
          </a:xfrm>
          <a:prstGeom prst="ellipse">
            <a:avLst/>
          </a:prstGeom>
          <a:solidFill>
            <a:srgbClr val="1D8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217920" y="4343400"/>
            <a:ext cx="640080" cy="640080"/>
          </a:xfrm>
          <a:prstGeom prst="ellipse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040880" y="4663440"/>
            <a:ext cx="411480" cy="411480"/>
          </a:xfrm>
          <a:prstGeom prst="ellipse">
            <a:avLst/>
          </a:prstGeom>
          <a:solidFill>
            <a:srgbClr val="DAF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680960" y="4297680"/>
            <a:ext cx="594360" cy="594360"/>
          </a:xfrm>
          <a:prstGeom prst="ellipse">
            <a:avLst/>
          </a:prstGeom>
          <a:solidFill>
            <a:srgbClr val="1D8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5989320"/>
            <a:ext cx="10241280" cy="2743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t>Дякую за роботу!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