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9" r:id="rId6"/>
    <p:sldId id="270" r:id="rId7"/>
    <p:sldId id="260" r:id="rId8"/>
    <p:sldId id="271" r:id="rId9"/>
    <p:sldId id="272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5" autoAdjust="0"/>
    <p:restoredTop sz="91277" autoAdjust="0"/>
  </p:normalViewPr>
  <p:slideViewPr>
    <p:cSldViewPr snapToGrid="0">
      <p:cViewPr varScale="1">
        <p:scale>
          <a:sx n="78" d="100"/>
          <a:sy n="78" d="100"/>
        </p:scale>
        <p:origin x="859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Олена Степенкова" userId="ef2f37f5d93a276b" providerId="LiveId" clId="{EC9F53AE-F53A-449F-BB0B-A05A58DFAA3F}"/>
    <pc:docChg chg="undo redo custSel addSld modSld sldOrd">
      <pc:chgData name="Олена Степенкова" userId="ef2f37f5d93a276b" providerId="LiveId" clId="{EC9F53AE-F53A-449F-BB0B-A05A58DFAA3F}" dt="2026-10-19T12:48:39.682" v="4156" actId="1076"/>
      <pc:docMkLst>
        <pc:docMk/>
      </pc:docMkLst>
      <pc:sldChg chg="addSp modSp mod">
        <pc:chgData name="Олена Степенкова" userId="ef2f37f5d93a276b" providerId="LiveId" clId="{EC9F53AE-F53A-449F-BB0B-A05A58DFAA3F}" dt="2026-02-26T16:59:57.607" v="2815" actId="207"/>
        <pc:sldMkLst>
          <pc:docMk/>
          <pc:sldMk cId="3989271263" sldId="256"/>
        </pc:sldMkLst>
      </pc:sldChg>
      <pc:sldChg chg="modSp mod">
        <pc:chgData name="Олена Степенкова" userId="ef2f37f5d93a276b" providerId="LiveId" clId="{EC9F53AE-F53A-449F-BB0B-A05A58DFAA3F}" dt="2026-03-08T16:37:03.758" v="3993" actId="1076"/>
        <pc:sldMkLst>
          <pc:docMk/>
          <pc:sldMk cId="1188624843" sldId="257"/>
        </pc:sldMkLst>
      </pc:sldChg>
      <pc:sldChg chg="modSp mod">
        <pc:chgData name="Олена Степенкова" userId="ef2f37f5d93a276b" providerId="LiveId" clId="{EC9F53AE-F53A-449F-BB0B-A05A58DFAA3F}" dt="2026-03-08T17:01:12.607" v="4031" actId="255"/>
        <pc:sldMkLst>
          <pc:docMk/>
          <pc:sldMk cId="569153175" sldId="259"/>
        </pc:sldMkLst>
      </pc:sldChg>
      <pc:sldChg chg="modSp mod">
        <pc:chgData name="Олена Степенкова" userId="ef2f37f5d93a276b" providerId="LiveId" clId="{EC9F53AE-F53A-449F-BB0B-A05A58DFAA3F}" dt="2026-02-26T12:29:53.523" v="604" actId="20577"/>
        <pc:sldMkLst>
          <pc:docMk/>
          <pc:sldMk cId="820298726" sldId="260"/>
        </pc:sldMkLst>
      </pc:sldChg>
      <pc:sldChg chg="addSp modSp mod">
        <pc:chgData name="Олена Степенкова" userId="ef2f37f5d93a276b" providerId="LiveId" clId="{EC9F53AE-F53A-449F-BB0B-A05A58DFAA3F}" dt="2026-03-08T17:01:50.646" v="4033" actId="20577"/>
        <pc:sldMkLst>
          <pc:docMk/>
          <pc:sldMk cId="1680283055" sldId="261"/>
        </pc:sldMkLst>
      </pc:sldChg>
      <pc:sldChg chg="addSp delSp modSp mod ord">
        <pc:chgData name="Олена Степенкова" userId="ef2f37f5d93a276b" providerId="LiveId" clId="{EC9F53AE-F53A-449F-BB0B-A05A58DFAA3F}" dt="2026-08-30T12:22:35.949" v="4152" actId="20577"/>
        <pc:sldMkLst>
          <pc:docMk/>
          <pc:sldMk cId="3599723461" sldId="262"/>
        </pc:sldMkLst>
      </pc:sldChg>
      <pc:sldChg chg="addSp modSp mod ord">
        <pc:chgData name="Олена Степенкова" userId="ef2f37f5d93a276b" providerId="LiveId" clId="{EC9F53AE-F53A-449F-BB0B-A05A58DFAA3F}" dt="2026-10-19T12:48:39.682" v="4156" actId="1076"/>
        <pc:sldMkLst>
          <pc:docMk/>
          <pc:sldMk cId="3863092695" sldId="263"/>
        </pc:sldMkLst>
        <pc:spChg chg="add mod">
          <ac:chgData name="Олена Степенкова" userId="ef2f37f5d93a276b" providerId="LiveId" clId="{EC9F53AE-F53A-449F-BB0B-A05A58DFAA3F}" dt="2026-10-19T12:48:39.682" v="4156" actId="1076"/>
          <ac:spMkLst>
            <pc:docMk/>
            <pc:sldMk cId="3863092695" sldId="263"/>
            <ac:spMk id="6" creationId="{86145C44-8172-803A-3FED-9EEC5A8E046A}"/>
          </ac:spMkLst>
        </pc:spChg>
      </pc:sldChg>
      <pc:sldChg chg="addSp delSp modSp mod">
        <pc:chgData name="Олена Степенкова" userId="ef2f37f5d93a276b" providerId="LiveId" clId="{EC9F53AE-F53A-449F-BB0B-A05A58DFAA3F}" dt="2026-02-26T14:05:49.765" v="1835" actId="1076"/>
        <pc:sldMkLst>
          <pc:docMk/>
          <pc:sldMk cId="3415325475" sldId="264"/>
        </pc:sldMkLst>
      </pc:sldChg>
      <pc:sldChg chg="addSp delSp modSp mod">
        <pc:chgData name="Олена Степенкова" userId="ef2f37f5d93a276b" providerId="LiveId" clId="{EC9F53AE-F53A-449F-BB0B-A05A58DFAA3F}" dt="2026-02-26T14:12:10.887" v="1868" actId="1076"/>
        <pc:sldMkLst>
          <pc:docMk/>
          <pc:sldMk cId="909596682" sldId="265"/>
        </pc:sldMkLst>
      </pc:sldChg>
      <pc:sldChg chg="addSp delSp modSp new mod">
        <pc:chgData name="Олена Степенкова" userId="ef2f37f5d93a276b" providerId="LiveId" clId="{EC9F53AE-F53A-449F-BB0B-A05A58DFAA3F}" dt="2026-08-30T12:50:07.519" v="4154" actId="1076"/>
        <pc:sldMkLst>
          <pc:docMk/>
          <pc:sldMk cId="1412825747" sldId="266"/>
        </pc:sldMkLst>
      </pc:sldChg>
      <pc:sldChg chg="modSp new mod">
        <pc:chgData name="Олена Степенкова" userId="ef2f37f5d93a276b" providerId="LiveId" clId="{EC9F53AE-F53A-449F-BB0B-A05A58DFAA3F}" dt="2026-02-26T15:17:53.117" v="2297" actId="207"/>
        <pc:sldMkLst>
          <pc:docMk/>
          <pc:sldMk cId="1924550783" sldId="267"/>
        </pc:sldMkLst>
      </pc:sldChg>
      <pc:sldChg chg="modSp new mod">
        <pc:chgData name="Олена Степенкова" userId="ef2f37f5d93a276b" providerId="LiveId" clId="{EC9F53AE-F53A-449F-BB0B-A05A58DFAA3F}" dt="2026-03-08T17:24:28.759" v="4050" actId="207"/>
        <pc:sldMkLst>
          <pc:docMk/>
          <pc:sldMk cId="989748175" sldId="268"/>
        </pc:sldMkLst>
      </pc:sldChg>
      <pc:sldChg chg="addSp delSp modSp new mod">
        <pc:chgData name="Олена Степенкова" userId="ef2f37f5d93a276b" providerId="LiveId" clId="{EC9F53AE-F53A-449F-BB0B-A05A58DFAA3F}" dt="2026-03-08T16:46:31.407" v="4012" actId="20577"/>
        <pc:sldMkLst>
          <pc:docMk/>
          <pc:sldMk cId="3728030434" sldId="269"/>
        </pc:sldMkLst>
      </pc:sldChg>
      <pc:sldChg chg="addSp delSp modSp new mod">
        <pc:chgData name="Олена Степенкова" userId="ef2f37f5d93a276b" providerId="LiveId" clId="{EC9F53AE-F53A-449F-BB0B-A05A58DFAA3F}" dt="2026-03-08T16:58:12.476" v="4025" actId="20577"/>
        <pc:sldMkLst>
          <pc:docMk/>
          <pc:sldMk cId="2141512239" sldId="270"/>
        </pc:sldMkLst>
      </pc:sldChg>
      <pc:sldChg chg="new">
        <pc:chgData name="Олена Степенкова" userId="ef2f37f5d93a276b" providerId="LiveId" clId="{EC9F53AE-F53A-449F-BB0B-A05A58DFAA3F}" dt="2026-03-03T13:05:38.778" v="3987" actId="680"/>
        <pc:sldMkLst>
          <pc:docMk/>
          <pc:sldMk cId="4020609192" sldId="27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585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648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194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752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649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184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174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226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244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708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5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47A131F-D5DE-41A5-B4CF-4F345319B40B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AF4666D-BD98-40A5-A75F-478B982010B2}"/>
              </a:ext>
            </a:extLst>
          </p:cNvPr>
          <p:cNvSpPr/>
          <p:nvPr/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rPr>
              <a:t> 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8680585-71F9-4721-A998-4974171D2EB4}"/>
              </a:ext>
            </a:extLst>
          </p:cNvPr>
          <p:cNvSpPr/>
          <p:nvPr/>
        </p:nvSpPr>
        <p:spPr>
          <a:xfrm>
            <a:off x="10439256" y="6172200"/>
            <a:ext cx="1482102" cy="67936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rPr>
              <a:t> 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2BC95C2-2EEC-4F59-ABA8-660B0D059CCF}"/>
              </a:ext>
            </a:extLst>
          </p:cNvPr>
          <p:cNvSpPr/>
          <p:nvPr/>
        </p:nvSpPr>
        <p:spPr>
          <a:xfrm>
            <a:off x="7977352" y="5197178"/>
            <a:ext cx="4211600" cy="1660822"/>
          </a:xfrm>
          <a:custGeom>
            <a:avLst/>
            <a:gdLst>
              <a:gd name="connsiteX0" fmla="*/ 4211600 w 4211600"/>
              <a:gd name="connsiteY0" fmla="*/ 0 h 1660822"/>
              <a:gd name="connsiteX1" fmla="*/ 4211600 w 4211600"/>
              <a:gd name="connsiteY1" fmla="*/ 58430 h 1660822"/>
              <a:gd name="connsiteX2" fmla="*/ 4136524 w 4211600"/>
              <a:gd name="connsiteY2" fmla="*/ 208808 h 1660822"/>
              <a:gd name="connsiteX3" fmla="*/ 3973354 w 4211600"/>
              <a:gd name="connsiteY3" fmla="*/ 437313 h 1660822"/>
              <a:gd name="connsiteX4" fmla="*/ 3884746 w 4211600"/>
              <a:gd name="connsiteY4" fmla="*/ 553613 h 1660822"/>
              <a:gd name="connsiteX5" fmla="*/ 3849435 w 4211600"/>
              <a:gd name="connsiteY5" fmla="*/ 603143 h 1660822"/>
              <a:gd name="connsiteX6" fmla="*/ 3661849 w 4211600"/>
              <a:gd name="connsiteY6" fmla="*/ 819075 h 1660822"/>
              <a:gd name="connsiteX7" fmla="*/ 3402589 w 4211600"/>
              <a:gd name="connsiteY7" fmla="*/ 952996 h 1660822"/>
              <a:gd name="connsiteX8" fmla="*/ 3130202 w 4211600"/>
              <a:gd name="connsiteY8" fmla="*/ 1023386 h 1660822"/>
              <a:gd name="connsiteX9" fmla="*/ 2914657 w 4211600"/>
              <a:gd name="connsiteY9" fmla="*/ 1068058 h 1660822"/>
              <a:gd name="connsiteX10" fmla="*/ 2582149 w 4211600"/>
              <a:gd name="connsiteY10" fmla="*/ 1138924 h 1660822"/>
              <a:gd name="connsiteX11" fmla="*/ 2483958 w 4211600"/>
              <a:gd name="connsiteY11" fmla="*/ 1162356 h 1660822"/>
              <a:gd name="connsiteX12" fmla="*/ 2123750 w 4211600"/>
              <a:gd name="connsiteY12" fmla="*/ 1238651 h 1660822"/>
              <a:gd name="connsiteX13" fmla="*/ 1761444 w 4211600"/>
              <a:gd name="connsiteY13" fmla="*/ 1273417 h 1660822"/>
              <a:gd name="connsiteX14" fmla="*/ 1608382 w 4211600"/>
              <a:gd name="connsiteY14" fmla="*/ 1284466 h 1660822"/>
              <a:gd name="connsiteX15" fmla="*/ 999942 w 4211600"/>
              <a:gd name="connsiteY15" fmla="*/ 1354284 h 1660822"/>
              <a:gd name="connsiteX16" fmla="*/ 484705 w 4211600"/>
              <a:gd name="connsiteY16" fmla="*/ 1450487 h 1660822"/>
              <a:gd name="connsiteX17" fmla="*/ 113310 w 4211600"/>
              <a:gd name="connsiteY17" fmla="*/ 1613700 h 1660822"/>
              <a:gd name="connsiteX18" fmla="*/ 39668 w 4211600"/>
              <a:gd name="connsiteY18" fmla="*/ 1660822 h 1660822"/>
              <a:gd name="connsiteX19" fmla="*/ 0 w 4211600"/>
              <a:gd name="connsiteY19" fmla="*/ 1660822 h 1660822"/>
              <a:gd name="connsiteX20" fmla="*/ 96701 w 4211600"/>
              <a:gd name="connsiteY20" fmla="*/ 1598934 h 1660822"/>
              <a:gd name="connsiteX21" fmla="*/ 474335 w 4211600"/>
              <a:gd name="connsiteY21" fmla="*/ 1433056 h 1660822"/>
              <a:gd name="connsiteX22" fmla="*/ 994299 w 4211600"/>
              <a:gd name="connsiteY22" fmla="*/ 1335806 h 1660822"/>
              <a:gd name="connsiteX23" fmla="*/ 1605231 w 4211600"/>
              <a:gd name="connsiteY23" fmla="*/ 1265702 h 1660822"/>
              <a:gd name="connsiteX24" fmla="*/ 1758819 w 4211600"/>
              <a:gd name="connsiteY24" fmla="*/ 1254558 h 1660822"/>
              <a:gd name="connsiteX25" fmla="*/ 2118106 w 4211600"/>
              <a:gd name="connsiteY25" fmla="*/ 1220077 h 1660822"/>
              <a:gd name="connsiteX26" fmla="*/ 2475557 w 4211600"/>
              <a:gd name="connsiteY26" fmla="*/ 1144353 h 1660822"/>
              <a:gd name="connsiteX27" fmla="*/ 2573878 w 4211600"/>
              <a:gd name="connsiteY27" fmla="*/ 1120827 h 1660822"/>
              <a:gd name="connsiteX28" fmla="*/ 2907437 w 4211600"/>
              <a:gd name="connsiteY28" fmla="*/ 1049675 h 1660822"/>
              <a:gd name="connsiteX29" fmla="*/ 3122589 w 4211600"/>
              <a:gd name="connsiteY29" fmla="*/ 1005098 h 1660822"/>
              <a:gd name="connsiteX30" fmla="*/ 3391169 w 4211600"/>
              <a:gd name="connsiteY30" fmla="*/ 935756 h 1660822"/>
              <a:gd name="connsiteX31" fmla="*/ 3642290 w 4211600"/>
              <a:gd name="connsiteY31" fmla="*/ 806216 h 1660822"/>
              <a:gd name="connsiteX32" fmla="*/ 3825937 w 4211600"/>
              <a:gd name="connsiteY32" fmla="*/ 594475 h 1660822"/>
              <a:gd name="connsiteX33" fmla="*/ 3861381 w 4211600"/>
              <a:gd name="connsiteY33" fmla="*/ 544755 h 1660822"/>
              <a:gd name="connsiteX34" fmla="*/ 3950381 w 4211600"/>
              <a:gd name="connsiteY34" fmla="*/ 427978 h 1660822"/>
              <a:gd name="connsiteX35" fmla="*/ 4112370 w 4211600"/>
              <a:gd name="connsiteY35" fmla="*/ 201378 h 1660822"/>
              <a:gd name="connsiteX36" fmla="*/ 4195989 w 4211600"/>
              <a:gd name="connsiteY36" fmla="*/ 33834 h 16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1" name="Graphic 141">
            <a:extLst>
              <a:ext uri="{FF2B5EF4-FFF2-40B4-BE49-F238E27FC236}">
                <a16:creationId xmlns:a16="http://schemas.microsoft.com/office/drawing/2014/main" id="{03E9870D-4BBA-43AF-8D44-BBADF020CFF6}"/>
              </a:ext>
            </a:extLst>
          </p:cNvPr>
          <p:cNvGrpSpPr/>
          <p:nvPr/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4BC5055-C77D-43CD-BB1D-A77B6779CDAD}"/>
                </a:ext>
              </a:extLst>
            </p:cNvPr>
            <p:cNvSpPr/>
            <p:nvPr/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B12D0B8-9385-489A-85AE-3D14AD0BA2FC}"/>
                </a:ext>
              </a:extLst>
            </p:cNvPr>
            <p:cNvSpPr/>
            <p:nvPr/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158A14A-147E-4130-A5E2-38FD84B181AF}"/>
                </a:ext>
              </a:extLst>
            </p:cNvPr>
            <p:cNvSpPr/>
            <p:nvPr/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5B8B1EB-5E2B-472C-AE60-2EC5961F16F9}"/>
                </a:ext>
              </a:extLst>
            </p:cNvPr>
            <p:cNvSpPr/>
            <p:nvPr/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4F5BD77-58D7-4B61-A666-1B4139A63A28}"/>
                </a:ext>
              </a:extLst>
            </p:cNvPr>
            <p:cNvSpPr/>
            <p:nvPr/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5CBEC6B-EDB6-40B8-8771-E5AF41B8D698}"/>
                </a:ext>
              </a:extLst>
            </p:cNvPr>
            <p:cNvSpPr/>
            <p:nvPr/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1BD0EE8-AA47-4044-9251-9F5A4B820120}"/>
                </a:ext>
              </a:extLst>
            </p:cNvPr>
            <p:cNvSpPr/>
            <p:nvPr/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" name="Graphic 157">
            <a:extLst>
              <a:ext uri="{FF2B5EF4-FFF2-40B4-BE49-F238E27FC236}">
                <a16:creationId xmlns:a16="http://schemas.microsoft.com/office/drawing/2014/main" id="{C3279E8D-2BAA-4CB1-834B-09FADD54DE56}"/>
              </a:ext>
            </a:extLst>
          </p:cNvPr>
          <p:cNvGrpSpPr/>
          <p:nvPr/>
        </p:nvGrpSpPr>
        <p:grpSpPr>
          <a:xfrm>
            <a:off x="8610600" y="3276600"/>
            <a:ext cx="3529260" cy="3581399"/>
            <a:chOff x="4114800" y="1423987"/>
            <a:chExt cx="3961542" cy="4007547"/>
          </a:xfrm>
          <a:noFill/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456F18E-4F61-486D-9CD6-65B30372C534}"/>
                </a:ext>
              </a:extLst>
            </p:cNvPr>
            <p:cNvSpPr/>
            <p:nvPr/>
          </p:nvSpPr>
          <p:spPr>
            <a:xfrm>
              <a:off x="4114800" y="1423987"/>
              <a:ext cx="3946874" cy="3989641"/>
            </a:xfrm>
            <a:custGeom>
              <a:avLst/>
              <a:gdLst>
                <a:gd name="connsiteX0" fmla="*/ 0 w 3946874"/>
                <a:gd name="connsiteY0" fmla="*/ 3989641 h 3989641"/>
                <a:gd name="connsiteX1" fmla="*/ 79439 w 3946874"/>
                <a:gd name="connsiteY1" fmla="*/ 3891153 h 3989641"/>
                <a:gd name="connsiteX2" fmla="*/ 297371 w 3946874"/>
                <a:gd name="connsiteY2" fmla="*/ 3626930 h 3989641"/>
                <a:gd name="connsiteX3" fmla="*/ 454343 w 3946874"/>
                <a:gd name="connsiteY3" fmla="*/ 3440335 h 3989641"/>
                <a:gd name="connsiteX4" fmla="*/ 622363 w 3946874"/>
                <a:gd name="connsiteY4" fmla="*/ 3290697 h 3989641"/>
                <a:gd name="connsiteX5" fmla="*/ 927068 w 3946874"/>
                <a:gd name="connsiteY5" fmla="*/ 3087434 h 3989641"/>
                <a:gd name="connsiteX6" fmla="*/ 1176338 w 3946874"/>
                <a:gd name="connsiteY6" fmla="*/ 2915603 h 3989641"/>
                <a:gd name="connsiteX7" fmla="*/ 1394270 w 3946874"/>
                <a:gd name="connsiteY7" fmla="*/ 2780729 h 3989641"/>
                <a:gd name="connsiteX8" fmla="*/ 1601057 w 3946874"/>
                <a:gd name="connsiteY8" fmla="*/ 2723483 h 3989641"/>
                <a:gd name="connsiteX9" fmla="*/ 1756220 w 3946874"/>
                <a:gd name="connsiteY9" fmla="*/ 2743772 h 3989641"/>
                <a:gd name="connsiteX10" fmla="*/ 1889189 w 3946874"/>
                <a:gd name="connsiteY10" fmla="*/ 2765965 h 3989641"/>
                <a:gd name="connsiteX11" fmla="*/ 2007394 w 3946874"/>
                <a:gd name="connsiteY11" fmla="*/ 2765965 h 3989641"/>
                <a:gd name="connsiteX12" fmla="*/ 2184654 w 3946874"/>
                <a:gd name="connsiteY12" fmla="*/ 2671763 h 3989641"/>
                <a:gd name="connsiteX13" fmla="*/ 2372773 w 3946874"/>
                <a:gd name="connsiteY13" fmla="*/ 2538984 h 3989641"/>
                <a:gd name="connsiteX14" fmla="*/ 2439543 w 3946874"/>
                <a:gd name="connsiteY14" fmla="*/ 2510504 h 3989641"/>
                <a:gd name="connsiteX15" fmla="*/ 2650617 w 3946874"/>
                <a:gd name="connsiteY15" fmla="*/ 2434781 h 3989641"/>
                <a:gd name="connsiteX16" fmla="*/ 2785110 w 3946874"/>
                <a:gd name="connsiteY16" fmla="*/ 2383060 h 3989641"/>
                <a:gd name="connsiteX17" fmla="*/ 2897315 w 3946874"/>
                <a:gd name="connsiteY17" fmla="*/ 2318861 h 3989641"/>
                <a:gd name="connsiteX18" fmla="*/ 2997994 w 3946874"/>
                <a:gd name="connsiteY18" fmla="*/ 2226183 h 3989641"/>
                <a:gd name="connsiteX19" fmla="*/ 3061240 w 3946874"/>
                <a:gd name="connsiteY19" fmla="*/ 2141506 h 3989641"/>
                <a:gd name="connsiteX20" fmla="*/ 3152108 w 3946874"/>
                <a:gd name="connsiteY20" fmla="*/ 2005203 h 3989641"/>
                <a:gd name="connsiteX21" fmla="*/ 3274124 w 3946874"/>
                <a:gd name="connsiteY21" fmla="*/ 1871567 h 3989641"/>
                <a:gd name="connsiteX22" fmla="*/ 3388138 w 3946874"/>
                <a:gd name="connsiteY22" fmla="*/ 1770888 h 3989641"/>
                <a:gd name="connsiteX23" fmla="*/ 3466529 w 3946874"/>
                <a:gd name="connsiteY23" fmla="*/ 1679162 h 3989641"/>
                <a:gd name="connsiteX24" fmla="*/ 3538633 w 3946874"/>
                <a:gd name="connsiteY24" fmla="*/ 1551718 h 3989641"/>
                <a:gd name="connsiteX25" fmla="*/ 3588544 w 3946874"/>
                <a:gd name="connsiteY25" fmla="*/ 1376172 h 3989641"/>
                <a:gd name="connsiteX26" fmla="*/ 3597402 w 3946874"/>
                <a:gd name="connsiteY26" fmla="*/ 1293305 h 3989641"/>
                <a:gd name="connsiteX27" fmla="*/ 3721227 w 3946874"/>
                <a:gd name="connsiteY27" fmla="*/ 880491 h 3989641"/>
                <a:gd name="connsiteX28" fmla="*/ 3761137 w 3946874"/>
                <a:gd name="connsiteY28" fmla="*/ 463677 h 3989641"/>
                <a:gd name="connsiteX29" fmla="*/ 3946874 w 3946874"/>
                <a:gd name="connsiteY29" fmla="*/ 0 h 398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18DDF45-08F0-46B6-A0B7-133735C94F47}"/>
                </a:ext>
              </a:extLst>
            </p:cNvPr>
            <p:cNvSpPr/>
            <p:nvPr/>
          </p:nvSpPr>
          <p:spPr>
            <a:xfrm>
              <a:off x="4395978" y="2441733"/>
              <a:ext cx="3665410" cy="2985611"/>
            </a:xfrm>
            <a:custGeom>
              <a:avLst/>
              <a:gdLst>
                <a:gd name="connsiteX0" fmla="*/ 0 w 3665410"/>
                <a:gd name="connsiteY0" fmla="*/ 2985611 h 2985611"/>
                <a:gd name="connsiteX1" fmla="*/ 166211 w 3665410"/>
                <a:gd name="connsiteY1" fmla="*/ 2699766 h 2985611"/>
                <a:gd name="connsiteX2" fmla="*/ 397002 w 3665410"/>
                <a:gd name="connsiteY2" fmla="*/ 2414969 h 2985611"/>
                <a:gd name="connsiteX3" fmla="*/ 620173 w 3665410"/>
                <a:gd name="connsiteY3" fmla="*/ 2237899 h 2985611"/>
                <a:gd name="connsiteX4" fmla="*/ 823341 w 3665410"/>
                <a:gd name="connsiteY4" fmla="*/ 2085499 h 2985611"/>
                <a:gd name="connsiteX5" fmla="*/ 1089565 w 3665410"/>
                <a:gd name="connsiteY5" fmla="*/ 1911477 h 2985611"/>
                <a:gd name="connsiteX6" fmla="*/ 1145000 w 3665410"/>
                <a:gd name="connsiteY6" fmla="*/ 1886807 h 2985611"/>
                <a:gd name="connsiteX7" fmla="*/ 1375791 w 3665410"/>
                <a:gd name="connsiteY7" fmla="*/ 1842135 h 2985611"/>
                <a:gd name="connsiteX8" fmla="*/ 1486567 w 3665410"/>
                <a:gd name="connsiteY8" fmla="*/ 1857566 h 2985611"/>
                <a:gd name="connsiteX9" fmla="*/ 1568101 w 3665410"/>
                <a:gd name="connsiteY9" fmla="*/ 1871377 h 2985611"/>
                <a:gd name="connsiteX10" fmla="*/ 1810607 w 3665410"/>
                <a:gd name="connsiteY10" fmla="*/ 1871377 h 2985611"/>
                <a:gd name="connsiteX11" fmla="*/ 1997964 w 3665410"/>
                <a:gd name="connsiteY11" fmla="*/ 1790605 h 2985611"/>
                <a:gd name="connsiteX12" fmla="*/ 2109883 w 3665410"/>
                <a:gd name="connsiteY12" fmla="*/ 1702784 h 2985611"/>
                <a:gd name="connsiteX13" fmla="*/ 2321433 w 3665410"/>
                <a:gd name="connsiteY13" fmla="*/ 1552384 h 2985611"/>
                <a:gd name="connsiteX14" fmla="*/ 2558891 w 3665410"/>
                <a:gd name="connsiteY14" fmla="*/ 1453420 h 2985611"/>
                <a:gd name="connsiteX15" fmla="*/ 2709767 w 3665410"/>
                <a:gd name="connsiteY15" fmla="*/ 1377887 h 2985611"/>
                <a:gd name="connsiteX16" fmla="*/ 2885408 w 3665410"/>
                <a:gd name="connsiteY16" fmla="*/ 1237393 h 2985611"/>
                <a:gd name="connsiteX17" fmla="*/ 3017711 w 3665410"/>
                <a:gd name="connsiteY17" fmla="*/ 1072229 h 2985611"/>
                <a:gd name="connsiteX18" fmla="*/ 3150680 w 3665410"/>
                <a:gd name="connsiteY18" fmla="*/ 921830 h 2985611"/>
                <a:gd name="connsiteX19" fmla="*/ 3255169 w 3665410"/>
                <a:gd name="connsiteY19" fmla="*/ 801815 h 2985611"/>
                <a:gd name="connsiteX20" fmla="*/ 3339275 w 3665410"/>
                <a:gd name="connsiteY20" fmla="*/ 694182 h 2985611"/>
                <a:gd name="connsiteX21" fmla="*/ 3409188 w 3665410"/>
                <a:gd name="connsiteY21" fmla="*/ 546926 h 2985611"/>
                <a:gd name="connsiteX22" fmla="*/ 3464243 w 3665410"/>
                <a:gd name="connsiteY22" fmla="*/ 347663 h 2985611"/>
                <a:gd name="connsiteX23" fmla="*/ 3665411 w 3665410"/>
                <a:gd name="connsiteY23" fmla="*/ 0 h 29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9D0CC0F-710D-43F4-BC86-763767420133}"/>
                </a:ext>
              </a:extLst>
            </p:cNvPr>
            <p:cNvSpPr/>
            <p:nvPr/>
          </p:nvSpPr>
          <p:spPr>
            <a:xfrm>
              <a:off x="7790402" y="5229700"/>
              <a:ext cx="285940" cy="199072"/>
            </a:xfrm>
            <a:custGeom>
              <a:avLst/>
              <a:gdLst>
                <a:gd name="connsiteX0" fmla="*/ 0 w 285940"/>
                <a:gd name="connsiteY0" fmla="*/ 199073 h 199072"/>
                <a:gd name="connsiteX1" fmla="*/ 285940 w 285940"/>
                <a:gd name="connsiteY1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FB36AB6-CB81-495A-8A33-C0BCE67D6F23}"/>
                </a:ext>
              </a:extLst>
            </p:cNvPr>
            <p:cNvSpPr/>
            <p:nvPr/>
          </p:nvSpPr>
          <p:spPr>
            <a:xfrm>
              <a:off x="7393114" y="5049773"/>
              <a:ext cx="655796" cy="381190"/>
            </a:xfrm>
            <a:custGeom>
              <a:avLst/>
              <a:gdLst>
                <a:gd name="connsiteX0" fmla="*/ 0 w 655796"/>
                <a:gd name="connsiteY0" fmla="*/ 381190 h 381190"/>
                <a:gd name="connsiteX1" fmla="*/ 655796 w 655796"/>
                <a:gd name="connsiteY1" fmla="*/ 0 h 3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993F7E6-ABF6-482D-BEA5-B4E607DDB433}"/>
                </a:ext>
              </a:extLst>
            </p:cNvPr>
            <p:cNvSpPr/>
            <p:nvPr/>
          </p:nvSpPr>
          <p:spPr>
            <a:xfrm>
              <a:off x="5154072" y="3867816"/>
              <a:ext cx="2907315" cy="1544764"/>
            </a:xfrm>
            <a:custGeom>
              <a:avLst/>
              <a:gdLst>
                <a:gd name="connsiteX0" fmla="*/ 0 w 2907315"/>
                <a:gd name="connsiteY0" fmla="*/ 1544764 h 1544764"/>
                <a:gd name="connsiteX1" fmla="*/ 201644 w 2907315"/>
                <a:gd name="connsiteY1" fmla="*/ 1352550 h 1544764"/>
                <a:gd name="connsiteX2" fmla="*/ 423196 w 2907315"/>
                <a:gd name="connsiteY2" fmla="*/ 1196054 h 1544764"/>
                <a:gd name="connsiteX3" fmla="*/ 782193 w 2907315"/>
                <a:gd name="connsiteY3" fmla="*/ 1099947 h 1544764"/>
                <a:gd name="connsiteX4" fmla="*/ 1052513 w 2907315"/>
                <a:gd name="connsiteY4" fmla="*/ 1042321 h 1544764"/>
                <a:gd name="connsiteX5" fmla="*/ 1311783 w 2907315"/>
                <a:gd name="connsiteY5" fmla="*/ 1056037 h 1544764"/>
                <a:gd name="connsiteX6" fmla="*/ 1484662 w 2907315"/>
                <a:gd name="connsiteY6" fmla="*/ 1083469 h 1544764"/>
                <a:gd name="connsiteX7" fmla="*/ 1788224 w 2907315"/>
                <a:gd name="connsiteY7" fmla="*/ 1023080 h 1544764"/>
                <a:gd name="connsiteX8" fmla="*/ 2269045 w 2907315"/>
                <a:gd name="connsiteY8" fmla="*/ 734758 h 1544764"/>
                <a:gd name="connsiteX9" fmla="*/ 2534984 w 2907315"/>
                <a:gd name="connsiteY9" fmla="*/ 572738 h 1544764"/>
                <a:gd name="connsiteX10" fmla="*/ 2907316 w 2907315"/>
                <a:gd name="connsiteY10" fmla="*/ 0 h 154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CA0B097-C21A-40B4-95E4-2FFA9697F824}"/>
                </a:ext>
              </a:extLst>
            </p:cNvPr>
            <p:cNvSpPr/>
            <p:nvPr/>
          </p:nvSpPr>
          <p:spPr>
            <a:xfrm>
              <a:off x="4907946" y="3479100"/>
              <a:ext cx="3168300" cy="1952434"/>
            </a:xfrm>
            <a:custGeom>
              <a:avLst/>
              <a:gdLst>
                <a:gd name="connsiteX0" fmla="*/ 0 w 3168300"/>
                <a:gd name="connsiteY0" fmla="*/ 1952435 h 1952434"/>
                <a:gd name="connsiteX1" fmla="*/ 202121 w 3168300"/>
                <a:gd name="connsiteY1" fmla="*/ 1687068 h 1952434"/>
                <a:gd name="connsiteX2" fmla="*/ 545116 w 3168300"/>
                <a:gd name="connsiteY2" fmla="*/ 1450277 h 1952434"/>
                <a:gd name="connsiteX3" fmla="*/ 906780 w 3168300"/>
                <a:gd name="connsiteY3" fmla="*/ 1354455 h 1952434"/>
                <a:gd name="connsiteX4" fmla="*/ 1332262 w 3168300"/>
                <a:gd name="connsiteY4" fmla="*/ 1285304 h 1952434"/>
                <a:gd name="connsiteX5" fmla="*/ 1691259 w 3168300"/>
                <a:gd name="connsiteY5" fmla="*/ 1240060 h 1952434"/>
                <a:gd name="connsiteX6" fmla="*/ 2010346 w 3168300"/>
                <a:gd name="connsiteY6" fmla="*/ 1141667 h 1952434"/>
                <a:gd name="connsiteX7" fmla="*/ 2393252 w 3168300"/>
                <a:gd name="connsiteY7" fmla="*/ 1027271 h 1952434"/>
                <a:gd name="connsiteX8" fmla="*/ 2582037 w 3168300"/>
                <a:gd name="connsiteY8" fmla="*/ 958120 h 1952434"/>
                <a:gd name="connsiteX9" fmla="*/ 2760155 w 3168300"/>
                <a:gd name="connsiteY9" fmla="*/ 827723 h 1952434"/>
                <a:gd name="connsiteX10" fmla="*/ 2914364 w 3168300"/>
                <a:gd name="connsiteY10" fmla="*/ 567023 h 1952434"/>
                <a:gd name="connsiteX11" fmla="*/ 3168301 w 3168300"/>
                <a:gd name="connsiteY11" fmla="*/ 0 h 195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B2AF0F5-7EAA-4BAB-8DE2-D84E124170FA}"/>
                </a:ext>
              </a:extLst>
            </p:cNvPr>
            <p:cNvSpPr/>
            <p:nvPr/>
          </p:nvSpPr>
          <p:spPr>
            <a:xfrm>
              <a:off x="4704778" y="2976752"/>
              <a:ext cx="3356800" cy="2452020"/>
            </a:xfrm>
            <a:custGeom>
              <a:avLst/>
              <a:gdLst>
                <a:gd name="connsiteX0" fmla="*/ 0 w 3356800"/>
                <a:gd name="connsiteY0" fmla="*/ 2452021 h 2452020"/>
                <a:gd name="connsiteX1" fmla="*/ 130874 w 3356800"/>
                <a:gd name="connsiteY1" fmla="*/ 2247710 h 2452020"/>
                <a:gd name="connsiteX2" fmla="*/ 437197 w 3356800"/>
                <a:gd name="connsiteY2" fmla="*/ 1941195 h 2452020"/>
                <a:gd name="connsiteX3" fmla="*/ 737140 w 3356800"/>
                <a:gd name="connsiteY3" fmla="*/ 1736884 h 2452020"/>
                <a:gd name="connsiteX4" fmla="*/ 1031843 w 3356800"/>
                <a:gd name="connsiteY4" fmla="*/ 1685068 h 2452020"/>
                <a:gd name="connsiteX5" fmla="*/ 1287304 w 3356800"/>
                <a:gd name="connsiteY5" fmla="*/ 1655826 h 2452020"/>
                <a:gd name="connsiteX6" fmla="*/ 1471994 w 3356800"/>
                <a:gd name="connsiteY6" fmla="*/ 1634300 h 2452020"/>
                <a:gd name="connsiteX7" fmla="*/ 1898237 w 3356800"/>
                <a:gd name="connsiteY7" fmla="*/ 1512665 h 2452020"/>
                <a:gd name="connsiteX8" fmla="*/ 2229136 w 3356800"/>
                <a:gd name="connsiteY8" fmla="*/ 1355598 h 2452020"/>
                <a:gd name="connsiteX9" fmla="*/ 2512314 w 3356800"/>
                <a:gd name="connsiteY9" fmla="*/ 1238631 h 2452020"/>
                <a:gd name="connsiteX10" fmla="*/ 2758535 w 3356800"/>
                <a:gd name="connsiteY10" fmla="*/ 1096994 h 2452020"/>
                <a:gd name="connsiteX11" fmla="*/ 2935510 w 3356800"/>
                <a:gd name="connsiteY11" fmla="*/ 919925 h 2452020"/>
                <a:gd name="connsiteX12" fmla="*/ 3081719 w 3356800"/>
                <a:gd name="connsiteY12" fmla="*/ 687419 h 2452020"/>
                <a:gd name="connsiteX13" fmla="*/ 3356800 w 3356800"/>
                <a:gd name="connsiteY13" fmla="*/ 0 h 24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0DAF61AA-5A98-4049-A93E-477E5505141A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kern="1200" cap="all" spc="200" dirty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152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Char char="+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image" Target="../media/image26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eg"/><Relationship Id="rId4" Type="http://schemas.openxmlformats.org/officeDocument/2006/relationships/image" Target="../media/image23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28.jpg"/><Relationship Id="rId7" Type="http://schemas.openxmlformats.org/officeDocument/2006/relationships/image" Target="../media/image32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vseosvita.ua/user/id4167183/blog" TargetMode="External"/><Relationship Id="rId2" Type="http://schemas.openxmlformats.org/officeDocument/2006/relationships/hyperlink" Target="https://vseosvita.ua/blogs/pidsumkova-samootsinka-vlasnoi-profesiinoi-diialnosti-pedahohichnoho-pratsivnyka-za-profesiinym-standartom-105329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acebook.com/groups/4695661535991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68D010-AA0D-1F07-C410-7828D7A10E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6700" y="216817"/>
            <a:ext cx="6834433" cy="1178350"/>
          </a:xfrm>
        </p:spPr>
        <p:txBody>
          <a:bodyPr>
            <a:normAutofit fontScale="90000"/>
          </a:bodyPr>
          <a:lstStyle/>
          <a:p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Прилуцький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</a:t>
            </a:r>
            <a:r>
              <a:rPr 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аклад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дошкільної освіти (ясла-садок)</a:t>
            </a:r>
            <a:b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комбінованого типу №26</a:t>
            </a:r>
            <a:b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Прилуцької міської ради</a:t>
            </a:r>
            <a:b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Чернігівської області</a:t>
            </a:r>
            <a:endParaRPr lang="ru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4FB30FF-5194-A154-E547-AE85498696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428" y="1545655"/>
            <a:ext cx="6327920" cy="1394189"/>
          </a:xfrm>
        </p:spPr>
        <p:txBody>
          <a:bodyPr>
            <a:normAutofit lnSpcReduction="10000"/>
          </a:bodyPr>
          <a:lstStyle/>
          <a:p>
            <a:r>
              <a:rPr lang="uk-UA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Звіт за </a:t>
            </a:r>
            <a:r>
              <a:rPr lang="uk-UA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міжатестаційний</a:t>
            </a:r>
            <a:r>
              <a:rPr lang="uk-UA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період за 2024 – 2026 </a:t>
            </a:r>
            <a:r>
              <a:rPr lang="uk-UA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н.р</a:t>
            </a:r>
            <a:r>
              <a:rPr lang="uk-UA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Степенкової</a:t>
            </a:r>
            <a:r>
              <a:rPr lang="uk-UA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Олени Валеріївни, вихователя</a:t>
            </a:r>
          </a:p>
          <a:p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105AA9E4-262E-6B0C-2B71-226A41B4ECAF}"/>
              </a:ext>
            </a:extLst>
          </p:cNvPr>
          <p:cNvSpPr txBox="1">
            <a:spLocks/>
          </p:cNvSpPr>
          <p:nvPr/>
        </p:nvSpPr>
        <p:spPr>
          <a:xfrm>
            <a:off x="399852" y="4320045"/>
            <a:ext cx="4408121" cy="21200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accent5"/>
              </a:buClr>
              <a:buFont typeface="Avenir Next LT Pro" panose="020B05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5"/>
              </a:buClr>
              <a:buFont typeface="Avenir Next LT Pro" panose="020B05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5"/>
              </a:buClr>
              <a:buFont typeface="Avenir Next LT Pro" panose="020B05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5"/>
              </a:buClr>
              <a:buFont typeface="Avenir Next LT Pro" panose="020B05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5"/>
              </a:buClr>
              <a:buFont typeface="Avenir Next LT Pro" panose="020B05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uk-UA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Освіта: </a:t>
            </a:r>
            <a:r>
              <a:rPr lang="uk-UA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вища, магістр</a:t>
            </a:r>
          </a:p>
          <a:p>
            <a:pPr algn="l"/>
            <a:r>
              <a:rPr lang="uk-UA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Стаж: </a:t>
            </a:r>
            <a:r>
              <a:rPr lang="uk-UA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років</a:t>
            </a:r>
          </a:p>
          <a:p>
            <a:pPr algn="l"/>
            <a:r>
              <a:rPr lang="uk-UA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Кваліфікаційна категорія</a:t>
            </a:r>
            <a:r>
              <a:rPr lang="uk-UA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спеціаліст</a:t>
            </a:r>
          </a:p>
          <a:p>
            <a:pPr algn="l"/>
            <a:r>
              <a:rPr lang="uk-UA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Попередня атестація: </a:t>
            </a:r>
            <a:r>
              <a:rPr lang="uk-UA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атестувалася</a:t>
            </a:r>
            <a:endParaRPr lang="ru-UA" sz="20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302EFDC-8285-E4DA-15C5-C2DC577E06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477" y="1223384"/>
            <a:ext cx="3770670" cy="536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271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F0EF2C-D92C-1C01-D7E9-C398B1CB5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2343" y="0"/>
            <a:ext cx="3855563" cy="530421"/>
          </a:xfrm>
        </p:spPr>
        <p:txBody>
          <a:bodyPr>
            <a:normAutofit/>
          </a:bodyPr>
          <a:lstStyle/>
          <a:p>
            <a:pPr algn="ctr"/>
            <a:r>
              <a:rPr lang="uk-UA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 КВАЛІФІКАЦІЇ </a:t>
            </a:r>
            <a:endParaRPr lang="ru-UA" sz="1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728F4BBB-3E09-107D-875C-42F61E28C8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0240922"/>
              </p:ext>
            </p:extLst>
          </p:nvPr>
        </p:nvGraphicFramePr>
        <p:xfrm>
          <a:off x="250468" y="358845"/>
          <a:ext cx="11548241" cy="64991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390">
                  <a:extLst>
                    <a:ext uri="{9D8B030D-6E8A-4147-A177-3AD203B41FA5}">
                      <a16:colId xmlns:a16="http://schemas.microsoft.com/office/drawing/2014/main" val="3759488200"/>
                    </a:ext>
                  </a:extLst>
                </a:gridCol>
                <a:gridCol w="1471175">
                  <a:extLst>
                    <a:ext uri="{9D8B030D-6E8A-4147-A177-3AD203B41FA5}">
                      <a16:colId xmlns:a16="http://schemas.microsoft.com/office/drawing/2014/main" val="2278510545"/>
                    </a:ext>
                  </a:extLst>
                </a:gridCol>
                <a:gridCol w="2048106">
                  <a:extLst>
                    <a:ext uri="{9D8B030D-6E8A-4147-A177-3AD203B41FA5}">
                      <a16:colId xmlns:a16="http://schemas.microsoft.com/office/drawing/2014/main" val="1433135866"/>
                    </a:ext>
                  </a:extLst>
                </a:gridCol>
                <a:gridCol w="3855824">
                  <a:extLst>
                    <a:ext uri="{9D8B030D-6E8A-4147-A177-3AD203B41FA5}">
                      <a16:colId xmlns:a16="http://schemas.microsoft.com/office/drawing/2014/main" val="1089886793"/>
                    </a:ext>
                  </a:extLst>
                </a:gridCol>
                <a:gridCol w="1423097">
                  <a:extLst>
                    <a:ext uri="{9D8B030D-6E8A-4147-A177-3AD203B41FA5}">
                      <a16:colId xmlns:a16="http://schemas.microsoft.com/office/drawing/2014/main" val="1350050534"/>
                    </a:ext>
                  </a:extLst>
                </a:gridCol>
                <a:gridCol w="1713471">
                  <a:extLst>
                    <a:ext uri="{9D8B030D-6E8A-4147-A177-3AD203B41FA5}">
                      <a16:colId xmlns:a16="http://schemas.microsoft.com/office/drawing/2014/main" val="342569727"/>
                    </a:ext>
                  </a:extLst>
                </a:gridCol>
                <a:gridCol w="671178">
                  <a:extLst>
                    <a:ext uri="{9D8B030D-6E8A-4147-A177-3AD203B41FA5}">
                      <a16:colId xmlns:a16="http://schemas.microsoft.com/office/drawing/2014/main" val="919550723"/>
                    </a:ext>
                  </a:extLst>
                </a:gridCol>
              </a:tblGrid>
              <a:tr h="698427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 </a:t>
                      </a:r>
                    </a:p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 п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Вид </a:t>
                      </a:r>
                    </a:p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Документа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документа,</a:t>
                      </a:r>
                    </a:p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видачі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 курсів або додаткової освіти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Кількість годин навчання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Місце навчання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Примітка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440814"/>
                  </a:ext>
                </a:extLst>
              </a:tr>
              <a:tr h="858204"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Сертифікат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№4726354684362474853</a:t>
                      </a:r>
                    </a:p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ЄДРПОУ 43771659</a:t>
                      </a:r>
                    </a:p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18.02.2025р.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«Освітні стратегії для успішного здобуття дошкільної освіти дітьми з ООП. Інклюзія»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годин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 «ІППО»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657753"/>
                  </a:ext>
                </a:extLst>
              </a:tr>
              <a:tr h="858204"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Сертифікат</a:t>
                      </a:r>
                    </a:p>
                    <a:p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№7216951651653469878</a:t>
                      </a:r>
                    </a:p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ЄДРПОУ 43771659</a:t>
                      </a:r>
                    </a:p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18.02.2025р.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«Розвиток уяви у дошкільнят та позитивно – емоційного ставлення до процесу пізнання»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годин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 «ІППО»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249805"/>
                  </a:ext>
                </a:extLst>
              </a:tr>
              <a:tr h="698427"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Сертифікат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ЄДРПОУ 39598867</a:t>
                      </a:r>
                    </a:p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23.08.2025р.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«Перша </a:t>
                      </a:r>
                      <a:r>
                        <a:rPr lang="uk-UA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домедична</a:t>
                      </a: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допомога в умовах війни»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годин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Платформа онлайн-курсів 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Prometheus</a:t>
                      </a:r>
                      <a:endParaRPr lang="uk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416917"/>
                  </a:ext>
                </a:extLst>
              </a:tr>
              <a:tr h="698427"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Сертифікат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ЄДРПОУ 39598867</a:t>
                      </a:r>
                    </a:p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22.02.2025р.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«Протидія та попередження </a:t>
                      </a:r>
                      <a:r>
                        <a:rPr lang="uk-UA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булінгу</a:t>
                      </a: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(цькуванню) в закладах освіти»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годин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Платформа онлайн-курсів 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Prometheus</a:t>
                      </a:r>
                      <a:endParaRPr lang="uk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643208"/>
                  </a:ext>
                </a:extLst>
              </a:tr>
              <a:tr h="698427"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Сертифікат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ММРО8072025-242</a:t>
                      </a:r>
                    </a:p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ЄДРПОУ 2797913163</a:t>
                      </a:r>
                    </a:p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08.07.2025р.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Курс «Англійська з нуля»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 годин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ТОВ «Лінгвіст»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966459"/>
                  </a:ext>
                </a:extLst>
              </a:tr>
              <a:tr h="291011"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</a:t>
                      </a:r>
                      <a:r>
                        <a:rPr lang="uk-UA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ікат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№11924-25</a:t>
                      </a:r>
                    </a:p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07.07.2025р.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«Впровадження концепції цифрової гігієни дітей дошкільного віку: виклики, рішення, практики»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години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УДУ ім. </a:t>
                      </a:r>
                      <a:r>
                        <a:rPr lang="uk-UA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М.Драгоманова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911172"/>
                  </a:ext>
                </a:extLst>
              </a:tr>
              <a:tr h="1157150"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Сертифікат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№24007811  26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12.01 - 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.01.2026р.</a:t>
                      </a:r>
                    </a:p>
                    <a:p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«Педагогічні та науково-педагогічні працівники, які проводять навчання здобувачів освіти діям надзвичайних ситуаціях (ЗДО)»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годин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Навчально-методичний центр ЦЗ та БЖД Чернігівської області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023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8624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5B6F09-393D-6908-67A6-366A002FF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9659" y="88645"/>
            <a:ext cx="3111631" cy="426727"/>
          </a:xfrm>
        </p:spPr>
        <p:txBody>
          <a:bodyPr>
            <a:normAutofit/>
          </a:bodyPr>
          <a:lstStyle/>
          <a:p>
            <a:pPr algn="ctr"/>
            <a:r>
              <a:rPr lang="uk-UA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САМООСВІТА</a:t>
            </a:r>
            <a:endParaRPr lang="ru-UA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B9D2453F-A3E6-8719-7E79-FC9A742990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3007743"/>
              </p:ext>
            </p:extLst>
          </p:nvPr>
        </p:nvGraphicFramePr>
        <p:xfrm>
          <a:off x="339365" y="515372"/>
          <a:ext cx="11497559" cy="606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5332">
                  <a:extLst>
                    <a:ext uri="{9D8B030D-6E8A-4147-A177-3AD203B41FA5}">
                      <a16:colId xmlns:a16="http://schemas.microsoft.com/office/drawing/2014/main" val="3378548511"/>
                    </a:ext>
                  </a:extLst>
                </a:gridCol>
                <a:gridCol w="1348033">
                  <a:extLst>
                    <a:ext uri="{9D8B030D-6E8A-4147-A177-3AD203B41FA5}">
                      <a16:colId xmlns:a16="http://schemas.microsoft.com/office/drawing/2014/main" val="2928297811"/>
                    </a:ext>
                  </a:extLst>
                </a:gridCol>
                <a:gridCol w="1941921">
                  <a:extLst>
                    <a:ext uri="{9D8B030D-6E8A-4147-A177-3AD203B41FA5}">
                      <a16:colId xmlns:a16="http://schemas.microsoft.com/office/drawing/2014/main" val="1803427172"/>
                    </a:ext>
                  </a:extLst>
                </a:gridCol>
                <a:gridCol w="3591613">
                  <a:extLst>
                    <a:ext uri="{9D8B030D-6E8A-4147-A177-3AD203B41FA5}">
                      <a16:colId xmlns:a16="http://schemas.microsoft.com/office/drawing/2014/main" val="2678451401"/>
                    </a:ext>
                  </a:extLst>
                </a:gridCol>
                <a:gridCol w="1272618">
                  <a:extLst>
                    <a:ext uri="{9D8B030D-6E8A-4147-A177-3AD203B41FA5}">
                      <a16:colId xmlns:a16="http://schemas.microsoft.com/office/drawing/2014/main" val="3388872559"/>
                    </a:ext>
                  </a:extLst>
                </a:gridCol>
                <a:gridCol w="1527143">
                  <a:extLst>
                    <a:ext uri="{9D8B030D-6E8A-4147-A177-3AD203B41FA5}">
                      <a16:colId xmlns:a16="http://schemas.microsoft.com/office/drawing/2014/main" val="1300065015"/>
                    </a:ext>
                  </a:extLst>
                </a:gridCol>
                <a:gridCol w="1300899">
                  <a:extLst>
                    <a:ext uri="{9D8B030D-6E8A-4147-A177-3AD203B41FA5}">
                      <a16:colId xmlns:a16="http://schemas.microsoft.com/office/drawing/2014/main" val="2080950446"/>
                    </a:ext>
                  </a:extLst>
                </a:gridCol>
              </a:tblGrid>
              <a:tr h="478675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</a:p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 П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документа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документа, дата видачі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 додаткової  самоосвіти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Кількість годин навчання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Місце навчання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Примітка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274697"/>
                  </a:ext>
                </a:extLst>
              </a:tr>
              <a:tr h="478675"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Опрацювання закону України «Про дошкільну освіту»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Офіційний веб-портал Верховної ради України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92418"/>
                  </a:ext>
                </a:extLst>
              </a:tr>
              <a:tr h="478675"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Сертифікат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1921</a:t>
                      </a:r>
                    </a:p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02.12.- 05.12.2024р.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«Школа благодійності. Інклюзія»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годин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 «Талан»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932848"/>
                  </a:ext>
                </a:extLst>
              </a:tr>
              <a:tr h="478675"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Сертифікат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LNG</a:t>
                      </a: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17042025-205</a:t>
                      </a:r>
                    </a:p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ЄДРПОУ 2797913163</a:t>
                      </a:r>
                    </a:p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17.04.25р.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«Що таке життєві компетенції у світі англійської мови ?»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 години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Онлайн платформа </a:t>
                      </a:r>
                    </a:p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ТОВ «Лінгвіст»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79768"/>
                  </a:ext>
                </a:extLst>
              </a:tr>
              <a:tr h="478675"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Сертифікат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LNG</a:t>
                      </a: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27052025-89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ЄДРПОУ 2797913163</a:t>
                      </a:r>
                    </a:p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27.05.2025р.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Let`s read with Imagine Reading Anthology 2!</a:t>
                      </a: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година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Онлайн платформа </a:t>
                      </a:r>
                    </a:p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ТОВ «Лінгвіст»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346111"/>
                  </a:ext>
                </a:extLst>
              </a:tr>
              <a:tr h="478675"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Сертифікат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39602-25</a:t>
                      </a:r>
                    </a:p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24.11.2025р.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«Цифровий простір в освіті: навчання, мотивація, штучний інтелект і </a:t>
                      </a:r>
                      <a:r>
                        <a:rPr lang="uk-UA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кібербезпека</a:t>
                      </a: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годин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Український державний університет ім. Михайла Драгоманова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3195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8908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BE549C-D386-C08D-6E30-6B8ADBD38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1744" y="150829"/>
            <a:ext cx="2275788" cy="323801"/>
          </a:xfrm>
        </p:spPr>
        <p:txBody>
          <a:bodyPr>
            <a:noAutofit/>
          </a:bodyPr>
          <a:lstStyle/>
          <a:p>
            <a:pPr algn="ctr"/>
            <a:r>
              <a:rPr lang="uk-UA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САМООСВІТА</a:t>
            </a:r>
            <a:endParaRPr lang="ru-UA" sz="1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C944B870-8EEE-6D9D-4923-3EC5C90227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2123654"/>
              </p:ext>
            </p:extLst>
          </p:nvPr>
        </p:nvGraphicFramePr>
        <p:xfrm>
          <a:off x="546754" y="500380"/>
          <a:ext cx="11271620" cy="630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6280">
                  <a:extLst>
                    <a:ext uri="{9D8B030D-6E8A-4147-A177-3AD203B41FA5}">
                      <a16:colId xmlns:a16="http://schemas.microsoft.com/office/drawing/2014/main" val="259102409"/>
                    </a:ext>
                  </a:extLst>
                </a:gridCol>
                <a:gridCol w="1266325">
                  <a:extLst>
                    <a:ext uri="{9D8B030D-6E8A-4147-A177-3AD203B41FA5}">
                      <a16:colId xmlns:a16="http://schemas.microsoft.com/office/drawing/2014/main" val="4165487825"/>
                    </a:ext>
                  </a:extLst>
                </a:gridCol>
                <a:gridCol w="1568182">
                  <a:extLst>
                    <a:ext uri="{9D8B030D-6E8A-4147-A177-3AD203B41FA5}">
                      <a16:colId xmlns:a16="http://schemas.microsoft.com/office/drawing/2014/main" val="1103361342"/>
                    </a:ext>
                  </a:extLst>
                </a:gridCol>
                <a:gridCol w="3550701">
                  <a:extLst>
                    <a:ext uri="{9D8B030D-6E8A-4147-A177-3AD203B41FA5}">
                      <a16:colId xmlns:a16="http://schemas.microsoft.com/office/drawing/2014/main" val="422903018"/>
                    </a:ext>
                  </a:extLst>
                </a:gridCol>
                <a:gridCol w="1049070">
                  <a:extLst>
                    <a:ext uri="{9D8B030D-6E8A-4147-A177-3AD203B41FA5}">
                      <a16:colId xmlns:a16="http://schemas.microsoft.com/office/drawing/2014/main" val="834385954"/>
                    </a:ext>
                  </a:extLst>
                </a:gridCol>
                <a:gridCol w="1815699">
                  <a:extLst>
                    <a:ext uri="{9D8B030D-6E8A-4147-A177-3AD203B41FA5}">
                      <a16:colId xmlns:a16="http://schemas.microsoft.com/office/drawing/2014/main" val="5997396"/>
                    </a:ext>
                  </a:extLst>
                </a:gridCol>
                <a:gridCol w="1295363">
                  <a:extLst>
                    <a:ext uri="{9D8B030D-6E8A-4147-A177-3AD203B41FA5}">
                      <a16:colId xmlns:a16="http://schemas.microsoft.com/office/drawing/2014/main" val="471666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</a:p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 П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документа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документа, дата видачі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 додаткової самоосвіти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Кількість годин навчання 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Місце навчання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Примітка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140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Сертифікат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14.08.2025р.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Онлайн – тестування «</a:t>
                      </a:r>
                      <a:r>
                        <a:rPr kumimoji="0" lang="uk-UA" sz="1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Цифрограм</a:t>
                      </a:r>
                      <a:r>
                        <a:rPr kumimoji="0" lang="uk-UA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1.0 для громадян» 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>
                          <a:latin typeface="Georgia" pitchFamily="18" charset="0"/>
                          <a:cs typeface="Times New Roman" pitchFamily="18" charset="0"/>
                        </a:rPr>
                        <a:t>Онлайн платформа Дія.</a:t>
                      </a:r>
                      <a:r>
                        <a:rPr lang="uk-UA" sz="1600" baseline="0" dirty="0">
                          <a:latin typeface="Georgia" pitchFamily="18" charset="0"/>
                          <a:cs typeface="Times New Roman" pitchFamily="18" charset="0"/>
                        </a:rPr>
                        <a:t> Цифрова освіта.</a:t>
                      </a:r>
                      <a:endParaRPr lang="ru-RU" sz="1600" dirty="0"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Середній рівень В2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501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Сертифікат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 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02125697/18117-25</a:t>
                      </a:r>
                      <a:endParaRPr lang="uk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12.09.2025р.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Всеукраїнська науково-практична конференція для педагогів з питань цифрової грамотності: «Безпечний інтернет в освіті: </a:t>
                      </a:r>
                      <a:r>
                        <a:rPr lang="uk-UA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кібербезпека</a:t>
                      </a: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uk-UA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медіаграмотність</a:t>
                      </a: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педагога»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години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КЗ «ІППОЧО»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548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21.05.2025р.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«Використання засобів альтернативної та додаткової комунікації в освітньому процесі закладу дошкільної освіти»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ЧОІППО ім. </a:t>
                      </a:r>
                      <a:r>
                        <a:rPr lang="uk-UA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К.Д.Ушинського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820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Сертифікат 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15.01.2025р.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«Монети вдячності» в межах Всеукраїнської благодійної акції 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#SuperCoins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НБУ  ГО «ТАЛАН»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184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Сертифікат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№377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17492</a:t>
                      </a:r>
                    </a:p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08.10.2025р.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«Безпечний інтернет у цифровому світі: виклики та рішення для освіти»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години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КЗВО «Вінницька академія безперервної освіти»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9568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9153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804006-8BE8-DFC0-262F-DEC3D3200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6303" y="109487"/>
            <a:ext cx="1914832" cy="519778"/>
          </a:xfrm>
        </p:spPr>
        <p:txBody>
          <a:bodyPr>
            <a:normAutofit/>
          </a:bodyPr>
          <a:lstStyle/>
          <a:p>
            <a:r>
              <a:rPr lang="uk-UA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САМООСВІТА</a:t>
            </a:r>
            <a:endParaRPr lang="ru-UA" sz="2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35A63EE5-711C-8170-E023-916EDCD76E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5433969"/>
              </p:ext>
            </p:extLst>
          </p:nvPr>
        </p:nvGraphicFramePr>
        <p:xfrm>
          <a:off x="481782" y="719666"/>
          <a:ext cx="11297265" cy="5969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1444">
                  <a:extLst>
                    <a:ext uri="{9D8B030D-6E8A-4147-A177-3AD203B41FA5}">
                      <a16:colId xmlns:a16="http://schemas.microsoft.com/office/drawing/2014/main" val="2377401872"/>
                    </a:ext>
                  </a:extLst>
                </a:gridCol>
                <a:gridCol w="1710813">
                  <a:extLst>
                    <a:ext uri="{9D8B030D-6E8A-4147-A177-3AD203B41FA5}">
                      <a16:colId xmlns:a16="http://schemas.microsoft.com/office/drawing/2014/main" val="1371067098"/>
                    </a:ext>
                  </a:extLst>
                </a:gridCol>
                <a:gridCol w="1976284">
                  <a:extLst>
                    <a:ext uri="{9D8B030D-6E8A-4147-A177-3AD203B41FA5}">
                      <a16:colId xmlns:a16="http://schemas.microsoft.com/office/drawing/2014/main" val="2176190152"/>
                    </a:ext>
                  </a:extLst>
                </a:gridCol>
                <a:gridCol w="2930012">
                  <a:extLst>
                    <a:ext uri="{9D8B030D-6E8A-4147-A177-3AD203B41FA5}">
                      <a16:colId xmlns:a16="http://schemas.microsoft.com/office/drawing/2014/main" val="1105861613"/>
                    </a:ext>
                  </a:extLst>
                </a:gridCol>
                <a:gridCol w="1229033">
                  <a:extLst>
                    <a:ext uri="{9D8B030D-6E8A-4147-A177-3AD203B41FA5}">
                      <a16:colId xmlns:a16="http://schemas.microsoft.com/office/drawing/2014/main" val="1196726316"/>
                    </a:ext>
                  </a:extLst>
                </a:gridCol>
                <a:gridCol w="1789471">
                  <a:extLst>
                    <a:ext uri="{9D8B030D-6E8A-4147-A177-3AD203B41FA5}">
                      <a16:colId xmlns:a16="http://schemas.microsoft.com/office/drawing/2014/main" val="1924369919"/>
                    </a:ext>
                  </a:extLst>
                </a:gridCol>
                <a:gridCol w="1160208">
                  <a:extLst>
                    <a:ext uri="{9D8B030D-6E8A-4147-A177-3AD203B41FA5}">
                      <a16:colId xmlns:a16="http://schemas.microsoft.com/office/drawing/2014/main" val="146140261"/>
                    </a:ext>
                  </a:extLst>
                </a:gridCol>
              </a:tblGrid>
              <a:tr h="450373"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з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документа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документа,</a:t>
                      </a:r>
                    </a:p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видачі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 додаткової самоосвіти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Кількість годин навчання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Місце навчання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Примітка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14915"/>
                  </a:ext>
                </a:extLst>
              </a:tr>
              <a:tr h="973075"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08.10.2025р.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Орієнтири роботи за педагогічним вектором «Розвиток емоційного інтелекту дошкільників»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Інформ</a:t>
                      </a: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-кейс</a:t>
                      </a:r>
                    </a:p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ЗДО КТ№ 26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60351"/>
                  </a:ext>
                </a:extLst>
              </a:tr>
              <a:tr h="973075"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08.10.2025р.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Валеологічна</a:t>
                      </a: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освіта дошкільників: реалії сьогодення.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Інформ</a:t>
                      </a: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кейс </a:t>
                      </a:r>
                    </a:p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ЗДО КТ№ 26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390021"/>
                  </a:ext>
                </a:extLst>
              </a:tr>
              <a:tr h="973075"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Сертифікат 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MMP22102025-215  </a:t>
                      </a:r>
                      <a:endParaRPr lang="uk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ЄДРПОУ 35133534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22.10.2025</a:t>
                      </a: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Using Stories and Cartoons in English Language</a:t>
                      </a: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година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ТОВ «Лінгвіст»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581297"/>
                  </a:ext>
                </a:extLst>
              </a:tr>
              <a:tr h="973075"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10.12.2025р.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«Формування внутрішньої системи забезпечення якості дошкільної освіти»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Інформ</a:t>
                      </a: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-кейс </a:t>
                      </a:r>
                    </a:p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ЗДО КТ№ 26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589344"/>
                  </a:ext>
                </a:extLst>
              </a:tr>
              <a:tr h="973075"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Сертифікат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CUPA</a:t>
                      </a: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20112025-198  </a:t>
                      </a:r>
                    </a:p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ЄДРПОУ 35133534</a:t>
                      </a:r>
                    </a:p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20.11.2025р.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«Англійська для дошкільнят через дії та рухи»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година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ТОВ «Лінгвіст»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7483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8030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F039C1-8012-8FE1-E239-65D62FFB1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5019" y="129152"/>
            <a:ext cx="1946788" cy="450952"/>
          </a:xfrm>
        </p:spPr>
        <p:txBody>
          <a:bodyPr>
            <a:normAutofit/>
          </a:bodyPr>
          <a:lstStyle/>
          <a:p>
            <a:r>
              <a:rPr lang="uk-UA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САМООСВІТА</a:t>
            </a:r>
            <a:endParaRPr lang="ru-UA" sz="2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AB65DFE6-F1FD-8D27-4DEE-A527DD25A4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437105"/>
              </p:ext>
            </p:extLst>
          </p:nvPr>
        </p:nvGraphicFramePr>
        <p:xfrm>
          <a:off x="383458" y="560452"/>
          <a:ext cx="11425083" cy="6179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226">
                  <a:extLst>
                    <a:ext uri="{9D8B030D-6E8A-4147-A177-3AD203B41FA5}">
                      <a16:colId xmlns:a16="http://schemas.microsoft.com/office/drawing/2014/main" val="2481985124"/>
                    </a:ext>
                  </a:extLst>
                </a:gridCol>
                <a:gridCol w="1622203">
                  <a:extLst>
                    <a:ext uri="{9D8B030D-6E8A-4147-A177-3AD203B41FA5}">
                      <a16:colId xmlns:a16="http://schemas.microsoft.com/office/drawing/2014/main" val="1225873118"/>
                    </a:ext>
                  </a:extLst>
                </a:gridCol>
                <a:gridCol w="1990432">
                  <a:extLst>
                    <a:ext uri="{9D8B030D-6E8A-4147-A177-3AD203B41FA5}">
                      <a16:colId xmlns:a16="http://schemas.microsoft.com/office/drawing/2014/main" val="2704023640"/>
                    </a:ext>
                  </a:extLst>
                </a:gridCol>
                <a:gridCol w="3085171">
                  <a:extLst>
                    <a:ext uri="{9D8B030D-6E8A-4147-A177-3AD203B41FA5}">
                      <a16:colId xmlns:a16="http://schemas.microsoft.com/office/drawing/2014/main" val="3266880239"/>
                    </a:ext>
                  </a:extLst>
                </a:gridCol>
                <a:gridCol w="1283829">
                  <a:extLst>
                    <a:ext uri="{9D8B030D-6E8A-4147-A177-3AD203B41FA5}">
                      <a16:colId xmlns:a16="http://schemas.microsoft.com/office/drawing/2014/main" val="4175846054"/>
                    </a:ext>
                  </a:extLst>
                </a:gridCol>
                <a:gridCol w="1592347">
                  <a:extLst>
                    <a:ext uri="{9D8B030D-6E8A-4147-A177-3AD203B41FA5}">
                      <a16:colId xmlns:a16="http://schemas.microsoft.com/office/drawing/2014/main" val="1209812450"/>
                    </a:ext>
                  </a:extLst>
                </a:gridCol>
                <a:gridCol w="1273875">
                  <a:extLst>
                    <a:ext uri="{9D8B030D-6E8A-4147-A177-3AD203B41FA5}">
                      <a16:colId xmlns:a16="http://schemas.microsoft.com/office/drawing/2014/main" val="2829447548"/>
                    </a:ext>
                  </a:extLst>
                </a:gridCol>
              </a:tblGrid>
              <a:tr h="784114"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з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документа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документа,</a:t>
                      </a:r>
                    </a:p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видачі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 додаткової самоосвіти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Кількість годин навчання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Місце навчання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Примітка 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49562"/>
                  </a:ext>
                </a:extLst>
              </a:tr>
              <a:tr h="956113"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26.05. 2025р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Освітній проект «Професія банкір: мандрівка від шагу до банку»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 «ТАЛАН»</a:t>
                      </a:r>
                    </a:p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НБУ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204827"/>
                  </a:ext>
                </a:extLst>
              </a:tr>
              <a:tr h="1248774"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Сертифікат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21.02.2026.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з платіжної безпеки «Моя безпечна громада» для закладів освіти, територіальних громад, бібліотек та будинку культури.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 «ТАЛАН»</a:t>
                      </a:r>
                    </a:p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НБУ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763373"/>
                  </a:ext>
                </a:extLst>
              </a:tr>
              <a:tr h="1016444"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11.02.2026р.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Самоосвіта педагогів. Типи організації освітньої дошкільної діяльності та форми здобуття дошкільної освіти.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Інформ</a:t>
                      </a: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кейс</a:t>
                      </a:r>
                    </a:p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ЗДО КТ№26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82101"/>
                  </a:ext>
                </a:extLst>
              </a:tr>
              <a:tr h="1016444"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Сертифікат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№45211613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25954</a:t>
                      </a:r>
                    </a:p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29.01.2026р.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«Інновації та технології в освіті у 2026 році: ЄАС 3.0 та атестація в мобільному додатку»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години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 «</a:t>
                      </a:r>
                      <a:r>
                        <a:rPr lang="uk-UA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Цифровізація</a:t>
                      </a: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освіти в Україні»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752476"/>
                  </a:ext>
                </a:extLst>
              </a:tr>
              <a:tr h="956113"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08.04.2026р.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uk-UA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Цифровізація</a:t>
                      </a: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дошкільної освіти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</a:t>
                      </a: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 Концепцією цифрової гігієни для дошкільнят. 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Інформ</a:t>
                      </a: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–кейс </a:t>
                      </a:r>
                    </a:p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ЗДО КТ№26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6769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1512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AB2FD4-051B-382F-995D-4214BEF00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6993" y="148815"/>
            <a:ext cx="5319251" cy="1021224"/>
          </a:xfrm>
        </p:spPr>
        <p:txBody>
          <a:bodyPr>
            <a:normAutofit/>
          </a:bodyPr>
          <a:lstStyle/>
          <a:p>
            <a:pPr algn="ctr"/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Напрям педагогічної діяльності: </a:t>
            </a:r>
            <a:b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Дошкільникам про професії дорослих </a:t>
            </a:r>
            <a:endParaRPr lang="ru-UA" sz="2400" b="1" i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92A125-7DB9-073B-520F-3C1E5AA4D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303" y="1071716"/>
            <a:ext cx="11621729" cy="57862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маленькі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них — великий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працює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дорослим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людям,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готують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дбають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лагодять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мріють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творять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як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великого пазлу! Разом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дорослі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зручним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безпечним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веселим.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Ось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хочу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познайомити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дошкільнят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детально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були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обізнаними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майбутньому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виборі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поклику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душі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Мета: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навчити дітей називати професії дорослих (вихователя,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кухаря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лікаря, перукаря, пожежника, продавця,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поліціонера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розуміти їх значення для людей; сформувати уявлення про їхні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обов’язки, матеріали та обладнання, які використовують у роботі; вчити виявляти цікавість, позитивне ставлення до праці, розуміти її необхідність, користь для себе та людей; дотримуватись правил культури праці; виховувати колективізм. </a:t>
            </a:r>
            <a:endParaRPr lang="ru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Завдання: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розробити серію дидактичних ігор з даної теми; придбати разом з батьками ігрові матеріали та необхідну атрибутику для сюжетно – рольових ігор; оформити перспективний розподіл змісту та форм роботи  з дошкільниками середнього та старшого дошкільного віку з питання: «Дошкільникам про професії»; поповнити медіа-теку відеозаписами про світ професій; підібрати серію інформативно-консультативних матеріалів для батьків «Світ професій».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820298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92945F-8310-FD8B-749C-E952A35BA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6890" y="227473"/>
            <a:ext cx="7676535" cy="431287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000" b="1" i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Екскурсії – огляди по ознайомленню дітей з професіями дорослих </a:t>
            </a:r>
            <a:br>
              <a:rPr lang="ru-UA" dirty="0">
                <a:solidFill>
                  <a:srgbClr val="0070C0"/>
                </a:solidFill>
              </a:rPr>
            </a:br>
            <a:endParaRPr lang="ru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2887F0B-901A-1A6A-C06D-3217EB35F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77" y="576748"/>
            <a:ext cx="2257172" cy="300956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AE38F35-8EE9-DA82-964B-655DFB6082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246" y="576748"/>
            <a:ext cx="2257172" cy="300956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57BA046-88B9-2147-923C-1672185156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831" y="576748"/>
            <a:ext cx="2257173" cy="300956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E73F756-A2F6-C17A-3F8A-72FB665A5F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417" y="576748"/>
            <a:ext cx="2257173" cy="300956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122D078-BBCF-022B-0E96-F49122605B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093" y="4055899"/>
            <a:ext cx="5252393" cy="236357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E1F3F66-8AA0-6654-D85B-7151753306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88" y="4070003"/>
            <a:ext cx="3948774" cy="245939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ACDAE4A-7E63-9972-0B69-AB197FC28600}"/>
              </a:ext>
            </a:extLst>
          </p:cNvPr>
          <p:cNvSpPr txBox="1"/>
          <p:nvPr/>
        </p:nvSpPr>
        <p:spPr>
          <a:xfrm>
            <a:off x="200660" y="3643491"/>
            <a:ext cx="22571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книжковий магазин</a:t>
            </a:r>
            <a:endParaRPr lang="ru-UA" sz="18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E80583-785E-E3AF-B7BD-1553FD1A8FE9}"/>
              </a:ext>
            </a:extLst>
          </p:cNvPr>
          <p:cNvSpPr txBox="1"/>
          <p:nvPr/>
        </p:nvSpPr>
        <p:spPr>
          <a:xfrm>
            <a:off x="3014599" y="3586311"/>
            <a:ext cx="22571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пожежна частина</a:t>
            </a:r>
            <a:endParaRPr lang="ru-UA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54C0BDC-4E39-64F3-4C83-9C4304907E73}"/>
              </a:ext>
            </a:extLst>
          </p:cNvPr>
          <p:cNvSpPr txBox="1"/>
          <p:nvPr/>
        </p:nvSpPr>
        <p:spPr>
          <a:xfrm>
            <a:off x="6096000" y="3586311"/>
            <a:ext cx="21311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магазин парфумів</a:t>
            </a:r>
            <a:endParaRPr lang="ru-UA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50C8BA-50C5-A377-346B-BF4987714EC4}"/>
              </a:ext>
            </a:extLst>
          </p:cNvPr>
          <p:cNvSpPr txBox="1"/>
          <p:nvPr/>
        </p:nvSpPr>
        <p:spPr>
          <a:xfrm>
            <a:off x="9177401" y="3566255"/>
            <a:ext cx="16591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магазин одягу</a:t>
            </a:r>
            <a:endParaRPr lang="ru-UA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D633E20-F123-D4E5-820A-8F6EDFA54A9A}"/>
              </a:ext>
            </a:extLst>
          </p:cNvPr>
          <p:cNvSpPr txBox="1"/>
          <p:nvPr/>
        </p:nvSpPr>
        <p:spPr>
          <a:xfrm>
            <a:off x="6961238" y="6419476"/>
            <a:ext cx="12659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банк</a:t>
            </a:r>
            <a:endParaRPr lang="ru-UA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A7529D2-ECFA-1E92-028A-AA16D8F1CAAE}"/>
              </a:ext>
            </a:extLst>
          </p:cNvPr>
          <p:cNvSpPr txBox="1"/>
          <p:nvPr/>
        </p:nvSpPr>
        <p:spPr>
          <a:xfrm>
            <a:off x="1401963" y="6529400"/>
            <a:ext cx="14822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</a:t>
            </a:r>
            <a:endParaRPr lang="ru-UA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609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7264E5A-3147-0712-AF12-C1B89C7E4D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28" y="81753"/>
            <a:ext cx="2651166" cy="329701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C0DEE16-EA2A-B85C-46F3-7E7BE10EC5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120" y="81753"/>
            <a:ext cx="2472759" cy="329701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0CF019A-FC89-E603-628A-0525A4E23F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805" y="81753"/>
            <a:ext cx="2759478" cy="329701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7502C56-D8D4-C2F0-C501-9880E8FEA7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5209" y="81752"/>
            <a:ext cx="2759479" cy="329701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2F3CCF5-E7E8-BC10-F9FB-343A5B20BD53}"/>
              </a:ext>
            </a:extLst>
          </p:cNvPr>
          <p:cNvSpPr txBox="1"/>
          <p:nvPr/>
        </p:nvSpPr>
        <p:spPr>
          <a:xfrm>
            <a:off x="648293" y="3306095"/>
            <a:ext cx="14527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харчоблок</a:t>
            </a:r>
            <a:endParaRPr lang="ru-UA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CAE829-86DB-0959-95E5-6D1EA26BC304}"/>
              </a:ext>
            </a:extLst>
          </p:cNvPr>
          <p:cNvSpPr txBox="1"/>
          <p:nvPr/>
        </p:nvSpPr>
        <p:spPr>
          <a:xfrm>
            <a:off x="3477823" y="3378763"/>
            <a:ext cx="19639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кімната безпеки</a:t>
            </a:r>
            <a:endParaRPr lang="ru-UA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E43CCD-2437-D8D2-E113-39BA1BABF10B}"/>
              </a:ext>
            </a:extLst>
          </p:cNvPr>
          <p:cNvSpPr txBox="1"/>
          <p:nvPr/>
        </p:nvSpPr>
        <p:spPr>
          <a:xfrm>
            <a:off x="6779442" y="3347882"/>
            <a:ext cx="14035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зоомагазин</a:t>
            </a:r>
            <a:endParaRPr lang="ru-UA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51C08A0-77C1-0E63-F504-665A2DA09D83}"/>
              </a:ext>
            </a:extLst>
          </p:cNvPr>
          <p:cNvSpPr txBox="1"/>
          <p:nvPr/>
        </p:nvSpPr>
        <p:spPr>
          <a:xfrm>
            <a:off x="9422260" y="3378763"/>
            <a:ext cx="21343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медичний кабінет</a:t>
            </a:r>
            <a:endParaRPr lang="ru-UA" dirty="0">
              <a:solidFill>
                <a:srgbClr val="FF0000"/>
              </a:solidFill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E152A4E-A66A-DB7C-EFF3-8E41F2DE73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929" y="3717214"/>
            <a:ext cx="2266950" cy="30226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0B9BA1F-1697-21AE-8458-3931832DAA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74" y="3748095"/>
            <a:ext cx="2473249" cy="275823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87B5968-59AA-BCB2-478C-436282A95A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100" y="3865483"/>
            <a:ext cx="3888558" cy="252345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BE07F20-6EDA-1E41-9EEB-62E4B3C2DEAE}"/>
              </a:ext>
            </a:extLst>
          </p:cNvPr>
          <p:cNvSpPr txBox="1"/>
          <p:nvPr/>
        </p:nvSpPr>
        <p:spPr>
          <a:xfrm>
            <a:off x="506160" y="6423954"/>
            <a:ext cx="22030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кабінет швачки</a:t>
            </a:r>
            <a:endParaRPr lang="ru-UA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BE78A89-5B1D-3166-989F-67B83C5DBA3E}"/>
              </a:ext>
            </a:extLst>
          </p:cNvPr>
          <p:cNvSpPr txBox="1"/>
          <p:nvPr/>
        </p:nvSpPr>
        <p:spPr>
          <a:xfrm>
            <a:off x="6909137" y="6388941"/>
            <a:ext cx="32002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м</a:t>
            </a:r>
            <a:r>
              <a:rPr lang="uk-UA" sz="1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агазин напівфабрикатів</a:t>
            </a:r>
            <a:endParaRPr lang="ru-UA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935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CF7DB8-EDD5-72AC-FDA1-45E312BFC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7767" y="23555"/>
            <a:ext cx="3913239" cy="532221"/>
          </a:xfrm>
        </p:spPr>
        <p:txBody>
          <a:bodyPr>
            <a:noAutofit/>
          </a:bodyPr>
          <a:lstStyle/>
          <a:p>
            <a:pPr algn="ctr"/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Методичний репортаж</a:t>
            </a:r>
            <a:endParaRPr lang="ru-UA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85EA41-6026-0150-B49F-9F4002CDB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349" y="376237"/>
            <a:ext cx="10515600" cy="532221"/>
          </a:xfrm>
        </p:spPr>
        <p:txBody>
          <a:bodyPr/>
          <a:lstStyle/>
          <a:p>
            <a:pPr marL="0" indent="0">
              <a:buNone/>
            </a:pPr>
            <a:r>
              <a:rPr lang="uk-UA" b="1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Участь у роботі методичної служби ЗДО КТ № 26</a:t>
            </a:r>
            <a:endParaRPr lang="ru-UA" b="1" i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42338E8-ADF1-8DCB-01BC-98B208D1A5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6275097"/>
              </p:ext>
            </p:extLst>
          </p:nvPr>
        </p:nvGraphicFramePr>
        <p:xfrm>
          <a:off x="346586" y="985196"/>
          <a:ext cx="10515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70059">
                  <a:extLst>
                    <a:ext uri="{9D8B030D-6E8A-4147-A177-3AD203B41FA5}">
                      <a16:colId xmlns:a16="http://schemas.microsoft.com/office/drawing/2014/main" val="353555783"/>
                    </a:ext>
                  </a:extLst>
                </a:gridCol>
                <a:gridCol w="3045541">
                  <a:extLst>
                    <a:ext uri="{9D8B030D-6E8A-4147-A177-3AD203B41FA5}">
                      <a16:colId xmlns:a16="http://schemas.microsoft.com/office/drawing/2014/main" val="902807721"/>
                    </a:ext>
                  </a:extLst>
                </a:gridCol>
              </a:tblGrid>
              <a:tr h="248338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2024</a:t>
                      </a:r>
                      <a:endParaRPr lang="ru-U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58804"/>
                  </a:ext>
                </a:extLst>
              </a:tr>
              <a:tr h="248338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uk-UA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іжнародний</a:t>
                      </a:r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День захисту дітей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Червень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808051"/>
                  </a:ext>
                </a:extLst>
              </a:tr>
              <a:tr h="248338">
                <a:tc>
                  <a:txBody>
                    <a:bodyPr/>
                    <a:lstStyle/>
                    <a:p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Квест – гра «У пошуках піратських скарбів»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Липень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959045"/>
                  </a:ext>
                </a:extLst>
              </a:tr>
              <a:tr h="248338">
                <a:tc>
                  <a:txBody>
                    <a:bodyPr/>
                    <a:lstStyle/>
                    <a:p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Патріотичний вернісаж «Героїв країна – моя Україна»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Вересень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361959"/>
                  </a:ext>
                </a:extLst>
              </a:tr>
              <a:tr h="248338">
                <a:tc>
                  <a:txBody>
                    <a:bodyPr/>
                    <a:lstStyle/>
                    <a:p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Ігрове дефіле «Наша сила – українська хустина»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Грудень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339125"/>
                  </a:ext>
                </a:extLst>
              </a:tr>
              <a:tr h="248338">
                <a:tc>
                  <a:txBody>
                    <a:bodyPr/>
                    <a:lstStyle/>
                    <a:p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Організація гуртка з англійської мови «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TIP TOP ENGLISH</a:t>
                      </a:r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Вересень 2024р. – Травень 2025р.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755320"/>
                  </a:ext>
                </a:extLst>
              </a:tr>
              <a:tr h="248338">
                <a:tc>
                  <a:txBody>
                    <a:bodyPr/>
                    <a:lstStyle/>
                    <a:p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Зимове свято «Зимо чарівнице»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Грудень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350259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5B329FB3-91C9-EC3B-8281-A12FC4F61B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1277997"/>
              </p:ext>
            </p:extLst>
          </p:nvPr>
        </p:nvGraphicFramePr>
        <p:xfrm>
          <a:off x="353962" y="4023683"/>
          <a:ext cx="10508224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21678">
                  <a:extLst>
                    <a:ext uri="{9D8B030D-6E8A-4147-A177-3AD203B41FA5}">
                      <a16:colId xmlns:a16="http://schemas.microsoft.com/office/drawing/2014/main" val="1368146373"/>
                    </a:ext>
                  </a:extLst>
                </a:gridCol>
                <a:gridCol w="2986546">
                  <a:extLst>
                    <a:ext uri="{9D8B030D-6E8A-4147-A177-3AD203B41FA5}">
                      <a16:colId xmlns:a16="http://schemas.microsoft.com/office/drawing/2014/main" val="3553912185"/>
                    </a:ext>
                  </a:extLst>
                </a:gridCol>
              </a:tblGrid>
              <a:tr h="333233">
                <a:tc gridSpan="2">
                  <a:txBody>
                    <a:bodyPr/>
                    <a:lstStyle/>
                    <a:p>
                      <a:pPr algn="ctr"/>
                      <a:r>
                        <a:rPr lang="uk-UA" dirty="0"/>
                        <a:t>2025</a:t>
                      </a:r>
                      <a:endParaRPr lang="ru-U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43548"/>
                  </a:ext>
                </a:extLst>
              </a:tr>
              <a:tr h="333233">
                <a:tc>
                  <a:txBody>
                    <a:bodyPr/>
                    <a:lstStyle/>
                    <a:p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Театралізована ігрова діяльність «Пригоди </a:t>
                      </a:r>
                      <a:r>
                        <a:rPr lang="uk-UA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Сніговичка</a:t>
                      </a:r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Січень 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451807"/>
                  </a:ext>
                </a:extLst>
              </a:tr>
              <a:tr h="333233">
                <a:tc>
                  <a:txBody>
                    <a:bodyPr/>
                    <a:lstStyle/>
                    <a:p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Народознавче дійство «Народні забави»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Липень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221801"/>
                  </a:ext>
                </a:extLst>
              </a:tr>
              <a:tr h="333233">
                <a:tc>
                  <a:txBody>
                    <a:bodyPr/>
                    <a:lstStyle/>
                    <a:p>
                      <a:r>
                        <a:rPr lang="uk-UA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Квест - гра </a:t>
                      </a:r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«Скарби дитячого садка»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Липень 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217246"/>
                  </a:ext>
                </a:extLst>
              </a:tr>
              <a:tr h="333233">
                <a:tc>
                  <a:txBody>
                    <a:bodyPr/>
                    <a:lstStyle/>
                    <a:p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Спортивно – патріотичний турнір «Я буду військовим!»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Жовтень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69399"/>
                  </a:ext>
                </a:extLst>
              </a:tr>
              <a:tr h="333233">
                <a:tc>
                  <a:txBody>
                    <a:bodyPr/>
                    <a:lstStyle/>
                    <a:p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Організація гуртка з англійської мови «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TIP TOP ENGLISH</a:t>
                      </a:r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Вересень 2025р. – Травень 2026р.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2313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02830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7030CD-8FFE-127B-07B0-9E6A7CA60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571" y="816079"/>
            <a:ext cx="8531942" cy="825909"/>
          </a:xfrm>
        </p:spPr>
        <p:txBody>
          <a:bodyPr>
            <a:normAutofit fontScale="90000"/>
          </a:bodyPr>
          <a:lstStyle/>
          <a:p>
            <a:r>
              <a:rPr lang="uk-UA" sz="3100" b="1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Участь у роботі методичної служби ЗДО КТ № 26</a:t>
            </a:r>
            <a:br>
              <a:rPr lang="ru-UA" b="1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UA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5C50DADD-71B7-2286-9CDC-522D84E6C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6191171"/>
              </p:ext>
            </p:extLst>
          </p:nvPr>
        </p:nvGraphicFramePr>
        <p:xfrm>
          <a:off x="766916" y="2243666"/>
          <a:ext cx="10264878" cy="302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87381">
                  <a:extLst>
                    <a:ext uri="{9D8B030D-6E8A-4147-A177-3AD203B41FA5}">
                      <a16:colId xmlns:a16="http://schemas.microsoft.com/office/drawing/2014/main" val="895529045"/>
                    </a:ext>
                  </a:extLst>
                </a:gridCol>
                <a:gridCol w="3077497">
                  <a:extLst>
                    <a:ext uri="{9D8B030D-6E8A-4147-A177-3AD203B41FA5}">
                      <a16:colId xmlns:a16="http://schemas.microsoft.com/office/drawing/2014/main" val="3382897859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uk-UA" dirty="0"/>
                        <a:t>2026</a:t>
                      </a:r>
                      <a:endParaRPr lang="ru-U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759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Розвага «Зимова дискотека»</a:t>
                      </a:r>
                      <a:endParaRPr lang="ru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Січень</a:t>
                      </a:r>
                      <a:endParaRPr lang="ru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640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Відкритий показ «Легка англійська мова для дошкільнят»</a:t>
                      </a:r>
                      <a:endParaRPr lang="ru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Січень</a:t>
                      </a:r>
                      <a:endParaRPr lang="ru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942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Інформ</a:t>
                      </a:r>
                      <a:r>
                        <a:rPr lang="uk-UA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кейс «Електронна книга для дошкільнят»</a:t>
                      </a:r>
                      <a:endParaRPr lang="ru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Лютий </a:t>
                      </a:r>
                      <a:endParaRPr lang="ru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56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Всесвітній день дитячого футболу</a:t>
                      </a:r>
                      <a:endParaRPr lang="ru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Червень</a:t>
                      </a:r>
                      <a:endParaRPr lang="ru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452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Інтелектуальна розвага «Скоро в школу ми підемо»</a:t>
                      </a:r>
                      <a:endParaRPr lang="ru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Серпень</a:t>
                      </a:r>
                      <a:endParaRPr lang="ru-UA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898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9723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7548A1-9331-5898-4DE9-7FFC97EF4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0876" y="102265"/>
            <a:ext cx="10311581" cy="578772"/>
          </a:xfrm>
        </p:spPr>
        <p:txBody>
          <a:bodyPr>
            <a:normAutofit fontScale="90000"/>
          </a:bodyPr>
          <a:lstStyle/>
          <a:p>
            <a:r>
              <a:rPr lang="uk-UA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Гурток англійської мови «</a:t>
            </a: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 TOP ENGLISH</a:t>
            </a:r>
            <a:r>
              <a:rPr lang="uk-UA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uk-UA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Керівник: Степенкова О.В., вихователь</a:t>
            </a:r>
            <a:endParaRPr lang="ru-UA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1AA1A2-B3EA-B744-D88B-FC33DECE6F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8" y="1046418"/>
            <a:ext cx="10960510" cy="21564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Початок роботи: 2024 – на базі старшої групи№ 2 «Дзвіночок»</a:t>
            </a:r>
          </a:p>
          <a:p>
            <a:pPr marL="0" indent="0">
              <a:buNone/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Продовження: 2025 – на базі старшої групи №2 «Золота рибка»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Метою роботи гуртка є навчання англійської мови у дошкільному віці, що сприяє повноцінному, своєчасному розвиткові дитини, збагаченню її інтелектуальної, вольової, емоційної, моральної та соціальної сфер. Під час роботи використовую дидактичний матеріал, який дає змогу в цікавій ігровій формі надати здобувачам освіти якісний пізнавальний матеріал для вивчення будь-яких тем.</a:t>
            </a:r>
          </a:p>
          <a:p>
            <a:pPr marL="0" indent="0">
              <a:buNone/>
            </a:pPr>
            <a:endParaRPr lang="ru-RU" sz="1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D429734-836C-5907-A6F2-5EAE9D14B5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4370" y="3142913"/>
            <a:ext cx="2709617" cy="361282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33AF7AC-E5CA-A5C8-BAC9-7CA6B56BF8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656" y="3429000"/>
            <a:ext cx="4031530" cy="30236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6145C44-8172-803A-3FED-9EEC5A8E046A}"/>
              </a:ext>
            </a:extLst>
          </p:cNvPr>
          <p:cNvSpPr txBox="1"/>
          <p:nvPr/>
        </p:nvSpPr>
        <p:spPr>
          <a:xfrm>
            <a:off x="4521724" y="6472931"/>
            <a:ext cx="3148551" cy="282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2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Гурткова ігрова діяльність</a:t>
            </a:r>
            <a:endParaRPr lang="ru-UA" sz="1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0926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254B64-BCA4-7DB2-2098-838B5EFAC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1896" y="99654"/>
            <a:ext cx="2563761" cy="765585"/>
          </a:xfrm>
        </p:spPr>
        <p:txBody>
          <a:bodyPr>
            <a:normAutofit/>
          </a:bodyPr>
          <a:lstStyle/>
          <a:p>
            <a:r>
              <a:rPr lang="uk-UA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ФОТОКОЛАЖ</a:t>
            </a:r>
            <a:endParaRPr lang="ru-UA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084A7E2-42A3-9B1A-2104-93F891B9F8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04" y="457574"/>
            <a:ext cx="3687738" cy="24180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D281B0C-C22C-B4E5-7178-2C467B34E8FD}"/>
              </a:ext>
            </a:extLst>
          </p:cNvPr>
          <p:cNvSpPr txBox="1"/>
          <p:nvPr/>
        </p:nvSpPr>
        <p:spPr>
          <a:xfrm>
            <a:off x="-69469" y="2905780"/>
            <a:ext cx="42052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Патріотичний вернісаж </a:t>
            </a:r>
          </a:p>
          <a:p>
            <a:pPr algn="ctr"/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«Героїв країна – моя Україна»</a:t>
            </a:r>
            <a:endParaRPr lang="ru-UA" sz="1400" dirty="0">
              <a:solidFill>
                <a:srgbClr val="0070C0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D4F13DE-34E5-A225-40A4-8041B1C1B3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35" y="3503292"/>
            <a:ext cx="3767579" cy="28256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FCE319-8660-D57B-FC69-9DD4CBD2F3D2}"/>
              </a:ext>
            </a:extLst>
          </p:cNvPr>
          <p:cNvSpPr txBox="1"/>
          <p:nvPr/>
        </p:nvSpPr>
        <p:spPr>
          <a:xfrm>
            <a:off x="189304" y="6334780"/>
            <a:ext cx="43328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Спортивно-патріотичний турнір «Я буду військовим!»</a:t>
            </a:r>
            <a:endParaRPr lang="ru-UA" sz="1400" dirty="0">
              <a:solidFill>
                <a:srgbClr val="0070C0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5615467-4B68-E304-96FD-14A2E203B6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417" y="962759"/>
            <a:ext cx="3036732" cy="40591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3B8F62C-F1AA-BE7C-4E62-C0D0CBA16055}"/>
              </a:ext>
            </a:extLst>
          </p:cNvPr>
          <p:cNvSpPr txBox="1"/>
          <p:nvPr/>
        </p:nvSpPr>
        <p:spPr>
          <a:xfrm>
            <a:off x="4664417" y="5119403"/>
            <a:ext cx="33111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Літня розвага </a:t>
            </a:r>
            <a:endParaRPr lang="ru-UA" sz="1400" dirty="0">
              <a:solidFill>
                <a:srgbClr val="0070C0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70A0849-E506-58F7-16AA-7EE9ACEA23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2555" y="1133359"/>
            <a:ext cx="3181210" cy="429382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87665F6-6F81-F8A8-C609-A6720C59D752}"/>
              </a:ext>
            </a:extLst>
          </p:cNvPr>
          <p:cNvSpPr txBox="1"/>
          <p:nvPr/>
        </p:nvSpPr>
        <p:spPr>
          <a:xfrm>
            <a:off x="7701149" y="5586141"/>
            <a:ext cx="481709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2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Квест – гра «У пошуках скарбів»</a:t>
            </a:r>
            <a:endParaRPr lang="ru-UA" sz="1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325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9E6853D-5EA4-226C-D61D-61665AD7EC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11" y="224832"/>
            <a:ext cx="2285166" cy="296648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2BFDAE-609D-A543-58C1-08BDD903745B}"/>
              </a:ext>
            </a:extLst>
          </p:cNvPr>
          <p:cNvSpPr txBox="1"/>
          <p:nvPr/>
        </p:nvSpPr>
        <p:spPr>
          <a:xfrm>
            <a:off x="9133" y="3235712"/>
            <a:ext cx="30263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Літня розвага «Народні забави» </a:t>
            </a:r>
            <a:endParaRPr lang="ru-UA" sz="1400" dirty="0">
              <a:solidFill>
                <a:srgbClr val="0070C0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ECAACAA-662E-921E-3E22-2FBA8AAC2F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829" y="144428"/>
            <a:ext cx="2477881" cy="30468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06638FF-F160-D4EC-3FD9-E8806E54AE3E}"/>
              </a:ext>
            </a:extLst>
          </p:cNvPr>
          <p:cNvSpPr txBox="1"/>
          <p:nvPr/>
        </p:nvSpPr>
        <p:spPr>
          <a:xfrm>
            <a:off x="3468773" y="3235712"/>
            <a:ext cx="27386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«Стрітення»</a:t>
            </a:r>
            <a:endParaRPr lang="ru-UA" sz="1400" dirty="0">
              <a:solidFill>
                <a:srgbClr val="0070C0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49879B1-1D2D-098B-F815-E174CF84AF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328" y="296490"/>
            <a:ext cx="4405099" cy="24833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342AC25-2E75-96D0-ACC8-6C6B262D607A}"/>
              </a:ext>
            </a:extLst>
          </p:cNvPr>
          <p:cNvSpPr txBox="1"/>
          <p:nvPr/>
        </p:nvSpPr>
        <p:spPr>
          <a:xfrm>
            <a:off x="7574558" y="2883539"/>
            <a:ext cx="27386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«Олімпійські ігри»</a:t>
            </a:r>
            <a:endParaRPr lang="ru-UA" sz="1400" dirty="0">
              <a:solidFill>
                <a:srgbClr val="0070C0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A3E365F-9B30-16E4-0362-7308F8D106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21" y="3803328"/>
            <a:ext cx="3311164" cy="248337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AB5B03E-A419-F13F-C620-5866943F235D}"/>
              </a:ext>
            </a:extLst>
          </p:cNvPr>
          <p:cNvSpPr txBox="1"/>
          <p:nvPr/>
        </p:nvSpPr>
        <p:spPr>
          <a:xfrm>
            <a:off x="-162424" y="6405795"/>
            <a:ext cx="43580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Квест – гра «Скарби дитячого садка»</a:t>
            </a:r>
            <a:endParaRPr lang="ru-UA" sz="1400" dirty="0">
              <a:solidFill>
                <a:srgbClr val="0070C0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1E53D31-A387-74F6-CA6F-D5F86DEA35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127" y="3803328"/>
            <a:ext cx="3311165" cy="248337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CBD9EDF-B0F5-0D58-AF3A-EDBC3744E8C2}"/>
              </a:ext>
            </a:extLst>
          </p:cNvPr>
          <p:cNvSpPr txBox="1"/>
          <p:nvPr/>
        </p:nvSpPr>
        <p:spPr>
          <a:xfrm>
            <a:off x="4146994" y="6298073"/>
            <a:ext cx="41208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Театралізоване дійство «Пригоди </a:t>
            </a:r>
            <a:r>
              <a:rPr lang="uk-UA" sz="1400" b="1" i="1" u="sng" dirty="0" err="1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Сніговичка</a:t>
            </a:r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» (БЖД)</a:t>
            </a:r>
            <a:endParaRPr lang="ru-UA" sz="1400" dirty="0">
              <a:solidFill>
                <a:srgbClr val="0070C0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16FE574-1991-7AEC-C089-6FE5FE98D9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699" y="3389600"/>
            <a:ext cx="2285166" cy="304688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9924B43-6927-DFD3-6050-E5351AB7B07C}"/>
              </a:ext>
            </a:extLst>
          </p:cNvPr>
          <p:cNvSpPr txBox="1"/>
          <p:nvPr/>
        </p:nvSpPr>
        <p:spPr>
          <a:xfrm>
            <a:off x="8662829" y="6480883"/>
            <a:ext cx="27386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«Ріпка 21 сторіччя»</a:t>
            </a:r>
            <a:endParaRPr lang="ru-UA" sz="1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5966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F13B0C4-BB1A-F818-3ACD-33B4C8F098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1" y="88489"/>
            <a:ext cx="2710016" cy="34412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76D62D-3BCC-1A2B-34F9-DD8D4AA1F4DD}"/>
              </a:ext>
            </a:extLst>
          </p:cNvPr>
          <p:cNvSpPr txBox="1"/>
          <p:nvPr/>
        </p:nvSpPr>
        <p:spPr>
          <a:xfrm>
            <a:off x="323851" y="3529780"/>
            <a:ext cx="27386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«Осіннє свято»</a:t>
            </a:r>
            <a:endParaRPr lang="ru-UA" sz="1400" dirty="0">
              <a:solidFill>
                <a:srgbClr val="0070C0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8035D83-430E-B233-8F9F-CBD645011C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005" y="88488"/>
            <a:ext cx="2231923" cy="344129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2C850E7-5E1B-AC8C-A39C-F0E960B72AFE}"/>
              </a:ext>
            </a:extLst>
          </p:cNvPr>
          <p:cNvSpPr txBox="1"/>
          <p:nvPr/>
        </p:nvSpPr>
        <p:spPr>
          <a:xfrm>
            <a:off x="3071826" y="3496953"/>
            <a:ext cx="27386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«Зимове свято»</a:t>
            </a:r>
            <a:endParaRPr lang="ru-UA" sz="1400" dirty="0">
              <a:solidFill>
                <a:srgbClr val="0070C0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8EFE813-A1A0-3F2A-2679-0880B7B596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1" y="3837557"/>
            <a:ext cx="4159659" cy="252514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9381A81-B934-C888-11DC-CC7CC5736B5D}"/>
              </a:ext>
            </a:extLst>
          </p:cNvPr>
          <p:cNvSpPr txBox="1"/>
          <p:nvPr/>
        </p:nvSpPr>
        <p:spPr>
          <a:xfrm>
            <a:off x="-110376" y="6395527"/>
            <a:ext cx="56246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Ігрове дефіле «Наша сила – українська хустина»</a:t>
            </a:r>
            <a:endParaRPr lang="ru-UA" sz="1400" dirty="0">
              <a:solidFill>
                <a:srgbClr val="0070C0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E413E52-3745-71B7-1A01-F2B46B5E0D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423" y="88488"/>
            <a:ext cx="2839599" cy="344129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5C24D75-82B0-EC5F-4195-7158A9E8C50E}"/>
              </a:ext>
            </a:extLst>
          </p:cNvPr>
          <p:cNvSpPr txBox="1"/>
          <p:nvPr/>
        </p:nvSpPr>
        <p:spPr>
          <a:xfrm>
            <a:off x="5514288" y="3546467"/>
            <a:ext cx="33570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Розвага «Зимова дискотека»</a:t>
            </a:r>
            <a:endParaRPr lang="ru-UA" sz="1400" dirty="0">
              <a:solidFill>
                <a:srgbClr val="0070C0"/>
              </a:solidFill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9390093-CCE5-5203-3BAC-888678F609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9511" y="88488"/>
            <a:ext cx="2702642" cy="342460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1CDC7E9-F48D-5202-E688-3FA3B1FDAC88}"/>
              </a:ext>
            </a:extLst>
          </p:cNvPr>
          <p:cNvSpPr txBox="1"/>
          <p:nvPr/>
        </p:nvSpPr>
        <p:spPr>
          <a:xfrm>
            <a:off x="8744276" y="3422058"/>
            <a:ext cx="35558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Відкритий показ «Легка </a:t>
            </a:r>
            <a:r>
              <a:rPr lang="uk-UA" sz="1400" b="1" i="1" u="sng" dirty="0" err="1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ангмова</a:t>
            </a:r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для дошкільнят»</a:t>
            </a:r>
            <a:endParaRPr lang="ru-UA" sz="1400" dirty="0">
              <a:solidFill>
                <a:srgbClr val="0070C0"/>
              </a:solidFill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67A02CE-18DE-7E44-98F7-99859606DE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594" y="3917428"/>
            <a:ext cx="3672090" cy="250845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0C7AB43-1302-1E0E-9826-34E150E35F72}"/>
              </a:ext>
            </a:extLst>
          </p:cNvPr>
          <p:cNvSpPr txBox="1"/>
          <p:nvPr/>
        </p:nvSpPr>
        <p:spPr>
          <a:xfrm>
            <a:off x="5199204" y="6395526"/>
            <a:ext cx="27386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1400" b="1" i="1" u="sng" dirty="0" err="1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Інформ</a:t>
            </a:r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– кейс «Електронна книга»</a:t>
            </a:r>
            <a:endParaRPr lang="ru-UA" sz="1400" dirty="0">
              <a:solidFill>
                <a:srgbClr val="0070C0"/>
              </a:solidFill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CB18624E-3DCA-4A30-5D0A-9B99753F9D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4276" y="3903758"/>
            <a:ext cx="3357006" cy="2456112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2ACEB10-D560-0209-5ED2-B535C6BCDDC1}"/>
              </a:ext>
            </a:extLst>
          </p:cNvPr>
          <p:cNvSpPr txBox="1"/>
          <p:nvPr/>
        </p:nvSpPr>
        <p:spPr>
          <a:xfrm>
            <a:off x="8688022" y="6344169"/>
            <a:ext cx="33570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Педрада «Ментальне здоров’я»</a:t>
            </a:r>
            <a:endParaRPr lang="ru-UA" sz="1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8257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917674-818E-2ABC-486C-076B00B16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2465" y="188144"/>
            <a:ext cx="3864078" cy="608269"/>
          </a:xfrm>
        </p:spPr>
        <p:txBody>
          <a:bodyPr>
            <a:normAutofit/>
          </a:bodyPr>
          <a:lstStyle/>
          <a:p>
            <a:r>
              <a:rPr lang="uk-UA" sz="2800" b="1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Громадська діяльність </a:t>
            </a:r>
            <a:endParaRPr lang="ru-UA" sz="2800" b="1" i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8B60F5-AAB6-50A5-ABD3-8B8584E01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735" y="125333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Учасниця конкурсу «Монети вдячності» в межах Всеукраїнської благодійної акції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#Super Coins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(січень 2025р.)</a:t>
            </a:r>
          </a:p>
          <a:p>
            <a:pPr mar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Учасниця освітнього проекту «Професія банкір: мандрівна від шагу до банку» (травень 2025р.)</a:t>
            </a:r>
          </a:p>
          <a:p>
            <a:pPr mar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Учасниця конкурсу з платіжної безпеки «Моя безпечна громада» для закладів освіти, територіальних громад, бібліотек та будинку культури (лютий 2026р.)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9245507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6A2448-D7BC-9C1A-1440-22313BE4F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5549" y="117987"/>
            <a:ext cx="6017342" cy="447368"/>
          </a:xfrm>
        </p:spPr>
        <p:txBody>
          <a:bodyPr>
            <a:normAutofit fontScale="90000"/>
          </a:bodyPr>
          <a:lstStyle/>
          <a:p>
            <a:pPr algn="ctr"/>
            <a:br>
              <a:rPr lang="uk-UA" sz="2800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Презентація практичної діяльність</a:t>
            </a:r>
            <a:br>
              <a:rPr lang="uk-UA" sz="2800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UA" sz="28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F7FE06-367D-CC59-CF19-536C9926C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478" y="698091"/>
            <a:ext cx="11543070" cy="559455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Підсумкове </a:t>
            </a:r>
            <a:r>
              <a:rPr lang="uk-UA" sz="24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самооцінювання</a:t>
            </a:r>
            <a:r>
              <a:rPr lang="uk-UA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власної професійної діяльності за </a:t>
            </a:r>
            <a:r>
              <a:rPr lang="uk-UA" sz="24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міжатестаційний</a:t>
            </a:r>
            <a:r>
              <a:rPr lang="uk-UA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період 2024 – 2026 </a:t>
            </a:r>
            <a:r>
              <a:rPr lang="uk-UA" sz="24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н.р</a:t>
            </a:r>
            <a:r>
              <a:rPr lang="uk-UA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https://vseosvita.ua/blogs/pidsumkova-samootsinka-vlasnoi-profesiinoi-diialnosti-pedahohichnoho-pratsivnyka-za-profesiinym-standartom-105329.html</a:t>
            </a:r>
            <a:r>
              <a:rPr lang="ru-RU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Індивідуальна траєкторія професійного розвитку на 2024-2026 </a:t>
            </a:r>
            <a:r>
              <a:rPr lang="uk-UA" sz="24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н.р</a:t>
            </a:r>
            <a:r>
              <a:rPr lang="uk-UA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2400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https://vseosvita.ua/blogs/indyvidualna-osvitnia-traiektoriia-profesiinoho-rozvytku-105328.html</a:t>
            </a:r>
            <a:endParaRPr lang="uk-UA" sz="2400" i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uk-UA" sz="24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Презентація практичної діяльності</a:t>
            </a:r>
          </a:p>
          <a:p>
            <a:pPr marL="0" indent="0">
              <a:buNone/>
            </a:pPr>
            <a:r>
              <a:rPr lang="en-US" sz="2400" i="1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https://vseosvita.ua/user/id4167183/blog</a:t>
            </a:r>
            <a:r>
              <a:rPr lang="uk-UA" sz="2400" i="1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офіційній сторінці освітянського сайті «</a:t>
            </a:r>
            <a:r>
              <a:rPr lang="uk-UA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Всеосвіта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https://www.facebook.com/groups/46956615359911</a:t>
            </a:r>
            <a:r>
              <a:rPr lang="uk-UA" sz="24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Офіційний сайт ЗДО КТ№26 в мережі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Facebook.</a:t>
            </a:r>
            <a:endParaRPr lang="uk-UA" sz="2400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2400" i="1" u="sng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UA" sz="2400" i="1" u="sng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748175"/>
      </p:ext>
    </p:extLst>
  </p:cSld>
  <p:clrMapOvr>
    <a:masterClrMapping/>
  </p:clrMapOvr>
</p:sld>
</file>

<file path=ppt/theme/theme1.xml><?xml version="1.0" encoding="utf-8"?>
<a:theme xmlns:a="http://schemas.openxmlformats.org/drawingml/2006/main" name="ExploreVTI">
  <a:themeElements>
    <a:clrScheme name="Custom 33">
      <a:dk1>
        <a:sysClr val="windowText" lastClr="000000"/>
      </a:dk1>
      <a:lt1>
        <a:sysClr val="window" lastClr="FFFFFF"/>
      </a:lt1>
      <a:dk2>
        <a:srgbClr val="201449"/>
      </a:dk2>
      <a:lt2>
        <a:srgbClr val="F3F0E9"/>
      </a:lt2>
      <a:accent1>
        <a:srgbClr val="E45221"/>
      </a:accent1>
      <a:accent2>
        <a:srgbClr val="4D4EE6"/>
      </a:accent2>
      <a:accent3>
        <a:srgbClr val="454B78"/>
      </a:accent3>
      <a:accent4>
        <a:srgbClr val="A3A3C1"/>
      </a:accent4>
      <a:accent5>
        <a:srgbClr val="7162FE"/>
      </a:accent5>
      <a:accent6>
        <a:srgbClr val="1EBE9B"/>
      </a:accent6>
      <a:hlink>
        <a:srgbClr val="F900A0"/>
      </a:hlink>
      <a:folHlink>
        <a:srgbClr val="954F72"/>
      </a:folHlink>
    </a:clrScheme>
    <a:fontScheme name="Custom 23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ploreVTI" id="{157DDAE2-BFCD-43FD-9602-E5EFEAD66DC3}" vid="{04B6EBF8-4645-4305-9753-050B4204785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Explore</Template>
  <TotalTime>828</TotalTime>
  <Words>1704</Words>
  <Application>Microsoft Office PowerPoint</Application>
  <PresentationFormat>Широкоэкранный</PresentationFormat>
  <Paragraphs>322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Avenir Next LT Pro</vt:lpstr>
      <vt:lpstr>AvenirNext LT Pro Medium</vt:lpstr>
      <vt:lpstr>Georgia</vt:lpstr>
      <vt:lpstr>Posterama</vt:lpstr>
      <vt:lpstr>Times New Roman</vt:lpstr>
      <vt:lpstr>ExploreVTI</vt:lpstr>
      <vt:lpstr>Прилуцький заклад дошкільної освіти (ясла-садок)  комбінованого типу №26 Прилуцької міської ради Чернігівської області</vt:lpstr>
      <vt:lpstr>ПІДВИЩЕННЯ КВАЛІФІКАЦІЇ </vt:lpstr>
      <vt:lpstr>САМООСВІТА</vt:lpstr>
      <vt:lpstr>САМООСВІТА</vt:lpstr>
      <vt:lpstr>САМООСВІТА</vt:lpstr>
      <vt:lpstr>САМООСВІТА</vt:lpstr>
      <vt:lpstr>Напрям педагогічної діяльності:  Дошкільникам про професії дорослих </vt:lpstr>
      <vt:lpstr>Екскурсії – огляди по ознайомленню дітей з професіями дорослих  </vt:lpstr>
      <vt:lpstr>Презентация PowerPoint</vt:lpstr>
      <vt:lpstr>Методичний репортаж</vt:lpstr>
      <vt:lpstr>Участь у роботі методичної служби ЗДО КТ № 26 </vt:lpstr>
      <vt:lpstr>Гурток англійської мови «TIP TOP ENGLISH» Керівник: Степенкова О.В., вихователь</vt:lpstr>
      <vt:lpstr>ФОТОКОЛАЖ</vt:lpstr>
      <vt:lpstr>Презентация PowerPoint</vt:lpstr>
      <vt:lpstr>Презентация PowerPoint</vt:lpstr>
      <vt:lpstr>Громадська діяльність </vt:lpstr>
      <vt:lpstr>   Презентація практичної діяльність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Олена Степенкова</dc:creator>
  <cp:lastModifiedBy>Олена Степенкова</cp:lastModifiedBy>
  <cp:revision>4</cp:revision>
  <dcterms:created xsi:type="dcterms:W3CDTF">2026-02-21T08:20:36Z</dcterms:created>
  <dcterms:modified xsi:type="dcterms:W3CDTF">2026-10-19T12:49:30Z</dcterms:modified>
</cp:coreProperties>
</file>