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96" r:id="rId2"/>
    <p:sldId id="310" r:id="rId3"/>
    <p:sldId id="271" r:id="rId4"/>
    <p:sldId id="320" r:id="rId5"/>
    <p:sldId id="321" r:id="rId6"/>
    <p:sldId id="322" r:id="rId7"/>
    <p:sldId id="323" r:id="rId8"/>
    <p:sldId id="324" r:id="rId9"/>
    <p:sldId id="325" r:id="rId10"/>
    <p:sldId id="306" r:id="rId11"/>
    <p:sldId id="326" r:id="rId12"/>
    <p:sldId id="307" r:id="rId13"/>
    <p:sldId id="319" r:id="rId14"/>
  </p:sldIdLst>
  <p:sldSz cx="9144000" cy="5143500" type="screen16x9"/>
  <p:notesSz cx="6858000" cy="9144000"/>
  <p:embeddedFontLst>
    <p:embeddedFont>
      <p:font typeface="Alegreya" charset="0"/>
      <p:regular r:id="rId16"/>
      <p:bold r:id="rId17"/>
      <p:italic r:id="rId18"/>
      <p:boldItalic r:id="rId19"/>
    </p:embeddedFont>
    <p:embeddedFont>
      <p:font typeface="Verdana" pitchFamily="34" charset="0"/>
      <p:regular r:id="rId20"/>
      <p:bold r:id="rId21"/>
      <p:italic r:id="rId22"/>
      <p:boldItalic r:id="rId23"/>
    </p:embeddedFont>
    <p:embeddedFont>
      <p:font typeface="Segoe Print" pitchFamily="2" charset="0"/>
      <p:regular r:id="rId24"/>
      <p:bold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1620">
          <p15:clr>
            <a:srgbClr val="747775"/>
          </p15:clr>
        </p15:guide>
        <p15:guide id="2" pos="2849">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E7F8FF"/>
    <a:srgbClr val="EBF7FF"/>
    <a:srgbClr val="BFFCBA"/>
    <a:srgbClr val="F0FF5D"/>
    <a:srgbClr val="D27800"/>
    <a:srgbClr val="C47000"/>
    <a:srgbClr val="F7FCBA"/>
    <a:srgbClr val="F4FB93"/>
    <a:srgbClr val="002A2E"/>
    <a:srgbClr val="00889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Помір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3554" autoAdjust="0"/>
  </p:normalViewPr>
  <p:slideViewPr>
    <p:cSldViewPr snapToGrid="0">
      <p:cViewPr>
        <p:scale>
          <a:sx n="90" d="100"/>
          <a:sy n="90" d="100"/>
        </p:scale>
        <p:origin x="-1234" y="-394"/>
      </p:cViewPr>
      <p:guideLst>
        <p:guide orient="horz" pos="1620"/>
        <p:guide pos="2849"/>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 xmlns:p14="http://schemas.microsoft.com/office/powerpoint/2010/main" val="70912936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2d9fd8831ea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2d9fd8831ea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2d9fd8831ea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2d9fd8831ea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d9fd8831ea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d9fd8831ea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 xmlns:p14="http://schemas.microsoft.com/office/powerpoint/2010/main" val="2310834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d9fd8831ea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d9fd8831ea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 xmlns:p14="http://schemas.microsoft.com/office/powerpoint/2010/main" val="1802062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d9fd8831ea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d9fd8831ea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 xmlns:p14="http://schemas.microsoft.com/office/powerpoint/2010/main" val="2300783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d9fd8831ea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d9fd8831ea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 xmlns:p14="http://schemas.microsoft.com/office/powerpoint/2010/main" val="309798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d9fd8831ea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d9fd8831ea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 xmlns:p14="http://schemas.microsoft.com/office/powerpoint/2010/main" val="2124861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d9fd8831ea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d9fd8831ea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 xmlns:p14="http://schemas.microsoft.com/office/powerpoint/2010/main" val="1087433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d9fd8831ea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d9fd8831ea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 xmlns:p14="http://schemas.microsoft.com/office/powerpoint/2010/main" val="1907388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d9fd8831ea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d9fd8831ea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 xmlns:p14="http://schemas.microsoft.com/office/powerpoint/2010/main" val="2310834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d9fd8831ea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d9fd8831ea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 xmlns:p14="http://schemas.microsoft.com/office/powerpoint/2010/main" val="1532874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d9fd8831ea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d9fd8831ea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 xmlns:p14="http://schemas.microsoft.com/office/powerpoint/2010/main" val="23108342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d9fd8831ea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d9fd8831ea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 xmlns:p14="http://schemas.microsoft.com/office/powerpoint/2010/main" val="2310834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spcBef>
                <a:spcPts val="0"/>
              </a:spcBef>
              <a:spcAft>
                <a:spcPts val="0"/>
              </a:spcAft>
              <a:buSzPts val="5200"/>
              <a:buChar char="●"/>
              <a:defRPr sz="5200"/>
            </a:lvl1pPr>
            <a:lvl2pPr lvl="1" algn="ctr">
              <a:spcBef>
                <a:spcPts val="0"/>
              </a:spcBef>
              <a:spcAft>
                <a:spcPts val="0"/>
              </a:spcAft>
              <a:buSzPts val="5200"/>
              <a:buChar char="○"/>
              <a:defRPr sz="5200"/>
            </a:lvl2pPr>
            <a:lvl3pPr lvl="2" algn="ctr">
              <a:spcBef>
                <a:spcPts val="0"/>
              </a:spcBef>
              <a:spcAft>
                <a:spcPts val="0"/>
              </a:spcAft>
              <a:buSzPts val="5200"/>
              <a:buChar char="■"/>
              <a:defRPr sz="5200"/>
            </a:lvl3pPr>
            <a:lvl4pPr lvl="3" algn="ctr">
              <a:spcBef>
                <a:spcPts val="0"/>
              </a:spcBef>
              <a:spcAft>
                <a:spcPts val="0"/>
              </a:spcAft>
              <a:buSzPts val="5200"/>
              <a:buChar char="●"/>
              <a:defRPr sz="5200"/>
            </a:lvl4pPr>
            <a:lvl5pPr lvl="4" algn="ctr">
              <a:spcBef>
                <a:spcPts val="0"/>
              </a:spcBef>
              <a:spcAft>
                <a:spcPts val="0"/>
              </a:spcAft>
              <a:buSzPts val="5200"/>
              <a:buChar char="○"/>
              <a:defRPr sz="5200"/>
            </a:lvl5pPr>
            <a:lvl6pPr lvl="5" algn="ctr">
              <a:spcBef>
                <a:spcPts val="0"/>
              </a:spcBef>
              <a:spcAft>
                <a:spcPts val="0"/>
              </a:spcAft>
              <a:buSzPts val="5200"/>
              <a:buChar char="■"/>
              <a:defRPr sz="5200"/>
            </a:lvl6pPr>
            <a:lvl7pPr lvl="6" algn="ctr">
              <a:spcBef>
                <a:spcPts val="0"/>
              </a:spcBef>
              <a:spcAft>
                <a:spcPts val="0"/>
              </a:spcAft>
              <a:buSzPts val="5200"/>
              <a:buChar char="●"/>
              <a:defRPr sz="5200"/>
            </a:lvl7pPr>
            <a:lvl8pPr lvl="7" algn="ctr">
              <a:spcBef>
                <a:spcPts val="0"/>
              </a:spcBef>
              <a:spcAft>
                <a:spcPts val="0"/>
              </a:spcAft>
              <a:buSzPts val="5200"/>
              <a:buChar char="○"/>
              <a:defRPr sz="5200"/>
            </a:lvl8pPr>
            <a:lvl9pPr lvl="8" algn="ctr">
              <a:spcBef>
                <a:spcPts val="0"/>
              </a:spcBef>
              <a:spcAft>
                <a:spcPts val="0"/>
              </a:spcAft>
              <a:buSzPts val="5200"/>
              <a:buChar char="■"/>
              <a:defRPr sz="5200"/>
            </a:lvl9pPr>
          </a:lstStyle>
          <a:p>
            <a:endParaRPr/>
          </a:p>
        </p:txBody>
      </p:sp>
      <p:sp>
        <p:nvSpPr>
          <p:cNvPr id="10" name="Google Shape;10;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spcBef>
                <a:spcPts val="0"/>
              </a:spcBef>
              <a:spcAft>
                <a:spcPts val="0"/>
              </a:spcAft>
              <a:buSzPts val="3600"/>
              <a:buChar char="●"/>
              <a:defRPr sz="3600"/>
            </a:lvl1pPr>
            <a:lvl2pPr lvl="1" algn="ctr">
              <a:spcBef>
                <a:spcPts val="0"/>
              </a:spcBef>
              <a:spcAft>
                <a:spcPts val="0"/>
              </a:spcAft>
              <a:buSzPts val="3600"/>
              <a:buChar char="○"/>
              <a:defRPr sz="3600"/>
            </a:lvl2pPr>
            <a:lvl3pPr lvl="2" algn="ctr">
              <a:spcBef>
                <a:spcPts val="0"/>
              </a:spcBef>
              <a:spcAft>
                <a:spcPts val="0"/>
              </a:spcAft>
              <a:buSzPts val="3600"/>
              <a:buChar char="■"/>
              <a:defRPr sz="3600"/>
            </a:lvl3pPr>
            <a:lvl4pPr lvl="3" algn="ctr">
              <a:spcBef>
                <a:spcPts val="0"/>
              </a:spcBef>
              <a:spcAft>
                <a:spcPts val="0"/>
              </a:spcAft>
              <a:buSzPts val="3600"/>
              <a:buChar char="●"/>
              <a:defRPr sz="3600"/>
            </a:lvl4pPr>
            <a:lvl5pPr lvl="4" algn="ctr">
              <a:spcBef>
                <a:spcPts val="0"/>
              </a:spcBef>
              <a:spcAft>
                <a:spcPts val="0"/>
              </a:spcAft>
              <a:buSzPts val="3600"/>
              <a:buChar char="○"/>
              <a:defRPr sz="3600"/>
            </a:lvl5pPr>
            <a:lvl6pPr lvl="5" algn="ctr">
              <a:spcBef>
                <a:spcPts val="0"/>
              </a:spcBef>
              <a:spcAft>
                <a:spcPts val="0"/>
              </a:spcAft>
              <a:buSzPts val="3600"/>
              <a:buChar char="■"/>
              <a:defRPr sz="3600"/>
            </a:lvl6pPr>
            <a:lvl7pPr lvl="6" algn="ctr">
              <a:spcBef>
                <a:spcPts val="0"/>
              </a:spcBef>
              <a:spcAft>
                <a:spcPts val="0"/>
              </a:spcAft>
              <a:buSzPts val="3600"/>
              <a:buChar char="●"/>
              <a:defRPr sz="3600"/>
            </a:lvl7pPr>
            <a:lvl8pPr lvl="7" algn="ctr">
              <a:spcBef>
                <a:spcPts val="0"/>
              </a:spcBef>
              <a:spcAft>
                <a:spcPts val="0"/>
              </a:spcAft>
              <a:buSzPts val="3600"/>
              <a:buChar char="○"/>
              <a:defRPr sz="3600"/>
            </a:lvl8pPr>
            <a:lvl9pPr lvl="8" algn="ctr">
              <a:spcBef>
                <a:spcPts val="0"/>
              </a:spcBef>
              <a:spcAft>
                <a:spcPts val="0"/>
              </a:spcAft>
              <a:buSzPts val="3600"/>
              <a:buChar char="■"/>
              <a:defRPr sz="3600"/>
            </a:lvl9pPr>
          </a:lstStyle>
          <a:p>
            <a:endParaRPr/>
          </a:p>
        </p:txBody>
      </p:sp>
      <p:sp>
        <p:nvSpPr>
          <p:cNvPr id="14" name="Google Shape;1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a:endParaRPr/>
          </a:p>
        </p:txBody>
      </p:sp>
      <p:sp>
        <p:nvSpPr>
          <p:cNvPr id="17" name="Google Shape;17;p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Autofit/>
          </a:bodyPr>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8" name="Google Shape;18;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a:endParaRPr/>
          </a:p>
        </p:txBody>
      </p:sp>
      <p:sp>
        <p:nvSpPr>
          <p:cNvPr id="21" name="Google Shape;21;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ctr"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2" name="Google Shape;22;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ctr"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a:endParaRPr/>
          </a:p>
        </p:txBody>
      </p:sp>
      <p:sp>
        <p:nvSpPr>
          <p:cNvPr id="26" name="Google Shape;26;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SzPts val="2400"/>
              <a:buChar char="●"/>
              <a:defRPr sz="2400"/>
            </a:lvl1pPr>
            <a:lvl2pPr lvl="1">
              <a:spcBef>
                <a:spcPts val="0"/>
              </a:spcBef>
              <a:spcAft>
                <a:spcPts val="0"/>
              </a:spcAft>
              <a:buSzPts val="2400"/>
              <a:buChar char="○"/>
              <a:defRPr sz="2400"/>
            </a:lvl2pPr>
            <a:lvl3pPr lvl="2">
              <a:spcBef>
                <a:spcPts val="0"/>
              </a:spcBef>
              <a:spcAft>
                <a:spcPts val="0"/>
              </a:spcAft>
              <a:buSzPts val="2400"/>
              <a:buChar char="■"/>
              <a:defRPr sz="2400"/>
            </a:lvl3pPr>
            <a:lvl4pPr lvl="3">
              <a:spcBef>
                <a:spcPts val="0"/>
              </a:spcBef>
              <a:spcAft>
                <a:spcPts val="0"/>
              </a:spcAft>
              <a:buSzPts val="2400"/>
              <a:buChar char="●"/>
              <a:defRPr sz="2400"/>
            </a:lvl4pPr>
            <a:lvl5pPr lvl="4">
              <a:spcBef>
                <a:spcPts val="0"/>
              </a:spcBef>
              <a:spcAft>
                <a:spcPts val="0"/>
              </a:spcAft>
              <a:buSzPts val="2400"/>
              <a:buChar char="○"/>
              <a:defRPr sz="2400"/>
            </a:lvl5pPr>
            <a:lvl6pPr lvl="5">
              <a:spcBef>
                <a:spcPts val="0"/>
              </a:spcBef>
              <a:spcAft>
                <a:spcPts val="0"/>
              </a:spcAft>
              <a:buSzPts val="2400"/>
              <a:buChar char="■"/>
              <a:defRPr sz="2400"/>
            </a:lvl6pPr>
            <a:lvl7pPr lvl="6">
              <a:spcBef>
                <a:spcPts val="0"/>
              </a:spcBef>
              <a:spcAft>
                <a:spcPts val="0"/>
              </a:spcAft>
              <a:buSzPts val="2400"/>
              <a:buChar char="●"/>
              <a:defRPr sz="2400"/>
            </a:lvl7pPr>
            <a:lvl8pPr lvl="7">
              <a:spcBef>
                <a:spcPts val="0"/>
              </a:spcBef>
              <a:spcAft>
                <a:spcPts val="0"/>
              </a:spcAft>
              <a:buSzPts val="2400"/>
              <a:buChar char="○"/>
              <a:defRPr sz="2400"/>
            </a:lvl8pPr>
            <a:lvl9pPr lvl="8">
              <a:spcBef>
                <a:spcPts val="0"/>
              </a:spcBef>
              <a:spcAft>
                <a:spcPts val="0"/>
              </a:spcAft>
              <a:buSzPts val="2400"/>
              <a:buChar char="■"/>
              <a:defRPr sz="2400"/>
            </a:lvl9pPr>
          </a:lstStyle>
          <a:p>
            <a:endParaRPr/>
          </a:p>
        </p:txBody>
      </p:sp>
      <p:sp>
        <p:nvSpPr>
          <p:cNvPr id="29" name="Google Shape;29;p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ctr"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1"/>
        <p:cNvGrpSpPr/>
        <p:nvPr/>
      </p:nvGrpSpPr>
      <p:grpSpPr>
        <a:xfrm>
          <a:off x="0" y="0"/>
          <a:ext cx="0" cy="0"/>
          <a:chOff x="0" y="0"/>
          <a:chExt cx="0" cy="0"/>
        </a:xfrm>
      </p:grpSpPr>
      <p:sp>
        <p:nvSpPr>
          <p:cNvPr id="32" name="Google Shape;32;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SzPts val="4800"/>
              <a:buChar char="●"/>
              <a:defRPr sz="4800"/>
            </a:lvl1pPr>
            <a:lvl2pPr lvl="1">
              <a:spcBef>
                <a:spcPts val="0"/>
              </a:spcBef>
              <a:spcAft>
                <a:spcPts val="0"/>
              </a:spcAft>
              <a:buSzPts val="4800"/>
              <a:buChar char="○"/>
              <a:defRPr sz="4800"/>
            </a:lvl2pPr>
            <a:lvl3pPr lvl="2">
              <a:spcBef>
                <a:spcPts val="0"/>
              </a:spcBef>
              <a:spcAft>
                <a:spcPts val="0"/>
              </a:spcAft>
              <a:buSzPts val="4800"/>
              <a:buChar char="■"/>
              <a:defRPr sz="4800"/>
            </a:lvl3pPr>
            <a:lvl4pPr lvl="3">
              <a:spcBef>
                <a:spcPts val="0"/>
              </a:spcBef>
              <a:spcAft>
                <a:spcPts val="0"/>
              </a:spcAft>
              <a:buSzPts val="4800"/>
              <a:buChar char="●"/>
              <a:defRPr sz="4800"/>
            </a:lvl4pPr>
            <a:lvl5pPr lvl="4">
              <a:spcBef>
                <a:spcPts val="0"/>
              </a:spcBef>
              <a:spcAft>
                <a:spcPts val="0"/>
              </a:spcAft>
              <a:buSzPts val="4800"/>
              <a:buChar char="○"/>
              <a:defRPr sz="4800"/>
            </a:lvl5pPr>
            <a:lvl6pPr lvl="5">
              <a:spcBef>
                <a:spcPts val="0"/>
              </a:spcBef>
              <a:spcAft>
                <a:spcPts val="0"/>
              </a:spcAft>
              <a:buSzPts val="4800"/>
              <a:buChar char="■"/>
              <a:defRPr sz="4800"/>
            </a:lvl6pPr>
            <a:lvl7pPr lvl="6">
              <a:spcBef>
                <a:spcPts val="0"/>
              </a:spcBef>
              <a:spcAft>
                <a:spcPts val="0"/>
              </a:spcAft>
              <a:buSzPts val="4800"/>
              <a:buChar char="●"/>
              <a:defRPr sz="4800"/>
            </a:lvl7pPr>
            <a:lvl8pPr lvl="7">
              <a:spcBef>
                <a:spcPts val="0"/>
              </a:spcBef>
              <a:spcAft>
                <a:spcPts val="0"/>
              </a:spcAft>
              <a:buSzPts val="4800"/>
              <a:buChar char="○"/>
              <a:defRPr sz="4800"/>
            </a:lvl8pPr>
            <a:lvl9pPr lvl="8">
              <a:spcBef>
                <a:spcPts val="0"/>
              </a:spcBef>
              <a:spcAft>
                <a:spcPts val="0"/>
              </a:spcAft>
              <a:buSzPts val="4800"/>
              <a:buChar char="■"/>
              <a:defRPr sz="4800"/>
            </a:lvl9pPr>
          </a:lstStyle>
          <a:p>
            <a:endParaRPr/>
          </a:p>
        </p:txBody>
      </p:sp>
      <p:sp>
        <p:nvSpPr>
          <p:cNvPr id="33" name="Google Shape;3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4"/>
        <p:cNvGrpSpPr/>
        <p:nvPr/>
      </p:nvGrpSpPr>
      <p:grpSpPr>
        <a:xfrm>
          <a:off x="0" y="0"/>
          <a:ext cx="0" cy="0"/>
          <a:chOff x="0" y="0"/>
          <a:chExt cx="0" cy="0"/>
        </a:xfrm>
      </p:grpSpPr>
      <p:sp>
        <p:nvSpPr>
          <p:cNvPr id="35" name="Google Shape;35;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spcBef>
                <a:spcPts val="0"/>
              </a:spcBef>
              <a:spcAft>
                <a:spcPts val="0"/>
              </a:spcAft>
              <a:buSzPts val="4200"/>
              <a:buChar char="●"/>
              <a:defRPr sz="4200"/>
            </a:lvl1pPr>
            <a:lvl2pPr lvl="1" algn="ctr">
              <a:spcBef>
                <a:spcPts val="0"/>
              </a:spcBef>
              <a:spcAft>
                <a:spcPts val="0"/>
              </a:spcAft>
              <a:buSzPts val="4200"/>
              <a:buChar char="○"/>
              <a:defRPr sz="4200"/>
            </a:lvl2pPr>
            <a:lvl3pPr lvl="2" algn="ctr">
              <a:spcBef>
                <a:spcPts val="0"/>
              </a:spcBef>
              <a:spcAft>
                <a:spcPts val="0"/>
              </a:spcAft>
              <a:buSzPts val="4200"/>
              <a:buChar char="■"/>
              <a:defRPr sz="4200"/>
            </a:lvl3pPr>
            <a:lvl4pPr lvl="3" algn="ctr">
              <a:spcBef>
                <a:spcPts val="0"/>
              </a:spcBef>
              <a:spcAft>
                <a:spcPts val="0"/>
              </a:spcAft>
              <a:buSzPts val="4200"/>
              <a:buChar char="●"/>
              <a:defRPr sz="4200"/>
            </a:lvl4pPr>
            <a:lvl5pPr lvl="4" algn="ctr">
              <a:spcBef>
                <a:spcPts val="0"/>
              </a:spcBef>
              <a:spcAft>
                <a:spcPts val="0"/>
              </a:spcAft>
              <a:buSzPts val="4200"/>
              <a:buChar char="○"/>
              <a:defRPr sz="4200"/>
            </a:lvl5pPr>
            <a:lvl6pPr lvl="5" algn="ctr">
              <a:spcBef>
                <a:spcPts val="0"/>
              </a:spcBef>
              <a:spcAft>
                <a:spcPts val="0"/>
              </a:spcAft>
              <a:buSzPts val="4200"/>
              <a:buChar char="■"/>
              <a:defRPr sz="4200"/>
            </a:lvl6pPr>
            <a:lvl7pPr lvl="6" algn="ctr">
              <a:spcBef>
                <a:spcPts val="0"/>
              </a:spcBef>
              <a:spcAft>
                <a:spcPts val="0"/>
              </a:spcAft>
              <a:buSzPts val="4200"/>
              <a:buChar char="●"/>
              <a:defRPr sz="4200"/>
            </a:lvl7pPr>
            <a:lvl8pPr lvl="7" algn="ctr">
              <a:spcBef>
                <a:spcPts val="0"/>
              </a:spcBef>
              <a:spcAft>
                <a:spcPts val="0"/>
              </a:spcAft>
              <a:buSzPts val="4200"/>
              <a:buChar char="○"/>
              <a:defRPr sz="4200"/>
            </a:lvl8pPr>
            <a:lvl9pPr lvl="8" algn="ctr">
              <a:spcBef>
                <a:spcPts val="0"/>
              </a:spcBef>
              <a:spcAft>
                <a:spcPts val="0"/>
              </a:spcAft>
              <a:buSzPts val="4200"/>
              <a:buChar char="■"/>
              <a:defRPr sz="4200"/>
            </a:lvl9pPr>
          </a:lstStyle>
          <a:p>
            <a:endParaRPr/>
          </a:p>
        </p:txBody>
      </p:sp>
      <p:sp>
        <p:nvSpPr>
          <p:cNvPr id="37" name="Google Shape;37;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8" name="Google Shape;38;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9" name="Google Shape;3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0"/>
        <p:cNvGrpSpPr/>
        <p:nvPr/>
      </p:nvGrpSpPr>
      <p:grpSpPr>
        <a:xfrm>
          <a:off x="0" y="0"/>
          <a:ext cx="0" cy="0"/>
          <a:chOff x="0" y="0"/>
          <a:chExt cx="0" cy="0"/>
        </a:xfrm>
      </p:grpSpPr>
      <p:sp>
        <p:nvSpPr>
          <p:cNvPr id="41" name="Google Shape;41;p1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400"/>
              <a:buNone/>
              <a:defRPr/>
            </a:lvl1pPr>
          </a:lstStyle>
          <a:p>
            <a:endParaRPr/>
          </a:p>
        </p:txBody>
      </p:sp>
      <p:sp>
        <p:nvSpPr>
          <p:cNvPr id="42" name="Google Shape;42;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3"/>
        <p:cNvGrpSpPr/>
        <p:nvPr/>
      </p:nvGrpSpPr>
      <p:grpSpPr>
        <a:xfrm>
          <a:off x="0" y="0"/>
          <a:ext cx="0" cy="0"/>
          <a:chOff x="0" y="0"/>
          <a:chExt cx="0" cy="0"/>
        </a:xfrm>
      </p:grpSpPr>
      <p:sp>
        <p:nvSpPr>
          <p:cNvPr id="44" name="Google Shape;44;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spcBef>
                <a:spcPts val="0"/>
              </a:spcBef>
              <a:spcAft>
                <a:spcPts val="0"/>
              </a:spcAft>
              <a:buSzPts val="12000"/>
              <a:buChar char="●"/>
              <a:defRPr sz="12000"/>
            </a:lvl1pPr>
            <a:lvl2pPr lvl="1" algn="ctr">
              <a:spcBef>
                <a:spcPts val="0"/>
              </a:spcBef>
              <a:spcAft>
                <a:spcPts val="0"/>
              </a:spcAft>
              <a:buSzPts val="12000"/>
              <a:buChar char="○"/>
              <a:defRPr sz="12000"/>
            </a:lvl2pPr>
            <a:lvl3pPr lvl="2" algn="ctr">
              <a:spcBef>
                <a:spcPts val="0"/>
              </a:spcBef>
              <a:spcAft>
                <a:spcPts val="0"/>
              </a:spcAft>
              <a:buSzPts val="12000"/>
              <a:buChar char="■"/>
              <a:defRPr sz="12000"/>
            </a:lvl3pPr>
            <a:lvl4pPr lvl="3" algn="ctr">
              <a:spcBef>
                <a:spcPts val="0"/>
              </a:spcBef>
              <a:spcAft>
                <a:spcPts val="0"/>
              </a:spcAft>
              <a:buSzPts val="12000"/>
              <a:buChar char="●"/>
              <a:defRPr sz="12000"/>
            </a:lvl4pPr>
            <a:lvl5pPr lvl="4" algn="ctr">
              <a:spcBef>
                <a:spcPts val="0"/>
              </a:spcBef>
              <a:spcAft>
                <a:spcPts val="0"/>
              </a:spcAft>
              <a:buSzPts val="12000"/>
              <a:buChar char="○"/>
              <a:defRPr sz="12000"/>
            </a:lvl5pPr>
            <a:lvl6pPr lvl="5" algn="ctr">
              <a:spcBef>
                <a:spcPts val="0"/>
              </a:spcBef>
              <a:spcAft>
                <a:spcPts val="0"/>
              </a:spcAft>
              <a:buSzPts val="12000"/>
              <a:buChar char="■"/>
              <a:defRPr sz="12000"/>
            </a:lvl6pPr>
            <a:lvl7pPr lvl="6" algn="ctr">
              <a:spcBef>
                <a:spcPts val="0"/>
              </a:spcBef>
              <a:spcAft>
                <a:spcPts val="0"/>
              </a:spcAft>
              <a:buSzPts val="12000"/>
              <a:buChar char="●"/>
              <a:defRPr sz="12000"/>
            </a:lvl7pPr>
            <a:lvl8pPr lvl="7" algn="ctr">
              <a:spcBef>
                <a:spcPts val="0"/>
              </a:spcBef>
              <a:spcAft>
                <a:spcPts val="0"/>
              </a:spcAft>
              <a:buSzPts val="12000"/>
              <a:buChar char="○"/>
              <a:defRPr sz="12000"/>
            </a:lvl8pPr>
            <a:lvl9pPr lvl="8" algn="ctr">
              <a:spcBef>
                <a:spcPts val="0"/>
              </a:spcBef>
              <a:spcAft>
                <a:spcPts val="0"/>
              </a:spcAft>
              <a:buSzPts val="12000"/>
              <a:buChar char="■"/>
              <a:defRPr sz="12000"/>
            </a:lvl9pPr>
          </a:lstStyle>
          <a:p>
            <a:r>
              <a:t>xx%</a:t>
            </a:r>
          </a:p>
        </p:txBody>
      </p:sp>
      <p:sp>
        <p:nvSpPr>
          <p:cNvPr id="45" name="Google Shape;45;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ctr" anchorCtr="0">
            <a:noAutofit/>
          </a:bodyPr>
          <a:lstStyle>
            <a:lvl1pPr marL="457200" lvl="0" indent="-317500" algn="ctr">
              <a:spcBef>
                <a:spcPts val="0"/>
              </a:spcBef>
              <a:spcAft>
                <a:spcPts val="0"/>
              </a:spcAft>
              <a:buSzPts val="14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6" name="Google Shape;4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
        <p:cNvGrpSpPr/>
        <p:nvPr/>
      </p:nvGrpSpPr>
      <p:grpSpPr>
        <a:xfrm>
          <a:off x="0" y="0"/>
          <a:ext cx="0" cy="0"/>
          <a:chOff x="0" y="0"/>
          <a:chExt cx="0" cy="0"/>
        </a:xfrm>
      </p:grpSpPr>
      <p:sp>
        <p:nvSpPr>
          <p:cNvPr id="48" name="Google Shape;4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pic>
        <p:nvPicPr>
          <p:cNvPr id="49" name="Google Shape;49;p12"/>
          <p:cNvPicPr preferRelativeResize="0"/>
          <p:nvPr/>
        </p:nvPicPr>
        <p:blipFill>
          <a:blip r:embed="rId2">
            <a:alphaModFix/>
          </a:blip>
          <a:stretch>
            <a:fillRect/>
          </a:stretch>
        </p:blipFill>
        <p:spPr>
          <a:xfrm>
            <a:off x="0" y="92450"/>
            <a:ext cx="1611475" cy="31487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uk"/>
              <a:pPr marL="0" lvl="0" indent="0" algn="r" rtl="0">
                <a:spcBef>
                  <a:spcPts val="0"/>
                </a:spcBef>
                <a:spcAft>
                  <a:spcPts val="0"/>
                </a:spcAft>
                <a:buNone/>
              </a:pPr>
              <a:t>‹#›</a:t>
            </a:fld>
            <a:endParaRPr/>
          </a:p>
        </p:txBody>
      </p:sp>
      <p:pic>
        <p:nvPicPr>
          <p:cNvPr id="7" name="Google Shape;7;p1"/>
          <p:cNvPicPr preferRelativeResize="0"/>
          <p:nvPr/>
        </p:nvPicPr>
        <p:blipFill>
          <a:blip r:embed="rId13">
            <a:alphaModFix/>
          </a:blip>
          <a:stretch>
            <a:fillRect/>
          </a:stretch>
        </p:blipFill>
        <p:spPr>
          <a:xfrm>
            <a:off x="8231350" y="59950"/>
            <a:ext cx="866431" cy="3936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1.xml"/><Relationship Id="rId5" Type="http://schemas.openxmlformats.org/officeDocument/2006/relationships/image" Target="../media/image22.jpeg"/><Relationship Id="rId4" Type="http://schemas.openxmlformats.org/officeDocument/2006/relationships/hyperlink" Target="https://youtu.be/V41vkz3pPuY?feature=share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3" name="Picture 2" descr="C:\Users\Asus10\Pictures\Screenshots\Знімок екрана (54).png"/>
          <p:cNvPicPr>
            <a:picLocks noChangeAspect="1" noChangeArrowheads="1"/>
          </p:cNvPicPr>
          <p:nvPr/>
        </p:nvPicPr>
        <p:blipFill>
          <a:blip r:embed="rId3"/>
          <a:srcRect l="18214" t="22341" r="18482" b="5119"/>
          <a:stretch>
            <a:fillRect/>
          </a:stretch>
        </p:blipFill>
        <p:spPr bwMode="auto">
          <a:xfrm>
            <a:off x="1600194" y="1161515"/>
            <a:ext cx="6574977" cy="3978418"/>
          </a:xfrm>
          <a:prstGeom prst="rect">
            <a:avLst/>
          </a:prstGeom>
          <a:noFill/>
        </p:spPr>
      </p:pic>
      <p:pic>
        <p:nvPicPr>
          <p:cNvPr id="8" name="Google Shape;84;p15"/>
          <p:cNvPicPr preferRelativeResize="0"/>
          <p:nvPr/>
        </p:nvPicPr>
        <p:blipFill>
          <a:blip r:embed="rId4">
            <a:alphaModFix/>
          </a:blip>
          <a:stretch>
            <a:fillRect/>
          </a:stretch>
        </p:blipFill>
        <p:spPr>
          <a:xfrm>
            <a:off x="1479792" y="461230"/>
            <a:ext cx="6850495" cy="716100"/>
          </a:xfrm>
          <a:prstGeom prst="roundRect">
            <a:avLst>
              <a:gd name="adj" fmla="val 25677"/>
            </a:avLst>
          </a:prstGeom>
          <a:noFill/>
          <a:ln>
            <a:noFill/>
          </a:ln>
        </p:spPr>
      </p:pic>
      <p:sp>
        <p:nvSpPr>
          <p:cNvPr id="9" name="Google Shape;86;p15"/>
          <p:cNvSpPr txBox="1"/>
          <p:nvPr/>
        </p:nvSpPr>
        <p:spPr>
          <a:xfrm>
            <a:off x="1703610" y="528748"/>
            <a:ext cx="6405139" cy="553968"/>
          </a:xfrm>
          <a:prstGeom prst="rect">
            <a:avLst/>
          </a:prstGeom>
          <a:noFill/>
          <a:ln>
            <a:noFill/>
          </a:ln>
        </p:spPr>
        <p:txBody>
          <a:bodyPr spcFirstLastPara="1" wrap="square" lIns="91425" tIns="91425" rIns="91425" bIns="91425" anchor="t" anchorCtr="0">
            <a:spAutoFit/>
          </a:bodyPr>
          <a:lstStyle/>
          <a:p>
            <a:r>
              <a:rPr lang="ru-RU" sz="2400" b="1" dirty="0">
                <a:solidFill>
                  <a:schemeClr val="bg1"/>
                </a:solidFill>
                <a:effectLst>
                  <a:outerShdw blurRad="38100" dist="38100" dir="2700000" algn="tl">
                    <a:srgbClr val="000000">
                      <a:alpha val="43137"/>
                    </a:srgbClr>
                  </a:outerShdw>
                </a:effectLst>
              </a:rPr>
              <a:t>ПРОЄКТИ</a:t>
            </a:r>
            <a:endParaRPr lang="ru-RU" sz="2800" b="1" dirty="0">
              <a:solidFill>
                <a:schemeClr val="bg1"/>
              </a:solidFill>
              <a:effectLst>
                <a:outerShdw blurRad="38100" dist="38100" dir="2700000" algn="tl">
                  <a:srgbClr val="000000">
                    <a:alpha val="43137"/>
                  </a:srgbClr>
                </a:outerShdw>
              </a:effectLst>
            </a:endParaRPr>
          </a:p>
        </p:txBody>
      </p:sp>
      <p:pic>
        <p:nvPicPr>
          <p:cNvPr id="1026" name="Picture 2" descr="C:\Users\Вчитель\OneDrive\Pictures\Знімки екрана\Знімок екрана (7).png"/>
          <p:cNvPicPr>
            <a:picLocks noChangeAspect="1" noChangeArrowheads="1"/>
          </p:cNvPicPr>
          <p:nvPr/>
        </p:nvPicPr>
        <p:blipFill rotWithShape="1">
          <a:blip r:embed="rId5">
            <a:extLst>
              <a:ext uri="{28A0092B-C50C-407E-A947-70E740481C1C}">
                <a14:useLocalDpi xmlns="" xmlns:a14="http://schemas.microsoft.com/office/drawing/2010/main" val="0"/>
              </a:ext>
            </a:extLst>
          </a:blip>
          <a:srcRect l="16701" t="41165" r="62690" b="24784"/>
          <a:stretch/>
        </p:blipFill>
        <p:spPr bwMode="auto">
          <a:xfrm>
            <a:off x="13648" y="461230"/>
            <a:ext cx="1561144" cy="145026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2744342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 name="Google Shape;84;p15"/>
          <p:cNvPicPr preferRelativeResize="0"/>
          <p:nvPr/>
        </p:nvPicPr>
        <p:blipFill>
          <a:blip r:embed="rId3">
            <a:alphaModFix/>
          </a:blip>
          <a:stretch>
            <a:fillRect/>
          </a:stretch>
        </p:blipFill>
        <p:spPr>
          <a:xfrm>
            <a:off x="1479792" y="461230"/>
            <a:ext cx="6850495" cy="716100"/>
          </a:xfrm>
          <a:prstGeom prst="roundRect">
            <a:avLst>
              <a:gd name="adj" fmla="val 25677"/>
            </a:avLst>
          </a:prstGeom>
          <a:noFill/>
          <a:ln>
            <a:noFill/>
          </a:ln>
        </p:spPr>
      </p:pic>
      <p:sp>
        <p:nvSpPr>
          <p:cNvPr id="87" name="Google Shape;87;p15"/>
          <p:cNvSpPr txBox="1"/>
          <p:nvPr/>
        </p:nvSpPr>
        <p:spPr>
          <a:xfrm>
            <a:off x="1343238" y="1236652"/>
            <a:ext cx="7123601" cy="1046410"/>
          </a:xfrm>
          <a:prstGeom prst="rect">
            <a:avLst/>
          </a:prstGeom>
          <a:noFill/>
          <a:ln>
            <a:noFill/>
          </a:ln>
        </p:spPr>
        <p:txBody>
          <a:bodyPr spcFirstLastPara="1" wrap="square" lIns="91425" tIns="91425" rIns="91425" bIns="91425" anchor="t" anchorCtr="0">
            <a:spAutoFit/>
          </a:bodyPr>
          <a:lstStyle/>
          <a:p>
            <a:pPr lvl="0" algn="ctr"/>
            <a:r>
              <a:rPr lang="ru-RU" sz="2800" dirty="0">
                <a:solidFill>
                  <a:srgbClr val="0C77C3"/>
                </a:solidFill>
                <a:latin typeface="Alegreya" panose="020B0604020202020204" charset="0"/>
              </a:rPr>
              <a:t>§</a:t>
            </a:r>
            <a:r>
              <a:rPr lang="ru-RU" sz="2800" b="1" dirty="0">
                <a:solidFill>
                  <a:srgbClr val="0C77C3"/>
                </a:solidFill>
                <a:latin typeface="Alegreya" panose="020B0604020202020204" charset="0"/>
              </a:rPr>
              <a:t>14. </a:t>
            </a:r>
            <a:r>
              <a:rPr lang="uk-UA" sz="2800" b="1" dirty="0">
                <a:solidFill>
                  <a:srgbClr val="0C77C3"/>
                </a:solidFill>
                <a:latin typeface="Alegreya" panose="020B0604020202020204" charset="0"/>
              </a:rPr>
              <a:t>Методи дослідження клітин. </a:t>
            </a:r>
          </a:p>
          <a:p>
            <a:pPr lvl="0" algn="ctr"/>
            <a:r>
              <a:rPr lang="uk-UA" sz="2800" b="1" dirty="0">
                <a:solidFill>
                  <a:srgbClr val="0C77C3"/>
                </a:solidFill>
                <a:latin typeface="Alegreya" panose="020B0604020202020204" charset="0"/>
              </a:rPr>
              <a:t>Типи мікроскопії</a:t>
            </a:r>
            <a:endParaRPr lang="uk-UA" sz="2800" b="1" dirty="0">
              <a:solidFill>
                <a:srgbClr val="0C77C3"/>
              </a:solidFill>
              <a:latin typeface="Alegreya" panose="020B0604020202020204" charset="0"/>
              <a:ea typeface="Alegreya"/>
              <a:cs typeface="Alegreya"/>
              <a:sym typeface="Alegreya"/>
            </a:endParaRPr>
          </a:p>
        </p:txBody>
      </p:sp>
      <p:pic>
        <p:nvPicPr>
          <p:cNvPr id="14" name="Google Shape;58;p13"/>
          <p:cNvPicPr preferRelativeResize="0"/>
          <p:nvPr/>
        </p:nvPicPr>
        <p:blipFill>
          <a:blip r:embed="rId4">
            <a:alphaModFix/>
          </a:blip>
          <a:stretch>
            <a:fillRect/>
          </a:stretch>
        </p:blipFill>
        <p:spPr>
          <a:xfrm>
            <a:off x="239378" y="3715867"/>
            <a:ext cx="714119" cy="700525"/>
          </a:xfrm>
          <a:prstGeom prst="rect">
            <a:avLst/>
          </a:prstGeom>
          <a:noFill/>
          <a:ln>
            <a:noFill/>
          </a:ln>
        </p:spPr>
      </p:pic>
      <p:sp>
        <p:nvSpPr>
          <p:cNvPr id="3" name="Прямокутник 2"/>
          <p:cNvSpPr/>
          <p:nvPr/>
        </p:nvSpPr>
        <p:spPr>
          <a:xfrm>
            <a:off x="1092714" y="3784447"/>
            <a:ext cx="3424492" cy="646331"/>
          </a:xfrm>
          <a:prstGeom prst="rect">
            <a:avLst/>
          </a:prstGeom>
        </p:spPr>
        <p:txBody>
          <a:bodyPr wrap="square">
            <a:spAutoFit/>
          </a:bodyPr>
          <a:lstStyle/>
          <a:p>
            <a:pPr algn="just"/>
            <a:r>
              <a:rPr lang="uk-UA" sz="1800"/>
              <a:t>Чи завжди для дослідження клітини потрібний мікроскоп?</a:t>
            </a:r>
            <a:endParaRPr lang="uk-UA" sz="2400">
              <a:latin typeface="Verdana" pitchFamily="34" charset="0"/>
              <a:ea typeface="Verdana" pitchFamily="34" charset="0"/>
            </a:endParaRPr>
          </a:p>
        </p:txBody>
      </p:sp>
      <p:sp>
        <p:nvSpPr>
          <p:cNvPr id="9" name="Google Shape;86;p15"/>
          <p:cNvSpPr txBox="1"/>
          <p:nvPr/>
        </p:nvSpPr>
        <p:spPr>
          <a:xfrm>
            <a:off x="1668975" y="438697"/>
            <a:ext cx="6405139" cy="738633"/>
          </a:xfrm>
          <a:prstGeom prst="rect">
            <a:avLst/>
          </a:prstGeom>
          <a:noFill/>
          <a:ln>
            <a:noFill/>
          </a:ln>
        </p:spPr>
        <p:txBody>
          <a:bodyPr spcFirstLastPara="1" wrap="square" lIns="91425" tIns="91425" rIns="91425" bIns="91425" anchor="t" anchorCtr="0">
            <a:spAutoFit/>
          </a:bodyPr>
          <a:lstStyle/>
          <a:p>
            <a:pPr algn="ctr"/>
            <a:r>
              <a:rPr lang="ru-RU" sz="1800" b="1" dirty="0">
                <a:solidFill>
                  <a:schemeClr val="bg1"/>
                </a:solidFill>
                <a:effectLst>
                  <a:outerShdw blurRad="38100" dist="38100" dir="2700000" algn="tl">
                    <a:srgbClr val="000000">
                      <a:alpha val="43137"/>
                    </a:srgbClr>
                  </a:outerShdw>
                </a:effectLst>
              </a:rPr>
              <a:t>ТЕМА 2. КЛІТИНА – СТРУКТУРНА-ФУНКЦІОНАЛЬНА ОДИНИЦЯ ОРГАНІЗМІВ</a:t>
            </a:r>
            <a:endParaRPr lang="ru-RU" sz="2000" b="1" dirty="0">
              <a:solidFill>
                <a:schemeClr val="bg1"/>
              </a:solidFill>
              <a:effectLst>
                <a:outerShdw blurRad="38100" dist="38100" dir="2700000" algn="tl">
                  <a:srgbClr val="000000">
                    <a:alpha val="43137"/>
                  </a:srgbClr>
                </a:outerShdw>
              </a:effectLst>
            </a:endParaRPr>
          </a:p>
        </p:txBody>
      </p:sp>
      <p:pic>
        <p:nvPicPr>
          <p:cNvPr id="1026" name="Picture 2" descr="C:\Users\Вчитель\OneDrive\Pictures\Знімки екрана\Знімок екрана (7).png"/>
          <p:cNvPicPr>
            <a:picLocks noChangeAspect="1" noChangeArrowheads="1"/>
          </p:cNvPicPr>
          <p:nvPr/>
        </p:nvPicPr>
        <p:blipFill rotWithShape="1">
          <a:blip r:embed="rId5">
            <a:extLst>
              <a:ext uri="{28A0092B-C50C-407E-A947-70E740481C1C}">
                <a14:useLocalDpi xmlns="" xmlns:a14="http://schemas.microsoft.com/office/drawing/2010/main" val="0"/>
              </a:ext>
            </a:extLst>
          </a:blip>
          <a:srcRect l="16701" t="41165" r="62690" b="24784"/>
          <a:stretch/>
        </p:blipFill>
        <p:spPr bwMode="auto">
          <a:xfrm>
            <a:off x="13648" y="461230"/>
            <a:ext cx="1561144" cy="1450267"/>
          </a:xfrm>
          <a:prstGeom prst="rect">
            <a:avLst/>
          </a:prstGeom>
          <a:noFill/>
          <a:extLst>
            <a:ext uri="{909E8E84-426E-40DD-AFC4-6F175D3DCCD1}">
              <a14:hiddenFill xmlns="" xmlns:a14="http://schemas.microsoft.com/office/drawing/2010/main">
                <a:solidFill>
                  <a:srgbClr val="FFFFFF"/>
                </a:solidFill>
              </a14:hiddenFill>
            </a:ext>
          </a:extLst>
        </p:spPr>
      </p:pic>
      <p:pic>
        <p:nvPicPr>
          <p:cNvPr id="27651" name="Picture 3" descr="C:\Users\Asus10\Pictures\Screenshots\Знімок екрана (55).png"/>
          <p:cNvPicPr>
            <a:picLocks noChangeAspect="1" noChangeArrowheads="1"/>
          </p:cNvPicPr>
          <p:nvPr/>
        </p:nvPicPr>
        <p:blipFill>
          <a:blip r:embed="rId6">
            <a:lum contrast="8000"/>
          </a:blip>
          <a:srcRect l="64922" t="36667" r="5937" b="24861"/>
          <a:stretch>
            <a:fillRect/>
          </a:stretch>
        </p:blipFill>
        <p:spPr bwMode="auto">
          <a:xfrm>
            <a:off x="5181601" y="2200913"/>
            <a:ext cx="3962400" cy="2942587"/>
          </a:xfrm>
          <a:prstGeom prst="rect">
            <a:avLst/>
          </a:prstGeom>
          <a:noFill/>
        </p:spPr>
      </p:pic>
    </p:spTree>
    <p:extLst>
      <p:ext uri="{BB962C8B-B14F-4D97-AF65-F5344CB8AC3E}">
        <p14:creationId xmlns="" xmlns:p14="http://schemas.microsoft.com/office/powerpoint/2010/main" val="42744342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18" name="Прямокутник 17"/>
          <p:cNvSpPr/>
          <p:nvPr/>
        </p:nvSpPr>
        <p:spPr>
          <a:xfrm>
            <a:off x="2471058" y="2287757"/>
            <a:ext cx="2590801" cy="2062103"/>
          </a:xfrm>
          <a:prstGeom prst="rect">
            <a:avLst/>
          </a:prstGeom>
          <a:solidFill>
            <a:srgbClr val="BFFCBA"/>
          </a:solidFill>
          <a:ln w="28575">
            <a:solidFill>
              <a:schemeClr val="accent6">
                <a:lumMod val="60000"/>
                <a:lumOff val="40000"/>
              </a:schemeClr>
            </a:solidFill>
          </a:ln>
        </p:spPr>
        <p:style>
          <a:lnRef idx="0">
            <a:schemeClr val="accent4"/>
          </a:lnRef>
          <a:fillRef idx="3">
            <a:schemeClr val="accent4"/>
          </a:fillRef>
          <a:effectRef idx="3">
            <a:schemeClr val="accent4"/>
          </a:effectRef>
          <a:fontRef idx="minor">
            <a:schemeClr val="lt1"/>
          </a:fontRef>
        </p:style>
        <p:txBody>
          <a:bodyPr wrap="square">
            <a:spAutoFit/>
          </a:bodyPr>
          <a:lstStyle/>
          <a:p>
            <a:pPr algn="ctr"/>
            <a:r>
              <a:rPr lang="uk-UA" sz="1600" dirty="0">
                <a:solidFill>
                  <a:schemeClr val="tx1"/>
                </a:solidFill>
                <a:latin typeface="Verdana" pitchFamily="34" charset="0"/>
                <a:ea typeface="Verdana" pitchFamily="34" charset="0"/>
              </a:rPr>
              <a:t>Роберт Гук за допомогою сконструйованого власноруч мікроскопа він розглянув оболонки клітин корка і запропонував термін «клітина»</a:t>
            </a:r>
          </a:p>
        </p:txBody>
      </p:sp>
      <p:sp>
        <p:nvSpPr>
          <p:cNvPr id="17" name="Google Shape;98;p16">
            <a:extLst>
              <a:ext uri="{FF2B5EF4-FFF2-40B4-BE49-F238E27FC236}">
                <a16:creationId xmlns="" xmlns:a16="http://schemas.microsoft.com/office/drawing/2014/main" id="{0DB42201-17B0-4505-A46A-9754AD1E6C2E}"/>
              </a:ext>
            </a:extLst>
          </p:cNvPr>
          <p:cNvSpPr txBox="1"/>
          <p:nvPr/>
        </p:nvSpPr>
        <p:spPr>
          <a:xfrm>
            <a:off x="1520042" y="18692"/>
            <a:ext cx="6711215" cy="461635"/>
          </a:xfrm>
          <a:prstGeom prst="rect">
            <a:avLst/>
          </a:prstGeom>
          <a:noFill/>
          <a:ln>
            <a:noFill/>
          </a:ln>
        </p:spPr>
        <p:txBody>
          <a:bodyPr spcFirstLastPara="1" wrap="square" lIns="91425" tIns="91425" rIns="91425" bIns="91425" anchor="t" anchorCtr="0">
            <a:spAutoFit/>
          </a:bodyPr>
          <a:lstStyle/>
          <a:p>
            <a:pPr lvl="0" algn="ctr"/>
            <a:r>
              <a:rPr lang="uk-UA" sz="1800" dirty="0">
                <a:solidFill>
                  <a:srgbClr val="0C77C3"/>
                </a:solidFill>
                <a:latin typeface="Alegreya" panose="020B0604020202020204" charset="0"/>
              </a:rPr>
              <a:t>§ 14. Методи дослідження клітин. Типи мікроскопії</a:t>
            </a:r>
            <a:endParaRPr lang="uk-UA" sz="1800" dirty="0">
              <a:solidFill>
                <a:srgbClr val="0C77C3"/>
              </a:solidFill>
              <a:latin typeface="Alegreya" panose="020B0604020202020204" charset="0"/>
              <a:ea typeface="Alegreya"/>
              <a:cs typeface="Alegreya"/>
              <a:sym typeface="Alegreya"/>
            </a:endParaRPr>
          </a:p>
        </p:txBody>
      </p:sp>
      <p:cxnSp>
        <p:nvCxnSpPr>
          <p:cNvPr id="7" name="Google Shape;100;p16"/>
          <p:cNvCxnSpPr/>
          <p:nvPr/>
        </p:nvCxnSpPr>
        <p:spPr>
          <a:xfrm rot="10800000" flipH="1">
            <a:off x="1851950" y="516800"/>
            <a:ext cx="6203700" cy="5700"/>
          </a:xfrm>
          <a:prstGeom prst="straightConnector1">
            <a:avLst/>
          </a:prstGeom>
          <a:noFill/>
          <a:ln w="19050" cap="flat" cmpd="sng">
            <a:solidFill>
              <a:srgbClr val="257BBE"/>
            </a:solidFill>
            <a:prstDash val="solid"/>
            <a:round/>
            <a:headEnd type="diamond" w="med" len="med"/>
            <a:tailEnd type="diamond" w="med" len="med"/>
          </a:ln>
        </p:spPr>
      </p:cxnSp>
      <p:sp>
        <p:nvSpPr>
          <p:cNvPr id="22" name="Прямокутник 21"/>
          <p:cNvSpPr/>
          <p:nvPr/>
        </p:nvSpPr>
        <p:spPr>
          <a:xfrm>
            <a:off x="283284" y="1093177"/>
            <a:ext cx="5072490" cy="584775"/>
          </a:xfrm>
          <a:prstGeom prst="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uk-UA" sz="1600" dirty="0">
                <a:latin typeface="Verdana" pitchFamily="34" charset="0"/>
                <a:ea typeface="Verdana" pitchFamily="34" charset="0"/>
              </a:rPr>
              <a:t>Цитологія бере початок з відкриття, яке 1665 р. здійснив англійський дослідник Роберт Гук</a:t>
            </a:r>
            <a:endParaRPr lang="uk-UA" sz="1600" dirty="0">
              <a:solidFill>
                <a:schemeClr val="tx1"/>
              </a:solidFill>
              <a:latin typeface="Verdana" pitchFamily="34" charset="0"/>
              <a:ea typeface="Verdana" pitchFamily="34" charset="0"/>
            </a:endParaRPr>
          </a:p>
        </p:txBody>
      </p:sp>
      <p:sp>
        <p:nvSpPr>
          <p:cNvPr id="2" name="AutoShape 4" descr="Аристотель | Категории политичсекой науки вики | Fandom">
            <a:extLst>
              <a:ext uri="{FF2B5EF4-FFF2-40B4-BE49-F238E27FC236}">
                <a16:creationId xmlns="" xmlns:a16="http://schemas.microsoft.com/office/drawing/2014/main" id="{0D20866B-17D5-4EC2-9358-24EA925EE39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Google Shape;99;p16"/>
          <p:cNvSpPr txBox="1"/>
          <p:nvPr/>
        </p:nvSpPr>
        <p:spPr>
          <a:xfrm>
            <a:off x="161925" y="475444"/>
            <a:ext cx="8943975" cy="461635"/>
          </a:xfrm>
          <a:prstGeom prst="rect">
            <a:avLst/>
          </a:prstGeom>
          <a:noFill/>
          <a:ln>
            <a:noFill/>
          </a:ln>
        </p:spPr>
        <p:txBody>
          <a:bodyPr spcFirstLastPara="1" wrap="square" lIns="91425" tIns="91425" rIns="91425" bIns="91425" anchor="t" anchorCtr="0">
            <a:spAutoFit/>
          </a:bodyPr>
          <a:lstStyle/>
          <a:p>
            <a:pPr lvl="0" algn="ctr"/>
            <a:r>
              <a:rPr lang="uk-UA" sz="1800" b="1" dirty="0">
                <a:solidFill>
                  <a:srgbClr val="0C77C3"/>
                </a:solidFill>
                <a:latin typeface="Alegreya" panose="020B0604020202020204" charset="0"/>
                <a:ea typeface="Alegreya"/>
                <a:cs typeface="Alegreya"/>
                <a:sym typeface="Alegreya"/>
              </a:rPr>
              <a:t>Цитологія – наука, яка досліджує клітини, їхню будову та процеси життєдіяльності</a:t>
            </a:r>
            <a:endParaRPr lang="uk-UA" sz="3200" b="1" dirty="0">
              <a:solidFill>
                <a:srgbClr val="0C77C3"/>
              </a:solidFill>
              <a:latin typeface="Alegreya" panose="020B0604020202020204" charset="0"/>
              <a:ea typeface="Alegreya"/>
              <a:cs typeface="Alegreya"/>
              <a:sym typeface="Alegreya"/>
            </a:endParaRPr>
          </a:p>
        </p:txBody>
      </p:sp>
      <p:sp>
        <p:nvSpPr>
          <p:cNvPr id="2054" name="AutoShape 6" descr="наука клипарт микроскоп пробирки и колбы с жидкостями зеленое растение PNG  , микроскоп лаборатория клипарт, оборудование научной лаборатории, клипарт  химическая лаборатория PNG рисунок для бесплатной загрузк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25602" name="Picture 2" descr="ГУК Роберт (Hook Robert) | Объединение учителей Санкт-Петербурга"/>
          <p:cNvPicPr>
            <a:picLocks noChangeAspect="1" noChangeArrowheads="1"/>
          </p:cNvPicPr>
          <p:nvPr/>
        </p:nvPicPr>
        <p:blipFill>
          <a:blip r:embed="rId3"/>
          <a:srcRect/>
          <a:stretch>
            <a:fillRect/>
          </a:stretch>
        </p:blipFill>
        <p:spPr bwMode="auto">
          <a:xfrm>
            <a:off x="87354" y="2080985"/>
            <a:ext cx="2219235" cy="2774044"/>
          </a:xfrm>
          <a:prstGeom prst="rect">
            <a:avLst/>
          </a:prstGeom>
          <a:noFill/>
        </p:spPr>
      </p:pic>
      <p:pic>
        <p:nvPicPr>
          <p:cNvPr id="25605" name="Picture 5"/>
          <p:cNvPicPr>
            <a:picLocks noChangeAspect="1" noChangeArrowheads="1"/>
          </p:cNvPicPr>
          <p:nvPr/>
        </p:nvPicPr>
        <p:blipFill>
          <a:blip r:embed="rId4"/>
          <a:srcRect/>
          <a:stretch>
            <a:fillRect/>
          </a:stretch>
        </p:blipFill>
        <p:spPr bwMode="auto">
          <a:xfrm>
            <a:off x="5811977" y="979713"/>
            <a:ext cx="2918366" cy="2538799"/>
          </a:xfrm>
          <a:prstGeom prst="rect">
            <a:avLst/>
          </a:prstGeom>
          <a:noFill/>
          <a:ln w="9525">
            <a:noFill/>
            <a:miter lim="800000"/>
            <a:headEnd/>
            <a:tailEnd/>
          </a:ln>
          <a:effectLst/>
        </p:spPr>
      </p:pic>
      <p:sp>
        <p:nvSpPr>
          <p:cNvPr id="16" name="Прямокутник 17"/>
          <p:cNvSpPr/>
          <p:nvPr/>
        </p:nvSpPr>
        <p:spPr>
          <a:xfrm>
            <a:off x="5268686" y="3779112"/>
            <a:ext cx="3679371" cy="1077218"/>
          </a:xfrm>
          <a:prstGeom prst="rect">
            <a:avLst/>
          </a:prstGeom>
          <a:solidFill>
            <a:srgbClr val="BFFCBA"/>
          </a:solidFill>
          <a:ln w="28575">
            <a:solidFill>
              <a:schemeClr val="accent6">
                <a:lumMod val="60000"/>
                <a:lumOff val="40000"/>
              </a:schemeClr>
            </a:solidFill>
          </a:ln>
        </p:spPr>
        <p:style>
          <a:lnRef idx="0">
            <a:schemeClr val="accent4"/>
          </a:lnRef>
          <a:fillRef idx="3">
            <a:schemeClr val="accent4"/>
          </a:fillRef>
          <a:effectRef idx="3">
            <a:schemeClr val="accent4"/>
          </a:effectRef>
          <a:fontRef idx="minor">
            <a:schemeClr val="lt1"/>
          </a:fontRef>
        </p:style>
        <p:txBody>
          <a:bodyPr wrap="square">
            <a:spAutoFit/>
          </a:bodyPr>
          <a:lstStyle/>
          <a:p>
            <a:pPr algn="ctr"/>
            <a:r>
              <a:rPr lang="uk-UA" sz="1600" dirty="0">
                <a:solidFill>
                  <a:schemeClr val="tx1"/>
                </a:solidFill>
                <a:latin typeface="Verdana" pitchFamily="34" charset="0"/>
                <a:ea typeface="Verdana" pitchFamily="34" charset="0"/>
              </a:rPr>
              <a:t>Антоні </a:t>
            </a:r>
            <a:r>
              <a:rPr lang="uk-UA" sz="1600" dirty="0" err="1">
                <a:solidFill>
                  <a:schemeClr val="tx1"/>
                </a:solidFill>
                <a:latin typeface="Verdana" pitchFamily="34" charset="0"/>
                <a:ea typeface="Verdana" pitchFamily="34" charset="0"/>
              </a:rPr>
              <a:t>ван</a:t>
            </a:r>
            <a:r>
              <a:rPr lang="uk-UA" sz="1600" dirty="0">
                <a:solidFill>
                  <a:schemeClr val="tx1"/>
                </a:solidFill>
                <a:latin typeface="Verdana" pitchFamily="34" charset="0"/>
                <a:ea typeface="Verdana" pitchFamily="34" charset="0"/>
              </a:rPr>
              <a:t> </a:t>
            </a:r>
            <a:r>
              <a:rPr lang="uk-UA" sz="1600" dirty="0" err="1">
                <a:solidFill>
                  <a:schemeClr val="tx1"/>
                </a:solidFill>
                <a:latin typeface="Verdana" pitchFamily="34" charset="0"/>
                <a:ea typeface="Verdana" pitchFamily="34" charset="0"/>
              </a:rPr>
              <a:t>Левенгук</a:t>
            </a:r>
            <a:r>
              <a:rPr lang="uk-UA" sz="1600" dirty="0">
                <a:solidFill>
                  <a:schemeClr val="tx1"/>
                </a:solidFill>
                <a:latin typeface="Verdana" pitchFamily="34" charset="0"/>
                <a:ea typeface="Verdana" pitchFamily="34" charset="0"/>
              </a:rPr>
              <a:t> за допомогою мікроскопів власної конструкції відкрив та описав деякі  клітини тварин</a:t>
            </a:r>
          </a:p>
        </p:txBody>
      </p:sp>
    </p:spTree>
    <p:extLst>
      <p:ext uri="{BB962C8B-B14F-4D97-AF65-F5344CB8AC3E}">
        <p14:creationId xmlns="" xmlns:p14="http://schemas.microsoft.com/office/powerpoint/2010/main" val="28919333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17" name="Google Shape;98;p16">
            <a:extLst>
              <a:ext uri="{FF2B5EF4-FFF2-40B4-BE49-F238E27FC236}">
                <a16:creationId xmlns="" xmlns:a16="http://schemas.microsoft.com/office/drawing/2014/main" id="{0DB42201-17B0-4505-A46A-9754AD1E6C2E}"/>
              </a:ext>
            </a:extLst>
          </p:cNvPr>
          <p:cNvSpPr txBox="1"/>
          <p:nvPr/>
        </p:nvSpPr>
        <p:spPr>
          <a:xfrm>
            <a:off x="1520042" y="18692"/>
            <a:ext cx="6711215" cy="461635"/>
          </a:xfrm>
          <a:prstGeom prst="rect">
            <a:avLst/>
          </a:prstGeom>
          <a:noFill/>
          <a:ln>
            <a:noFill/>
          </a:ln>
        </p:spPr>
        <p:txBody>
          <a:bodyPr spcFirstLastPara="1" wrap="square" lIns="91425" tIns="91425" rIns="91425" bIns="91425" anchor="t" anchorCtr="0">
            <a:spAutoFit/>
          </a:bodyPr>
          <a:lstStyle/>
          <a:p>
            <a:pPr lvl="0" algn="ctr"/>
            <a:r>
              <a:rPr lang="uk-UA" sz="1800" dirty="0">
                <a:solidFill>
                  <a:srgbClr val="0C77C3"/>
                </a:solidFill>
                <a:latin typeface="Alegreya" panose="020B0604020202020204" charset="0"/>
              </a:rPr>
              <a:t>§ 14. Методи дослідження клітин. Типи мікроскопії</a:t>
            </a:r>
            <a:endParaRPr lang="uk-UA" sz="1800" dirty="0">
              <a:solidFill>
                <a:srgbClr val="0C77C3"/>
              </a:solidFill>
              <a:latin typeface="Alegreya" panose="020B0604020202020204" charset="0"/>
              <a:ea typeface="Alegreya"/>
              <a:cs typeface="Alegreya"/>
              <a:sym typeface="Alegreya"/>
            </a:endParaRPr>
          </a:p>
        </p:txBody>
      </p:sp>
      <p:cxnSp>
        <p:nvCxnSpPr>
          <p:cNvPr id="7" name="Google Shape;100;p16"/>
          <p:cNvCxnSpPr/>
          <p:nvPr/>
        </p:nvCxnSpPr>
        <p:spPr>
          <a:xfrm rot="10800000" flipH="1">
            <a:off x="1851950" y="516800"/>
            <a:ext cx="6203700" cy="5700"/>
          </a:xfrm>
          <a:prstGeom prst="straightConnector1">
            <a:avLst/>
          </a:prstGeom>
          <a:noFill/>
          <a:ln w="19050" cap="flat" cmpd="sng">
            <a:solidFill>
              <a:srgbClr val="257BBE"/>
            </a:solidFill>
            <a:prstDash val="solid"/>
            <a:round/>
            <a:headEnd type="diamond" w="med" len="med"/>
            <a:tailEnd type="diamond" w="med" len="med"/>
          </a:ln>
        </p:spPr>
      </p:cxnSp>
      <p:sp>
        <p:nvSpPr>
          <p:cNvPr id="22" name="Прямокутник 21"/>
          <p:cNvSpPr/>
          <p:nvPr/>
        </p:nvSpPr>
        <p:spPr>
          <a:xfrm>
            <a:off x="4032371" y="1138175"/>
            <a:ext cx="2303832" cy="2308324"/>
          </a:xfrm>
          <a:prstGeom prst="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uk-UA" sz="1600">
                <a:solidFill>
                  <a:schemeClr val="tx1"/>
                </a:solidFill>
                <a:latin typeface="Verdana" panose="020B0604030504040204" pitchFamily="34" charset="0"/>
                <a:ea typeface="Verdana" panose="020B0604030504040204" pitchFamily="34" charset="0"/>
              </a:rPr>
              <a:t>Фрагмент сторінки з праці італійського вченого Франческо Стелутті. Для вивчення медоносної бджоли використовував оптичний мікроскоп</a:t>
            </a:r>
          </a:p>
        </p:txBody>
      </p:sp>
      <p:sp>
        <p:nvSpPr>
          <p:cNvPr id="2" name="AutoShape 4" descr="Аристотель | Категории политичсекой науки вики | Fandom">
            <a:extLst>
              <a:ext uri="{FF2B5EF4-FFF2-40B4-BE49-F238E27FC236}">
                <a16:creationId xmlns="" xmlns:a16="http://schemas.microsoft.com/office/drawing/2014/main" id="{0D20866B-17D5-4EC2-9358-24EA925EE39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Google Shape;99;p16"/>
          <p:cNvSpPr txBox="1"/>
          <p:nvPr/>
        </p:nvSpPr>
        <p:spPr>
          <a:xfrm>
            <a:off x="0" y="418439"/>
            <a:ext cx="8943975" cy="461635"/>
          </a:xfrm>
          <a:prstGeom prst="rect">
            <a:avLst/>
          </a:prstGeom>
          <a:noFill/>
          <a:ln>
            <a:noFill/>
          </a:ln>
        </p:spPr>
        <p:txBody>
          <a:bodyPr spcFirstLastPara="1" wrap="square" lIns="91425" tIns="91425" rIns="91425" bIns="91425" anchor="t" anchorCtr="0">
            <a:spAutoFit/>
          </a:bodyPr>
          <a:lstStyle/>
          <a:p>
            <a:pPr lvl="0" algn="ctr"/>
            <a:r>
              <a:rPr lang="uk-UA" sz="1800" b="1" dirty="0">
                <a:solidFill>
                  <a:srgbClr val="0C77C3"/>
                </a:solidFill>
                <a:latin typeface="Alegreya" panose="020B0604020202020204" charset="0"/>
                <a:ea typeface="Alegreya"/>
                <a:cs typeface="Alegreya"/>
                <a:sym typeface="Alegreya"/>
              </a:rPr>
              <a:t>Цитологія – наука, яка досліджує клітини, їхню будову та процеси життєдіяльності</a:t>
            </a:r>
            <a:endParaRPr lang="uk-UA" sz="3200" b="1" dirty="0">
              <a:solidFill>
                <a:srgbClr val="0C77C3"/>
              </a:solidFill>
              <a:latin typeface="Alegreya" panose="020B0604020202020204" charset="0"/>
              <a:ea typeface="Alegreya"/>
              <a:cs typeface="Alegreya"/>
              <a:sym typeface="Alegreya"/>
            </a:endParaRPr>
          </a:p>
        </p:txBody>
      </p:sp>
      <p:sp>
        <p:nvSpPr>
          <p:cNvPr id="2054" name="AutoShape 6" descr="наука клипарт микроскоп пробирки и колбы с жидкостями зеленое растение PNG  , микроскоп лаборатория клипарт, оборудование научной лаборатории, клипарт  химическая лаборатория PNG рисунок для бесплатной загрузк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3" name="Рисунок 2">
            <a:extLst>
              <a:ext uri="{FF2B5EF4-FFF2-40B4-BE49-F238E27FC236}">
                <a16:creationId xmlns="" xmlns:a16="http://schemas.microsoft.com/office/drawing/2014/main" id="{EC6E7053-46CC-40DA-8ED1-799EAED23EC6}"/>
              </a:ext>
            </a:extLst>
          </p:cNvPr>
          <p:cNvPicPr>
            <a:picLocks noChangeAspect="1"/>
          </p:cNvPicPr>
          <p:nvPr/>
        </p:nvPicPr>
        <p:blipFill>
          <a:blip r:embed="rId3"/>
          <a:stretch>
            <a:fillRect/>
          </a:stretch>
        </p:blipFill>
        <p:spPr>
          <a:xfrm>
            <a:off x="6467503" y="1583313"/>
            <a:ext cx="2667948" cy="3094325"/>
          </a:xfrm>
          <a:prstGeom prst="rect">
            <a:avLst/>
          </a:prstGeom>
        </p:spPr>
      </p:pic>
      <p:sp>
        <p:nvSpPr>
          <p:cNvPr id="13" name="Прямокутник 17">
            <a:extLst>
              <a:ext uri="{FF2B5EF4-FFF2-40B4-BE49-F238E27FC236}">
                <a16:creationId xmlns="" xmlns:a16="http://schemas.microsoft.com/office/drawing/2014/main" id="{705E3CBF-9B6A-4CB3-AD21-8068DC501B70}"/>
              </a:ext>
            </a:extLst>
          </p:cNvPr>
          <p:cNvSpPr/>
          <p:nvPr/>
        </p:nvSpPr>
        <p:spPr>
          <a:xfrm>
            <a:off x="925517" y="949343"/>
            <a:ext cx="2719625" cy="400110"/>
          </a:xfrm>
          <a:prstGeom prst="rect">
            <a:avLst/>
          </a:prstGeom>
          <a:solidFill>
            <a:srgbClr val="EBF7FF"/>
          </a:solidFill>
          <a:ln/>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uk-UA" sz="2000" b="1" dirty="0">
                <a:solidFill>
                  <a:srgbClr val="008896"/>
                </a:solidFill>
                <a:latin typeface="Verdana" pitchFamily="34" charset="0"/>
                <a:ea typeface="Verdana" pitchFamily="34" charset="0"/>
              </a:rPr>
              <a:t>ЦІКАВО ЗНАТИ !</a:t>
            </a:r>
          </a:p>
        </p:txBody>
      </p:sp>
      <p:sp>
        <p:nvSpPr>
          <p:cNvPr id="14" name="Прямокутник 21">
            <a:extLst>
              <a:ext uri="{FF2B5EF4-FFF2-40B4-BE49-F238E27FC236}">
                <a16:creationId xmlns="" xmlns:a16="http://schemas.microsoft.com/office/drawing/2014/main" id="{8DBF13E7-2CA1-4324-922B-41F49318A935}"/>
              </a:ext>
            </a:extLst>
          </p:cNvPr>
          <p:cNvSpPr/>
          <p:nvPr/>
        </p:nvSpPr>
        <p:spPr>
          <a:xfrm>
            <a:off x="615494" y="1548012"/>
            <a:ext cx="3175560" cy="1569660"/>
          </a:xfrm>
          <a:prstGeom prst="rect">
            <a:avLst/>
          </a:prstGeom>
          <a:solidFill>
            <a:srgbClr val="E7F8FF"/>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uk-UA" sz="1600">
                <a:latin typeface="Segoe Print" panose="02000600000000000000" pitchFamily="2" charset="0"/>
              </a:rPr>
              <a:t>Перші оптичні прилади, що мали лише одну лінзу, відомі ще з ХІІІ ст. Появу складніших мікроскопів датують кінцем ХVI – початком ХVIІ ст.</a:t>
            </a:r>
            <a:endParaRPr lang="uk-UA" sz="1800">
              <a:solidFill>
                <a:schemeClr val="tx1"/>
              </a:solidFill>
              <a:latin typeface="Segoe Print" panose="02000600000000000000" pitchFamily="2" charset="0"/>
              <a:ea typeface="Verdana" pitchFamily="34" charset="0"/>
            </a:endParaRPr>
          </a:p>
        </p:txBody>
      </p:sp>
      <p:sp>
        <p:nvSpPr>
          <p:cNvPr id="19" name="Прямокутник 21">
            <a:extLst>
              <a:ext uri="{FF2B5EF4-FFF2-40B4-BE49-F238E27FC236}">
                <a16:creationId xmlns="" xmlns:a16="http://schemas.microsoft.com/office/drawing/2014/main" id="{35614229-626D-47E1-A3DF-574152BD013B}"/>
              </a:ext>
            </a:extLst>
          </p:cNvPr>
          <p:cNvSpPr/>
          <p:nvPr/>
        </p:nvSpPr>
        <p:spPr>
          <a:xfrm>
            <a:off x="614560" y="4334313"/>
            <a:ext cx="2945723" cy="584775"/>
          </a:xfrm>
          <a:prstGeom prst="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uk-UA" sz="1600">
                <a:latin typeface="Segoe Print" pitchFamily="2" charset="0"/>
              </a:rPr>
              <a:t>Про кишенькові мікроскопи за QR-кодом</a:t>
            </a:r>
            <a:endParaRPr lang="uk-UA" sz="1600">
              <a:solidFill>
                <a:schemeClr val="tx1"/>
              </a:solidFill>
              <a:latin typeface="Segoe Print" pitchFamily="2" charset="0"/>
              <a:ea typeface="Verdana" pitchFamily="34" charset="0"/>
            </a:endParaRPr>
          </a:p>
        </p:txBody>
      </p:sp>
      <p:sp>
        <p:nvSpPr>
          <p:cNvPr id="20" name="Прямокутник 17">
            <a:extLst>
              <a:ext uri="{FF2B5EF4-FFF2-40B4-BE49-F238E27FC236}">
                <a16:creationId xmlns="" xmlns:a16="http://schemas.microsoft.com/office/drawing/2014/main" id="{A281A661-3A7D-47C4-BAA2-360DC0639187}"/>
              </a:ext>
            </a:extLst>
          </p:cNvPr>
          <p:cNvSpPr/>
          <p:nvPr/>
        </p:nvSpPr>
        <p:spPr>
          <a:xfrm>
            <a:off x="853315" y="3405439"/>
            <a:ext cx="2864028" cy="646331"/>
          </a:xfrm>
          <a:prstGeom prst="rect">
            <a:avLst/>
          </a:prstGeom>
          <a:solidFill>
            <a:srgbClr val="EBF7FF"/>
          </a:solidFill>
          <a:ln/>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uk-UA" sz="1800" b="1" dirty="0">
                <a:solidFill>
                  <a:srgbClr val="008896"/>
                </a:solidFill>
                <a:latin typeface="Verdana" pitchFamily="34" charset="0"/>
                <a:ea typeface="Verdana" pitchFamily="34" charset="0"/>
              </a:rPr>
              <a:t>ДІЗНАЙТЕСЯ БІЛЬШЕ!</a:t>
            </a:r>
          </a:p>
        </p:txBody>
      </p:sp>
      <p:pic>
        <p:nvPicPr>
          <p:cNvPr id="6" name="Рисунок 5">
            <a:extLst>
              <a:ext uri="{FF2B5EF4-FFF2-40B4-BE49-F238E27FC236}">
                <a16:creationId xmlns="" xmlns:a16="http://schemas.microsoft.com/office/drawing/2014/main" id="{13E8A615-D1AA-4BFD-B17A-B4E8560A6115}"/>
              </a:ext>
            </a:extLst>
          </p:cNvPr>
          <p:cNvPicPr>
            <a:picLocks noChangeAspect="1"/>
          </p:cNvPicPr>
          <p:nvPr/>
        </p:nvPicPr>
        <p:blipFill rotWithShape="1">
          <a:blip r:embed="rId4"/>
          <a:srcRect l="69506" t="63436" r="24938" b="26243"/>
          <a:stretch/>
        </p:blipFill>
        <p:spPr>
          <a:xfrm>
            <a:off x="4032371" y="3885361"/>
            <a:ext cx="1079258" cy="1127225"/>
          </a:xfrm>
          <a:prstGeom prst="rect">
            <a:avLst/>
          </a:prstGeom>
        </p:spPr>
      </p:pic>
    </p:spTree>
    <p:extLst>
      <p:ext uri="{BB962C8B-B14F-4D97-AF65-F5344CB8AC3E}">
        <p14:creationId xmlns="" xmlns:p14="http://schemas.microsoft.com/office/powerpoint/2010/main" val="30350388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17" name="Google Shape;98;p16">
            <a:extLst>
              <a:ext uri="{FF2B5EF4-FFF2-40B4-BE49-F238E27FC236}">
                <a16:creationId xmlns="" xmlns:a16="http://schemas.microsoft.com/office/drawing/2014/main" id="{0DB42201-17B0-4505-A46A-9754AD1E6C2E}"/>
              </a:ext>
            </a:extLst>
          </p:cNvPr>
          <p:cNvSpPr txBox="1"/>
          <p:nvPr/>
        </p:nvSpPr>
        <p:spPr>
          <a:xfrm>
            <a:off x="1520042" y="18692"/>
            <a:ext cx="6711215" cy="461635"/>
          </a:xfrm>
          <a:prstGeom prst="rect">
            <a:avLst/>
          </a:prstGeom>
          <a:noFill/>
          <a:ln>
            <a:noFill/>
          </a:ln>
        </p:spPr>
        <p:txBody>
          <a:bodyPr spcFirstLastPara="1" wrap="square" lIns="91425" tIns="91425" rIns="91425" bIns="91425" anchor="t" anchorCtr="0">
            <a:spAutoFit/>
          </a:bodyPr>
          <a:lstStyle/>
          <a:p>
            <a:pPr lvl="0" algn="ctr"/>
            <a:r>
              <a:rPr lang="uk-UA" sz="1800" dirty="0">
                <a:solidFill>
                  <a:srgbClr val="0C77C3"/>
                </a:solidFill>
                <a:latin typeface="Alegreya" panose="020B0604020202020204" charset="0"/>
              </a:rPr>
              <a:t>§ 14. Методи дослідження клітин. Типи мікроскопії</a:t>
            </a:r>
            <a:endParaRPr lang="uk-UA" sz="1800" dirty="0">
              <a:solidFill>
                <a:srgbClr val="0C77C3"/>
              </a:solidFill>
              <a:latin typeface="Alegreya" panose="020B0604020202020204" charset="0"/>
              <a:ea typeface="Alegreya"/>
              <a:cs typeface="Alegreya"/>
              <a:sym typeface="Alegreya"/>
            </a:endParaRPr>
          </a:p>
        </p:txBody>
      </p:sp>
      <p:cxnSp>
        <p:nvCxnSpPr>
          <p:cNvPr id="7" name="Google Shape;100;p16"/>
          <p:cNvCxnSpPr/>
          <p:nvPr/>
        </p:nvCxnSpPr>
        <p:spPr>
          <a:xfrm rot="10800000" flipH="1">
            <a:off x="1851950" y="516800"/>
            <a:ext cx="6203700" cy="5700"/>
          </a:xfrm>
          <a:prstGeom prst="straightConnector1">
            <a:avLst/>
          </a:prstGeom>
          <a:noFill/>
          <a:ln w="19050" cap="flat" cmpd="sng">
            <a:solidFill>
              <a:srgbClr val="257BBE"/>
            </a:solidFill>
            <a:prstDash val="solid"/>
            <a:round/>
            <a:headEnd type="diamond" w="med" len="med"/>
            <a:tailEnd type="diamond" w="med" len="med"/>
          </a:ln>
        </p:spPr>
      </p:cxnSp>
      <p:sp>
        <p:nvSpPr>
          <p:cNvPr id="2" name="AutoShape 4" descr="Аристотель | Категории политичсекой науки вики | Fandom">
            <a:extLst>
              <a:ext uri="{FF2B5EF4-FFF2-40B4-BE49-F238E27FC236}">
                <a16:creationId xmlns="" xmlns:a16="http://schemas.microsoft.com/office/drawing/2014/main" id="{0D20866B-17D5-4EC2-9358-24EA925EE39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Google Shape;99;p16"/>
          <p:cNvSpPr txBox="1"/>
          <p:nvPr/>
        </p:nvSpPr>
        <p:spPr>
          <a:xfrm>
            <a:off x="0" y="418439"/>
            <a:ext cx="8943975" cy="461635"/>
          </a:xfrm>
          <a:prstGeom prst="rect">
            <a:avLst/>
          </a:prstGeom>
          <a:noFill/>
          <a:ln>
            <a:noFill/>
          </a:ln>
        </p:spPr>
        <p:txBody>
          <a:bodyPr spcFirstLastPara="1" wrap="square" lIns="91425" tIns="91425" rIns="91425" bIns="91425" anchor="t" anchorCtr="0">
            <a:spAutoFit/>
          </a:bodyPr>
          <a:lstStyle/>
          <a:p>
            <a:pPr lvl="0" algn="ctr"/>
            <a:r>
              <a:rPr lang="uk-UA" sz="1800" b="1" dirty="0">
                <a:solidFill>
                  <a:srgbClr val="0C77C3"/>
                </a:solidFill>
                <a:latin typeface="Alegreya" panose="020B0604020202020204" charset="0"/>
                <a:ea typeface="Alegreya"/>
                <a:cs typeface="Alegreya"/>
                <a:sym typeface="Alegreya"/>
              </a:rPr>
              <a:t>Типи мікроскопії</a:t>
            </a:r>
            <a:endParaRPr lang="uk-UA" sz="3200" b="1" dirty="0">
              <a:solidFill>
                <a:srgbClr val="0C77C3"/>
              </a:solidFill>
              <a:latin typeface="Alegreya" panose="020B0604020202020204" charset="0"/>
              <a:ea typeface="Alegreya"/>
              <a:cs typeface="Alegreya"/>
              <a:sym typeface="Alegreya"/>
            </a:endParaRPr>
          </a:p>
        </p:txBody>
      </p:sp>
      <p:sp>
        <p:nvSpPr>
          <p:cNvPr id="2054" name="AutoShape 6" descr="наука клипарт микроскоп пробирки и колбы с жидкостями зеленое растение PNG  , микроскоп лаборатория клипарт, оборудование научной лаборатории, клипарт  химическая лаборатория PNG рисунок для бесплатной загрузк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4" name="Прямокутник 21">
            <a:extLst>
              <a:ext uri="{FF2B5EF4-FFF2-40B4-BE49-F238E27FC236}">
                <a16:creationId xmlns="" xmlns:a16="http://schemas.microsoft.com/office/drawing/2014/main" id="{8DBF13E7-2CA1-4324-922B-41F49318A935}"/>
              </a:ext>
            </a:extLst>
          </p:cNvPr>
          <p:cNvSpPr/>
          <p:nvPr/>
        </p:nvSpPr>
        <p:spPr>
          <a:xfrm>
            <a:off x="155573" y="1110544"/>
            <a:ext cx="4798225" cy="338554"/>
          </a:xfrm>
          <a:prstGeom prst="rect">
            <a:avLst/>
          </a:prstGeom>
          <a:solidFill>
            <a:srgbClr val="E7F8FF"/>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uk-UA" sz="1600" b="1" dirty="0">
                <a:latin typeface="Verdana" panose="020B0604030504040204" pitchFamily="34" charset="0"/>
                <a:ea typeface="Verdana" panose="020B0604030504040204" pitchFamily="34" charset="0"/>
              </a:rPr>
              <a:t>Метод світлової (оптичної) мікроскопії</a:t>
            </a:r>
            <a:endParaRPr lang="uk-UA" sz="1600" b="1" dirty="0">
              <a:solidFill>
                <a:schemeClr val="tx1"/>
              </a:solidFill>
              <a:latin typeface="Verdana" panose="020B0604030504040204" pitchFamily="34" charset="0"/>
              <a:ea typeface="Verdana" panose="020B0604030504040204" pitchFamily="34" charset="0"/>
            </a:endParaRPr>
          </a:p>
        </p:txBody>
      </p:sp>
      <p:sp>
        <p:nvSpPr>
          <p:cNvPr id="19" name="Прямокутник 21">
            <a:extLst>
              <a:ext uri="{FF2B5EF4-FFF2-40B4-BE49-F238E27FC236}">
                <a16:creationId xmlns="" xmlns:a16="http://schemas.microsoft.com/office/drawing/2014/main" id="{35614229-626D-47E1-A3DF-574152BD013B}"/>
              </a:ext>
            </a:extLst>
          </p:cNvPr>
          <p:cNvSpPr/>
          <p:nvPr/>
        </p:nvSpPr>
        <p:spPr>
          <a:xfrm>
            <a:off x="155573" y="1732777"/>
            <a:ext cx="4168069" cy="830997"/>
          </a:xfrm>
          <a:prstGeom prst="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marL="285750" indent="-285750" algn="just">
              <a:buFont typeface="Wingdings" panose="05000000000000000000" pitchFamily="2" charset="2"/>
              <a:buChar char="ü"/>
            </a:pPr>
            <a:r>
              <a:rPr lang="uk-UA" sz="1600" dirty="0">
                <a:latin typeface="Verdana" panose="020B0604030504040204" pitchFamily="34" charset="0"/>
                <a:ea typeface="Verdana" panose="020B0604030504040204" pitchFamily="34" charset="0"/>
              </a:rPr>
              <a:t>світловий (оптичний) мікроскоп став першим приладом, який дав змогу вивчати клітини</a:t>
            </a:r>
            <a:endParaRPr lang="uk-UA" sz="1600" dirty="0">
              <a:solidFill>
                <a:schemeClr val="tx1"/>
              </a:solidFill>
              <a:latin typeface="Verdana" panose="020B0604030504040204" pitchFamily="34" charset="0"/>
              <a:ea typeface="Verdana" panose="020B0604030504040204" pitchFamily="34" charset="0"/>
            </a:endParaRPr>
          </a:p>
        </p:txBody>
      </p:sp>
      <p:sp>
        <p:nvSpPr>
          <p:cNvPr id="15" name="Прямокутник 21">
            <a:extLst>
              <a:ext uri="{FF2B5EF4-FFF2-40B4-BE49-F238E27FC236}">
                <a16:creationId xmlns="" xmlns:a16="http://schemas.microsoft.com/office/drawing/2014/main" id="{42DB9B8A-8E9C-4BE1-AF5C-42E5D37B9743}"/>
              </a:ext>
            </a:extLst>
          </p:cNvPr>
          <p:cNvSpPr/>
          <p:nvPr/>
        </p:nvSpPr>
        <p:spPr>
          <a:xfrm>
            <a:off x="155573" y="2968169"/>
            <a:ext cx="4168069" cy="584775"/>
          </a:xfrm>
          <a:prstGeom prst="rect">
            <a:avLst/>
          </a:prstGeom>
          <a:solidFill>
            <a:srgbClr val="E7F8FF"/>
          </a:solidFill>
          <a:ln/>
        </p:spPr>
        <p:style>
          <a:lnRef idx="2">
            <a:schemeClr val="accent3"/>
          </a:lnRef>
          <a:fillRef idx="1">
            <a:schemeClr val="lt1"/>
          </a:fillRef>
          <a:effectRef idx="0">
            <a:schemeClr val="accent3"/>
          </a:effectRef>
          <a:fontRef idx="minor">
            <a:schemeClr val="dk1"/>
          </a:fontRef>
        </p:style>
        <p:txBody>
          <a:bodyPr wrap="square">
            <a:spAutoFit/>
          </a:bodyPr>
          <a:lstStyle/>
          <a:p>
            <a:pPr marL="285750" indent="-285750" algn="just">
              <a:buFont typeface="Wingdings" panose="05000000000000000000" pitchFamily="2" charset="2"/>
              <a:buChar char="ü"/>
            </a:pPr>
            <a:r>
              <a:rPr lang="uk-UA" sz="1600" dirty="0">
                <a:solidFill>
                  <a:schemeClr val="tx1"/>
                </a:solidFill>
                <a:latin typeface="Verdana" panose="020B0604030504040204" pitchFamily="34" charset="0"/>
                <a:ea typeface="Verdana" panose="020B0604030504040204" pitchFamily="34" charset="0"/>
              </a:rPr>
              <a:t>джерелом збільшення є потік світлових променів</a:t>
            </a:r>
          </a:p>
        </p:txBody>
      </p:sp>
      <p:pic>
        <p:nvPicPr>
          <p:cNvPr id="5" name="Рисунок 4">
            <a:extLst>
              <a:ext uri="{FF2B5EF4-FFF2-40B4-BE49-F238E27FC236}">
                <a16:creationId xmlns="" xmlns:a16="http://schemas.microsoft.com/office/drawing/2014/main" id="{9B04B6B0-4AE8-403F-9DDD-1003B52679A7}"/>
              </a:ext>
            </a:extLst>
          </p:cNvPr>
          <p:cNvPicPr>
            <a:picLocks noChangeAspect="1"/>
          </p:cNvPicPr>
          <p:nvPr/>
        </p:nvPicPr>
        <p:blipFill rotWithShape="1">
          <a:blip r:embed="rId3"/>
          <a:srcRect l="37285" t="36866" r="23456" b="14166"/>
          <a:stretch/>
        </p:blipFill>
        <p:spPr>
          <a:xfrm>
            <a:off x="4953798" y="986370"/>
            <a:ext cx="3986249" cy="2910687"/>
          </a:xfrm>
          <a:prstGeom prst="rect">
            <a:avLst/>
          </a:prstGeom>
        </p:spPr>
      </p:pic>
      <p:sp>
        <p:nvSpPr>
          <p:cNvPr id="18" name="Прямокутник 21">
            <a:extLst>
              <a:ext uri="{FF2B5EF4-FFF2-40B4-BE49-F238E27FC236}">
                <a16:creationId xmlns="" xmlns:a16="http://schemas.microsoft.com/office/drawing/2014/main" id="{DFFA3E48-6457-4D27-A820-30B5B00690B0}"/>
              </a:ext>
            </a:extLst>
          </p:cNvPr>
          <p:cNvSpPr/>
          <p:nvPr/>
        </p:nvSpPr>
        <p:spPr>
          <a:xfrm>
            <a:off x="1599064" y="4049765"/>
            <a:ext cx="7249939" cy="584775"/>
          </a:xfrm>
          <a:prstGeom prst="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uk-UA" sz="1600" dirty="0">
                <a:latin typeface="Verdana" panose="020B0604030504040204" pitchFamily="34" charset="0"/>
                <a:ea typeface="Verdana" panose="020B0604030504040204" pitchFamily="34" charset="0"/>
              </a:rPr>
              <a:t>А. Будова і принцип роботи світлового мікроскопа</a:t>
            </a:r>
          </a:p>
          <a:p>
            <a:pPr algn="just"/>
            <a:r>
              <a:rPr lang="uk-UA" sz="1600" dirty="0">
                <a:latin typeface="Verdana" panose="020B0604030504040204" pitchFamily="34" charset="0"/>
                <a:ea typeface="Verdana" panose="020B0604030504040204" pitchFamily="34" charset="0"/>
              </a:rPr>
              <a:t>Б. Вигляд  клітини рослини в полі зору світлового мікроскопа</a:t>
            </a:r>
            <a:endParaRPr lang="uk-UA" sz="1800" dirty="0">
              <a:solidFill>
                <a:schemeClr val="tx1"/>
              </a:solidFill>
              <a:latin typeface="Verdana" panose="020B0604030504040204" pitchFamily="34" charset="0"/>
              <a:ea typeface="Verdana" panose="020B0604030504040204" pitchFamily="34" charset="0"/>
            </a:endParaRPr>
          </a:p>
        </p:txBody>
      </p:sp>
    </p:spTree>
    <p:extLst>
      <p:ext uri="{BB962C8B-B14F-4D97-AF65-F5344CB8AC3E}">
        <p14:creationId xmlns="" xmlns:p14="http://schemas.microsoft.com/office/powerpoint/2010/main" val="13735868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17" name="Google Shape;98;p16">
            <a:extLst>
              <a:ext uri="{FF2B5EF4-FFF2-40B4-BE49-F238E27FC236}">
                <a16:creationId xmlns="" xmlns:a16="http://schemas.microsoft.com/office/drawing/2014/main" id="{0DB42201-17B0-4505-A46A-9754AD1E6C2E}"/>
              </a:ext>
            </a:extLst>
          </p:cNvPr>
          <p:cNvSpPr txBox="1"/>
          <p:nvPr/>
        </p:nvSpPr>
        <p:spPr>
          <a:xfrm>
            <a:off x="1520042" y="18692"/>
            <a:ext cx="6711215" cy="461635"/>
          </a:xfrm>
          <a:prstGeom prst="rect">
            <a:avLst/>
          </a:prstGeom>
          <a:noFill/>
          <a:ln>
            <a:noFill/>
          </a:ln>
        </p:spPr>
        <p:txBody>
          <a:bodyPr spcFirstLastPara="1" wrap="square" lIns="91425" tIns="91425" rIns="91425" bIns="91425" anchor="t" anchorCtr="0">
            <a:spAutoFit/>
          </a:bodyPr>
          <a:lstStyle/>
          <a:p>
            <a:pPr lvl="0" algn="ctr"/>
            <a:r>
              <a:rPr lang="uk-UA" sz="1800" dirty="0">
                <a:solidFill>
                  <a:srgbClr val="0C77C3"/>
                </a:solidFill>
                <a:latin typeface="Alegreya" panose="020B0604020202020204" charset="0"/>
              </a:rPr>
              <a:t>§ 14. Методи дослідження клітин. Типи мікроскопії</a:t>
            </a:r>
            <a:endParaRPr lang="uk-UA" sz="1800" dirty="0">
              <a:solidFill>
                <a:srgbClr val="0C77C3"/>
              </a:solidFill>
              <a:latin typeface="Alegreya" panose="020B0604020202020204" charset="0"/>
              <a:ea typeface="Alegreya"/>
              <a:cs typeface="Alegreya"/>
              <a:sym typeface="Alegreya"/>
            </a:endParaRPr>
          </a:p>
        </p:txBody>
      </p:sp>
      <p:cxnSp>
        <p:nvCxnSpPr>
          <p:cNvPr id="7" name="Google Shape;100;p16"/>
          <p:cNvCxnSpPr/>
          <p:nvPr/>
        </p:nvCxnSpPr>
        <p:spPr>
          <a:xfrm rot="10800000" flipH="1">
            <a:off x="1851950" y="516800"/>
            <a:ext cx="6203700" cy="5700"/>
          </a:xfrm>
          <a:prstGeom prst="straightConnector1">
            <a:avLst/>
          </a:prstGeom>
          <a:noFill/>
          <a:ln w="19050" cap="flat" cmpd="sng">
            <a:solidFill>
              <a:srgbClr val="257BBE"/>
            </a:solidFill>
            <a:prstDash val="solid"/>
            <a:round/>
            <a:headEnd type="diamond" w="med" len="med"/>
            <a:tailEnd type="diamond" w="med" len="med"/>
          </a:ln>
        </p:spPr>
      </p:cxnSp>
      <p:sp>
        <p:nvSpPr>
          <p:cNvPr id="2" name="AutoShape 4" descr="Аристотель | Категории политичсекой науки вики | Fandom">
            <a:extLst>
              <a:ext uri="{FF2B5EF4-FFF2-40B4-BE49-F238E27FC236}">
                <a16:creationId xmlns="" xmlns:a16="http://schemas.microsoft.com/office/drawing/2014/main" id="{0D20866B-17D5-4EC2-9358-24EA925EE39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Google Shape;99;p16"/>
          <p:cNvSpPr txBox="1"/>
          <p:nvPr/>
        </p:nvSpPr>
        <p:spPr>
          <a:xfrm>
            <a:off x="252412" y="487985"/>
            <a:ext cx="8943975" cy="461635"/>
          </a:xfrm>
          <a:prstGeom prst="rect">
            <a:avLst/>
          </a:prstGeom>
          <a:noFill/>
          <a:ln>
            <a:noFill/>
          </a:ln>
        </p:spPr>
        <p:txBody>
          <a:bodyPr spcFirstLastPara="1" wrap="square" lIns="91425" tIns="91425" rIns="91425" bIns="91425" anchor="t" anchorCtr="0">
            <a:spAutoFit/>
          </a:bodyPr>
          <a:lstStyle/>
          <a:p>
            <a:pPr lvl="0" algn="ctr"/>
            <a:r>
              <a:rPr lang="uk-UA" sz="1800" b="1" dirty="0">
                <a:solidFill>
                  <a:srgbClr val="0C77C3"/>
                </a:solidFill>
                <a:latin typeface="Alegreya" panose="020B0604020202020204" charset="0"/>
                <a:ea typeface="Alegreya"/>
                <a:cs typeface="Alegreya"/>
                <a:sym typeface="Alegreya"/>
              </a:rPr>
              <a:t>Типи мікроскопії</a:t>
            </a:r>
            <a:endParaRPr lang="uk-UA" sz="3200" b="1" dirty="0">
              <a:solidFill>
                <a:srgbClr val="0C77C3"/>
              </a:solidFill>
              <a:latin typeface="Alegreya" panose="020B0604020202020204" charset="0"/>
              <a:ea typeface="Alegreya"/>
              <a:cs typeface="Alegreya"/>
              <a:sym typeface="Alegreya"/>
            </a:endParaRPr>
          </a:p>
        </p:txBody>
      </p:sp>
      <p:sp>
        <p:nvSpPr>
          <p:cNvPr id="2054" name="AutoShape 6" descr="наука клипарт микроскоп пробирки и колбы с жидкостями зеленое растение PNG  , микроскоп лаборатория клипарт, оборудование научной лаборатории, клипарт  химическая лаборатория PNG рисунок для бесплатной загрузк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4" name="Прямокутник 21">
            <a:extLst>
              <a:ext uri="{FF2B5EF4-FFF2-40B4-BE49-F238E27FC236}">
                <a16:creationId xmlns="" xmlns:a16="http://schemas.microsoft.com/office/drawing/2014/main" id="{8DBF13E7-2CA1-4324-922B-41F49318A935}"/>
              </a:ext>
            </a:extLst>
          </p:cNvPr>
          <p:cNvSpPr/>
          <p:nvPr/>
        </p:nvSpPr>
        <p:spPr>
          <a:xfrm>
            <a:off x="155575" y="887621"/>
            <a:ext cx="4798225" cy="338554"/>
          </a:xfrm>
          <a:prstGeom prst="rect">
            <a:avLst/>
          </a:prstGeom>
          <a:solidFill>
            <a:srgbClr val="E7F8FF"/>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uk-UA" sz="1600" b="1" dirty="0">
                <a:latin typeface="Verdana" panose="020B0604030504040204" pitchFamily="34" charset="0"/>
                <a:ea typeface="Verdana" panose="020B0604030504040204" pitchFamily="34" charset="0"/>
              </a:rPr>
              <a:t>Метод електронної мікроскопії</a:t>
            </a:r>
            <a:endParaRPr lang="uk-UA" sz="1600" b="1" dirty="0">
              <a:solidFill>
                <a:schemeClr val="tx1"/>
              </a:solidFill>
              <a:latin typeface="Verdana" panose="020B0604030504040204" pitchFamily="34" charset="0"/>
              <a:ea typeface="Verdana" panose="020B0604030504040204" pitchFamily="34" charset="0"/>
            </a:endParaRPr>
          </a:p>
        </p:txBody>
      </p:sp>
      <p:sp>
        <p:nvSpPr>
          <p:cNvPr id="19" name="Прямокутник 21">
            <a:extLst>
              <a:ext uri="{FF2B5EF4-FFF2-40B4-BE49-F238E27FC236}">
                <a16:creationId xmlns="" xmlns:a16="http://schemas.microsoft.com/office/drawing/2014/main" id="{35614229-626D-47E1-A3DF-574152BD013B}"/>
              </a:ext>
            </a:extLst>
          </p:cNvPr>
          <p:cNvSpPr/>
          <p:nvPr/>
        </p:nvSpPr>
        <p:spPr>
          <a:xfrm>
            <a:off x="155573" y="1392013"/>
            <a:ext cx="4168069" cy="830997"/>
          </a:xfrm>
          <a:prstGeom prst="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marL="285750" indent="-285750" algn="just">
              <a:buFont typeface="Wingdings" panose="05000000000000000000" pitchFamily="2" charset="2"/>
              <a:buChar char="ü"/>
            </a:pPr>
            <a:r>
              <a:rPr lang="uk-UA" sz="1600" dirty="0">
                <a:latin typeface="Verdana" panose="020B0604030504040204" pitchFamily="34" charset="0"/>
                <a:ea typeface="Verdana" panose="020B0604030504040204" pitchFamily="34" charset="0"/>
              </a:rPr>
              <a:t>е</a:t>
            </a:r>
            <a:r>
              <a:rPr lang="uk-UA" sz="1600" dirty="0" smtClean="0">
                <a:latin typeface="Verdana" panose="020B0604030504040204" pitchFamily="34" charset="0"/>
                <a:ea typeface="Verdana" panose="020B0604030504040204" pitchFamily="34" charset="0"/>
              </a:rPr>
              <a:t>лектронний </a:t>
            </a:r>
            <a:r>
              <a:rPr lang="uk-UA" sz="1600" dirty="0">
                <a:latin typeface="Verdana" panose="020B0604030504040204" pitchFamily="34" charset="0"/>
                <a:ea typeface="Verdana" panose="020B0604030504040204" pitchFamily="34" charset="0"/>
              </a:rPr>
              <a:t>мікроскоп дав  можливість вивчити найдрібніші структури клітини</a:t>
            </a:r>
            <a:endParaRPr lang="uk-UA" sz="1600" dirty="0">
              <a:solidFill>
                <a:schemeClr val="tx1"/>
              </a:solidFill>
              <a:latin typeface="Verdana" panose="020B0604030504040204" pitchFamily="34" charset="0"/>
              <a:ea typeface="Verdana" panose="020B0604030504040204" pitchFamily="34" charset="0"/>
            </a:endParaRPr>
          </a:p>
        </p:txBody>
      </p:sp>
      <p:sp>
        <p:nvSpPr>
          <p:cNvPr id="15" name="Прямокутник 21">
            <a:extLst>
              <a:ext uri="{FF2B5EF4-FFF2-40B4-BE49-F238E27FC236}">
                <a16:creationId xmlns="" xmlns:a16="http://schemas.microsoft.com/office/drawing/2014/main" id="{42DB9B8A-8E9C-4BE1-AF5C-42E5D37B9743}"/>
              </a:ext>
            </a:extLst>
          </p:cNvPr>
          <p:cNvSpPr/>
          <p:nvPr/>
        </p:nvSpPr>
        <p:spPr>
          <a:xfrm>
            <a:off x="155573" y="2431762"/>
            <a:ext cx="4168069" cy="584775"/>
          </a:xfrm>
          <a:prstGeom prst="rect">
            <a:avLst/>
          </a:prstGeom>
          <a:solidFill>
            <a:srgbClr val="E7F8FF"/>
          </a:solidFill>
          <a:ln/>
        </p:spPr>
        <p:style>
          <a:lnRef idx="2">
            <a:schemeClr val="accent3"/>
          </a:lnRef>
          <a:fillRef idx="1">
            <a:schemeClr val="lt1"/>
          </a:fillRef>
          <a:effectRef idx="0">
            <a:schemeClr val="accent3"/>
          </a:effectRef>
          <a:fontRef idx="minor">
            <a:schemeClr val="dk1"/>
          </a:fontRef>
        </p:style>
        <p:txBody>
          <a:bodyPr wrap="square">
            <a:spAutoFit/>
          </a:bodyPr>
          <a:lstStyle/>
          <a:p>
            <a:pPr marL="285750" indent="-285750" algn="just">
              <a:buFont typeface="Wingdings" panose="05000000000000000000" pitchFamily="2" charset="2"/>
              <a:buChar char="ü"/>
            </a:pPr>
            <a:r>
              <a:rPr lang="uk-UA" sz="1600" dirty="0">
                <a:solidFill>
                  <a:schemeClr val="tx1"/>
                </a:solidFill>
                <a:latin typeface="Verdana" panose="020B0604030504040204" pitchFamily="34" charset="0"/>
                <a:ea typeface="Verdana" panose="020B0604030504040204" pitchFamily="34" charset="0"/>
              </a:rPr>
              <a:t>джерелом збільшення є потік електронів</a:t>
            </a:r>
          </a:p>
        </p:txBody>
      </p:sp>
      <p:sp>
        <p:nvSpPr>
          <p:cNvPr id="18" name="Прямокутник 21">
            <a:extLst>
              <a:ext uri="{FF2B5EF4-FFF2-40B4-BE49-F238E27FC236}">
                <a16:creationId xmlns="" xmlns:a16="http://schemas.microsoft.com/office/drawing/2014/main" id="{DFFA3E48-6457-4D27-A820-30B5B00690B0}"/>
              </a:ext>
            </a:extLst>
          </p:cNvPr>
          <p:cNvSpPr/>
          <p:nvPr/>
        </p:nvSpPr>
        <p:spPr>
          <a:xfrm>
            <a:off x="4572000" y="4047426"/>
            <a:ext cx="4448746" cy="830997"/>
          </a:xfrm>
          <a:prstGeom prst="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uk-UA" sz="1600">
                <a:latin typeface="Verdana" panose="020B0604030504040204" pitchFamily="34" charset="0"/>
                <a:ea typeface="Verdana" panose="020B0604030504040204" pitchFamily="34" charset="0"/>
              </a:rPr>
              <a:t>А. Сучасний електронний мікроскоп.</a:t>
            </a:r>
          </a:p>
          <a:p>
            <a:pPr algn="just"/>
            <a:r>
              <a:rPr lang="uk-UA" sz="1600">
                <a:latin typeface="Verdana" panose="020B0604030504040204" pitchFamily="34" charset="0"/>
                <a:ea typeface="Verdana" panose="020B0604030504040204" pitchFamily="34" charset="0"/>
              </a:rPr>
              <a:t>Б. Фото хлоропластів клітини, зроблене за допомогою електронного мікроскопа</a:t>
            </a:r>
            <a:endParaRPr lang="uk-UA" sz="2000">
              <a:solidFill>
                <a:schemeClr val="tx1"/>
              </a:solidFill>
              <a:latin typeface="Verdana" panose="020B0604030504040204" pitchFamily="34" charset="0"/>
              <a:ea typeface="Verdana" panose="020B0604030504040204" pitchFamily="34" charset="0"/>
            </a:endParaRPr>
          </a:p>
        </p:txBody>
      </p:sp>
      <p:pic>
        <p:nvPicPr>
          <p:cNvPr id="4" name="Рисунок 3">
            <a:extLst>
              <a:ext uri="{FF2B5EF4-FFF2-40B4-BE49-F238E27FC236}">
                <a16:creationId xmlns="" xmlns:a16="http://schemas.microsoft.com/office/drawing/2014/main" id="{5F696502-1930-4498-B4C8-E13F117AD9EF}"/>
              </a:ext>
            </a:extLst>
          </p:cNvPr>
          <p:cNvPicPr>
            <a:picLocks noChangeAspect="1"/>
          </p:cNvPicPr>
          <p:nvPr/>
        </p:nvPicPr>
        <p:blipFill rotWithShape="1">
          <a:blip r:embed="rId3"/>
          <a:srcRect l="25803" t="40160" r="31234" b="30465"/>
          <a:stretch/>
        </p:blipFill>
        <p:spPr>
          <a:xfrm>
            <a:off x="123254" y="3136960"/>
            <a:ext cx="4448746" cy="1844076"/>
          </a:xfrm>
          <a:prstGeom prst="rect">
            <a:avLst/>
          </a:prstGeom>
        </p:spPr>
      </p:pic>
      <p:sp>
        <p:nvSpPr>
          <p:cNvPr id="16" name="Прямокутник 21">
            <a:extLst>
              <a:ext uri="{FF2B5EF4-FFF2-40B4-BE49-F238E27FC236}">
                <a16:creationId xmlns="" xmlns:a16="http://schemas.microsoft.com/office/drawing/2014/main" id="{44EA5DD8-4198-4002-800F-21FE1AA7D614}"/>
              </a:ext>
            </a:extLst>
          </p:cNvPr>
          <p:cNvSpPr/>
          <p:nvPr/>
        </p:nvSpPr>
        <p:spPr>
          <a:xfrm>
            <a:off x="4667958" y="1390793"/>
            <a:ext cx="4168069" cy="1815882"/>
          </a:xfrm>
          <a:prstGeom prst="rect">
            <a:avLst/>
          </a:prstGeom>
          <a:solidFill>
            <a:srgbClr val="E7F8FF"/>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uk-UA" sz="1600">
                <a:latin typeface="Verdana" panose="020B0604030504040204" pitchFamily="34" charset="0"/>
                <a:ea typeface="Verdana" panose="020B0604030504040204" pitchFamily="34" charset="0"/>
              </a:rPr>
              <a:t>За допомогою методу </a:t>
            </a:r>
            <a:r>
              <a:rPr lang="uk-UA" sz="1600" b="1">
                <a:latin typeface="Verdana" panose="020B0604030504040204" pitchFamily="34" charset="0"/>
                <a:ea typeface="Verdana" panose="020B0604030504040204" pitchFamily="34" charset="0"/>
              </a:rPr>
              <a:t>сканувальної електронної мікроскопії </a:t>
            </a:r>
            <a:r>
              <a:rPr lang="uk-UA" sz="1600">
                <a:latin typeface="Verdana" panose="020B0604030504040204" pitchFamily="34" charset="0"/>
                <a:ea typeface="Verdana" panose="020B0604030504040204" pitchFamily="34" charset="0"/>
              </a:rPr>
              <a:t>дослі-джують поверхні клітин, окремих органел, цілісних організмів, при цьому потік електронів не проходить крізь об’єкт дослідження, а відбивається від його поверхні</a:t>
            </a:r>
            <a:endParaRPr lang="uk-UA" sz="1800">
              <a:solidFill>
                <a:schemeClr val="tx1"/>
              </a:solidFill>
              <a:latin typeface="Verdana" panose="020B0604030504040204" pitchFamily="34" charset="0"/>
              <a:ea typeface="Verdana" panose="020B0604030504040204" pitchFamily="34" charset="0"/>
            </a:endParaRPr>
          </a:p>
        </p:txBody>
      </p:sp>
    </p:spTree>
    <p:extLst>
      <p:ext uri="{BB962C8B-B14F-4D97-AF65-F5344CB8AC3E}">
        <p14:creationId xmlns="" xmlns:p14="http://schemas.microsoft.com/office/powerpoint/2010/main" val="14709893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17" name="Google Shape;98;p16">
            <a:extLst>
              <a:ext uri="{FF2B5EF4-FFF2-40B4-BE49-F238E27FC236}">
                <a16:creationId xmlns="" xmlns:a16="http://schemas.microsoft.com/office/drawing/2014/main" id="{0DB42201-17B0-4505-A46A-9754AD1E6C2E}"/>
              </a:ext>
            </a:extLst>
          </p:cNvPr>
          <p:cNvSpPr txBox="1"/>
          <p:nvPr/>
        </p:nvSpPr>
        <p:spPr>
          <a:xfrm>
            <a:off x="1520042" y="18692"/>
            <a:ext cx="6711215" cy="461635"/>
          </a:xfrm>
          <a:prstGeom prst="rect">
            <a:avLst/>
          </a:prstGeom>
          <a:noFill/>
          <a:ln>
            <a:noFill/>
          </a:ln>
        </p:spPr>
        <p:txBody>
          <a:bodyPr spcFirstLastPara="1" wrap="square" lIns="91425" tIns="91425" rIns="91425" bIns="91425" anchor="t" anchorCtr="0">
            <a:spAutoFit/>
          </a:bodyPr>
          <a:lstStyle/>
          <a:p>
            <a:pPr lvl="0" algn="ctr"/>
            <a:r>
              <a:rPr lang="uk-UA" sz="1800" dirty="0">
                <a:solidFill>
                  <a:srgbClr val="0C77C3"/>
                </a:solidFill>
                <a:latin typeface="Alegreya" panose="020B0604020202020204" charset="0"/>
              </a:rPr>
              <a:t>§ 14. Методи дослідження клітин. Типи мікроскопії</a:t>
            </a:r>
            <a:endParaRPr lang="uk-UA" sz="1800" dirty="0">
              <a:solidFill>
                <a:srgbClr val="0C77C3"/>
              </a:solidFill>
              <a:latin typeface="Alegreya" panose="020B0604020202020204" charset="0"/>
              <a:ea typeface="Alegreya"/>
              <a:cs typeface="Alegreya"/>
              <a:sym typeface="Alegreya"/>
            </a:endParaRPr>
          </a:p>
        </p:txBody>
      </p:sp>
      <p:cxnSp>
        <p:nvCxnSpPr>
          <p:cNvPr id="7" name="Google Shape;100;p16"/>
          <p:cNvCxnSpPr/>
          <p:nvPr/>
        </p:nvCxnSpPr>
        <p:spPr>
          <a:xfrm rot="10800000" flipH="1">
            <a:off x="1851950" y="516800"/>
            <a:ext cx="6203700" cy="5700"/>
          </a:xfrm>
          <a:prstGeom prst="straightConnector1">
            <a:avLst/>
          </a:prstGeom>
          <a:noFill/>
          <a:ln w="19050" cap="flat" cmpd="sng">
            <a:solidFill>
              <a:srgbClr val="257BBE"/>
            </a:solidFill>
            <a:prstDash val="solid"/>
            <a:round/>
            <a:headEnd type="diamond" w="med" len="med"/>
            <a:tailEnd type="diamond" w="med" len="med"/>
          </a:ln>
        </p:spPr>
      </p:cxnSp>
      <p:sp>
        <p:nvSpPr>
          <p:cNvPr id="2" name="AutoShape 4" descr="Аристотель | Категории политичсекой науки вики | Fandom">
            <a:extLst>
              <a:ext uri="{FF2B5EF4-FFF2-40B4-BE49-F238E27FC236}">
                <a16:creationId xmlns="" xmlns:a16="http://schemas.microsoft.com/office/drawing/2014/main" id="{0D20866B-17D5-4EC2-9358-24EA925EE39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Google Shape;99;p16"/>
          <p:cNvSpPr txBox="1"/>
          <p:nvPr/>
        </p:nvSpPr>
        <p:spPr>
          <a:xfrm>
            <a:off x="252412" y="487985"/>
            <a:ext cx="8943975" cy="461635"/>
          </a:xfrm>
          <a:prstGeom prst="rect">
            <a:avLst/>
          </a:prstGeom>
          <a:noFill/>
          <a:ln>
            <a:noFill/>
          </a:ln>
        </p:spPr>
        <p:txBody>
          <a:bodyPr spcFirstLastPara="1" wrap="square" lIns="91425" tIns="91425" rIns="91425" bIns="91425" anchor="t" anchorCtr="0">
            <a:spAutoFit/>
          </a:bodyPr>
          <a:lstStyle/>
          <a:p>
            <a:pPr lvl="0" algn="ctr"/>
            <a:r>
              <a:rPr lang="uk-UA" sz="1800" b="1" dirty="0">
                <a:solidFill>
                  <a:srgbClr val="0C77C3"/>
                </a:solidFill>
                <a:latin typeface="Alegreya" panose="020B0604020202020204" charset="0"/>
                <a:ea typeface="Alegreya"/>
                <a:cs typeface="Alegreya"/>
                <a:sym typeface="Alegreya"/>
              </a:rPr>
              <a:t>Типи мікроскопії</a:t>
            </a:r>
            <a:endParaRPr lang="uk-UA" sz="3200" b="1" dirty="0">
              <a:solidFill>
                <a:srgbClr val="0C77C3"/>
              </a:solidFill>
              <a:latin typeface="Alegreya" panose="020B0604020202020204" charset="0"/>
              <a:ea typeface="Alegreya"/>
              <a:cs typeface="Alegreya"/>
              <a:sym typeface="Alegreya"/>
            </a:endParaRPr>
          </a:p>
        </p:txBody>
      </p:sp>
      <p:sp>
        <p:nvSpPr>
          <p:cNvPr id="2054" name="AutoShape 6" descr="наука клипарт микроскоп пробирки и колбы с жидкостями зеленое растение PNG  , микроскоп лаборатория клипарт, оборудование научной лаборатории, клипарт  химическая лаборатория PNG рисунок для бесплатной загрузк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5" name="Прямокутник 21">
            <a:extLst>
              <a:ext uri="{FF2B5EF4-FFF2-40B4-BE49-F238E27FC236}">
                <a16:creationId xmlns="" xmlns:a16="http://schemas.microsoft.com/office/drawing/2014/main" id="{42DB9B8A-8E9C-4BE1-AF5C-42E5D37B9743}"/>
              </a:ext>
            </a:extLst>
          </p:cNvPr>
          <p:cNvSpPr/>
          <p:nvPr/>
        </p:nvSpPr>
        <p:spPr>
          <a:xfrm>
            <a:off x="218546" y="3000885"/>
            <a:ext cx="3374586" cy="1077218"/>
          </a:xfrm>
          <a:prstGeom prst="rect">
            <a:avLst/>
          </a:prstGeom>
          <a:solidFill>
            <a:srgbClr val="E7F8FF"/>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uk-UA" sz="1600" dirty="0">
                <a:latin typeface="Verdana" panose="020B0604030504040204" pitchFamily="34" charset="0"/>
                <a:ea typeface="Verdana" panose="020B0604030504040204" pitchFamily="34" charset="0"/>
              </a:rPr>
              <a:t>Голова дрозофіли (плодової мухи), зображення отримане за допомогою сканувального</a:t>
            </a:r>
          </a:p>
          <a:p>
            <a:pPr algn="just"/>
            <a:r>
              <a:rPr lang="uk-UA" sz="1600" dirty="0">
                <a:latin typeface="Verdana" panose="020B0604030504040204" pitchFamily="34" charset="0"/>
                <a:ea typeface="Verdana" panose="020B0604030504040204" pitchFamily="34" charset="0"/>
              </a:rPr>
              <a:t>електронного мікроскопа</a:t>
            </a:r>
            <a:endParaRPr lang="uk-UA" sz="1800" dirty="0">
              <a:solidFill>
                <a:schemeClr val="tx1"/>
              </a:solidFill>
              <a:latin typeface="Verdana" panose="020B0604030504040204" pitchFamily="34" charset="0"/>
              <a:ea typeface="Verdana" panose="020B0604030504040204" pitchFamily="34" charset="0"/>
            </a:endParaRPr>
          </a:p>
        </p:txBody>
      </p:sp>
      <p:pic>
        <p:nvPicPr>
          <p:cNvPr id="5" name="Рисунок 4">
            <a:extLst>
              <a:ext uri="{FF2B5EF4-FFF2-40B4-BE49-F238E27FC236}">
                <a16:creationId xmlns="" xmlns:a16="http://schemas.microsoft.com/office/drawing/2014/main" id="{98CA2ADA-E464-454D-BDC1-949CCD5F3AC6}"/>
              </a:ext>
            </a:extLst>
          </p:cNvPr>
          <p:cNvPicPr>
            <a:picLocks noChangeAspect="1"/>
          </p:cNvPicPr>
          <p:nvPr/>
        </p:nvPicPr>
        <p:blipFill>
          <a:blip r:embed="rId3"/>
          <a:stretch>
            <a:fillRect/>
          </a:stretch>
        </p:blipFill>
        <p:spPr>
          <a:xfrm>
            <a:off x="252412" y="718802"/>
            <a:ext cx="2919766" cy="2174504"/>
          </a:xfrm>
          <a:prstGeom prst="rect">
            <a:avLst/>
          </a:prstGeom>
        </p:spPr>
      </p:pic>
      <p:sp>
        <p:nvSpPr>
          <p:cNvPr id="20" name="Прямокутник 21">
            <a:extLst>
              <a:ext uri="{FF2B5EF4-FFF2-40B4-BE49-F238E27FC236}">
                <a16:creationId xmlns="" xmlns:a16="http://schemas.microsoft.com/office/drawing/2014/main" id="{A75C3769-ABA8-4DC2-A5DE-7C34E89AFD54}"/>
              </a:ext>
            </a:extLst>
          </p:cNvPr>
          <p:cNvSpPr/>
          <p:nvPr/>
        </p:nvSpPr>
        <p:spPr>
          <a:xfrm>
            <a:off x="3782455" y="1703285"/>
            <a:ext cx="2945723" cy="830997"/>
          </a:xfrm>
          <a:prstGeom prst="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uk-UA" sz="1600" dirty="0">
                <a:latin typeface="Segoe Print" pitchFamily="2" charset="0"/>
              </a:rPr>
              <a:t>Про роботу сканувального мікроскопа за QR-кодом</a:t>
            </a:r>
            <a:endParaRPr lang="uk-UA" sz="1600" dirty="0">
              <a:solidFill>
                <a:schemeClr val="tx1"/>
              </a:solidFill>
              <a:latin typeface="Segoe Print" pitchFamily="2" charset="0"/>
              <a:ea typeface="Verdana" pitchFamily="34" charset="0"/>
            </a:endParaRPr>
          </a:p>
        </p:txBody>
      </p:sp>
      <p:sp>
        <p:nvSpPr>
          <p:cNvPr id="21" name="Прямокутник 17">
            <a:extLst>
              <a:ext uri="{FF2B5EF4-FFF2-40B4-BE49-F238E27FC236}">
                <a16:creationId xmlns="" xmlns:a16="http://schemas.microsoft.com/office/drawing/2014/main" id="{3C13327D-D883-44F7-B1C3-7091E6B23861}"/>
              </a:ext>
            </a:extLst>
          </p:cNvPr>
          <p:cNvSpPr/>
          <p:nvPr/>
        </p:nvSpPr>
        <p:spPr>
          <a:xfrm>
            <a:off x="4724399" y="888064"/>
            <a:ext cx="2864028" cy="646331"/>
          </a:xfrm>
          <a:prstGeom prst="rect">
            <a:avLst/>
          </a:prstGeom>
          <a:solidFill>
            <a:srgbClr val="EBF7FF"/>
          </a:solidFill>
          <a:ln/>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uk-UA" sz="1800" b="1" dirty="0">
                <a:solidFill>
                  <a:srgbClr val="008896"/>
                </a:solidFill>
                <a:latin typeface="Verdana" pitchFamily="34" charset="0"/>
                <a:ea typeface="Verdana" pitchFamily="34" charset="0"/>
              </a:rPr>
              <a:t>ДІЗНАЙТЕСЯ БІЛЬШЕ!</a:t>
            </a:r>
          </a:p>
        </p:txBody>
      </p:sp>
      <p:pic>
        <p:nvPicPr>
          <p:cNvPr id="9" name="Рисунок 8">
            <a:extLst>
              <a:ext uri="{FF2B5EF4-FFF2-40B4-BE49-F238E27FC236}">
                <a16:creationId xmlns="" xmlns:a16="http://schemas.microsoft.com/office/drawing/2014/main" id="{856A9FC9-3518-434D-AF9A-4DA92264CFAA}"/>
              </a:ext>
            </a:extLst>
          </p:cNvPr>
          <p:cNvPicPr>
            <a:picLocks noChangeAspect="1"/>
          </p:cNvPicPr>
          <p:nvPr/>
        </p:nvPicPr>
        <p:blipFill rotWithShape="1">
          <a:blip r:embed="rId4"/>
          <a:srcRect l="69875" t="66071" r="24197" b="23169"/>
          <a:stretch/>
        </p:blipFill>
        <p:spPr>
          <a:xfrm>
            <a:off x="7297100" y="1667879"/>
            <a:ext cx="865934" cy="883725"/>
          </a:xfrm>
          <a:prstGeom prst="rect">
            <a:avLst/>
          </a:prstGeom>
        </p:spPr>
      </p:pic>
      <p:sp>
        <p:nvSpPr>
          <p:cNvPr id="22" name="Прямокутник 17">
            <a:extLst>
              <a:ext uri="{FF2B5EF4-FFF2-40B4-BE49-F238E27FC236}">
                <a16:creationId xmlns="" xmlns:a16="http://schemas.microsoft.com/office/drawing/2014/main" id="{C8BDBFEE-465D-45FB-A66E-BFCC5EB080E3}"/>
              </a:ext>
            </a:extLst>
          </p:cNvPr>
          <p:cNvSpPr/>
          <p:nvPr/>
        </p:nvSpPr>
        <p:spPr>
          <a:xfrm>
            <a:off x="208634" y="4312355"/>
            <a:ext cx="6540325" cy="584775"/>
          </a:xfrm>
          <a:prstGeom prst="rect">
            <a:avLst/>
          </a:prstGeom>
          <a:solidFill>
            <a:srgbClr val="EBF7FF"/>
          </a:solidFill>
          <a:ln/>
        </p:spPr>
        <p:style>
          <a:lnRef idx="0">
            <a:schemeClr val="accent3"/>
          </a:lnRef>
          <a:fillRef idx="3">
            <a:schemeClr val="accent3"/>
          </a:fillRef>
          <a:effectRef idx="3">
            <a:schemeClr val="accent3"/>
          </a:effectRef>
          <a:fontRef idx="minor">
            <a:schemeClr val="lt1"/>
          </a:fontRef>
        </p:style>
        <p:txBody>
          <a:bodyPr wrap="square">
            <a:spAutoFit/>
          </a:bodyPr>
          <a:lstStyle/>
          <a:p>
            <a:pPr algn="just"/>
            <a:r>
              <a:rPr lang="uk-UA" sz="1600">
                <a:solidFill>
                  <a:schemeClr val="tx1"/>
                </a:solidFill>
                <a:latin typeface="Segoe Print" pitchFamily="2" charset="0"/>
              </a:rPr>
              <a:t>          </a:t>
            </a:r>
            <a:r>
              <a:rPr lang="uk-UA" sz="1600">
                <a:solidFill>
                  <a:schemeClr val="tx1"/>
                </a:solidFill>
                <a:latin typeface="Verdana" panose="020B0604030504040204" pitchFamily="34" charset="0"/>
                <a:ea typeface="Verdana" panose="020B0604030504040204" pitchFamily="34" charset="0"/>
              </a:rPr>
              <a:t>Поміркуйте, що спільного та відмінного у методах          </a:t>
            </a:r>
          </a:p>
          <a:p>
            <a:pPr algn="just"/>
            <a:r>
              <a:rPr lang="uk-UA" sz="1600">
                <a:solidFill>
                  <a:schemeClr val="tx1"/>
                </a:solidFill>
                <a:latin typeface="Verdana" panose="020B0604030504040204" pitchFamily="34" charset="0"/>
                <a:ea typeface="Verdana" panose="020B0604030504040204" pitchFamily="34" charset="0"/>
              </a:rPr>
              <a:t>           світлової (оптичної) та електронної мікроскопії</a:t>
            </a:r>
            <a:endParaRPr lang="uk-UA" sz="1800" b="1">
              <a:solidFill>
                <a:schemeClr val="tx1"/>
              </a:solidFill>
              <a:latin typeface="Verdana" panose="020B0604030504040204" pitchFamily="34" charset="0"/>
              <a:ea typeface="Verdana" panose="020B0604030504040204" pitchFamily="34" charset="0"/>
            </a:endParaRPr>
          </a:p>
        </p:txBody>
      </p:sp>
      <p:pic>
        <p:nvPicPr>
          <p:cNvPr id="23" name="Picture 2" descr="C:\Users\Asus10\Pictures\Screenshots\Знімок екрана (4).png">
            <a:extLst>
              <a:ext uri="{FF2B5EF4-FFF2-40B4-BE49-F238E27FC236}">
                <a16:creationId xmlns="" xmlns:a16="http://schemas.microsoft.com/office/drawing/2014/main" id="{B5A5945D-AF6D-4832-9DDE-7212D0587CA9}"/>
              </a:ext>
            </a:extLst>
          </p:cNvPr>
          <p:cNvPicPr>
            <a:picLocks noChangeAspect="1" noChangeArrowheads="1"/>
          </p:cNvPicPr>
          <p:nvPr/>
        </p:nvPicPr>
        <p:blipFill>
          <a:blip r:embed="rId5"/>
          <a:srcRect l="19219" t="52500" r="75859" b="39583"/>
          <a:stretch>
            <a:fillRect/>
          </a:stretch>
        </p:blipFill>
        <p:spPr bwMode="auto">
          <a:xfrm>
            <a:off x="274221" y="4300520"/>
            <a:ext cx="631658" cy="571500"/>
          </a:xfrm>
          <a:prstGeom prst="rect">
            <a:avLst/>
          </a:prstGeom>
          <a:noFill/>
        </p:spPr>
      </p:pic>
      <p:sp>
        <p:nvSpPr>
          <p:cNvPr id="24" name="Прямокутник 21">
            <a:extLst>
              <a:ext uri="{FF2B5EF4-FFF2-40B4-BE49-F238E27FC236}">
                <a16:creationId xmlns="" xmlns:a16="http://schemas.microsoft.com/office/drawing/2014/main" id="{89924AA3-986F-40E4-B1B2-ABFB0BFC049A}"/>
              </a:ext>
            </a:extLst>
          </p:cNvPr>
          <p:cNvSpPr/>
          <p:nvPr/>
        </p:nvSpPr>
        <p:spPr>
          <a:xfrm>
            <a:off x="3751762" y="2962225"/>
            <a:ext cx="5173692" cy="1077218"/>
          </a:xfrm>
          <a:prstGeom prst="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uk-UA" sz="1600">
                <a:latin typeface="Verdana" panose="020B0604030504040204" pitchFamily="34" charset="0"/>
                <a:ea typeface="Verdana" panose="020B0604030504040204" pitchFamily="34" charset="0"/>
              </a:rPr>
              <a:t>Сканувальний електронний мікроскоп може збільшувати об’єкти дослідження від 3–10 до 1 млн разів. Отримують тривимірні зображення об’єктів дослідження</a:t>
            </a:r>
            <a:endParaRPr lang="uk-UA" sz="1600">
              <a:solidFill>
                <a:schemeClr val="tx1"/>
              </a:solidFill>
              <a:latin typeface="Verdana" panose="020B0604030504040204" pitchFamily="34" charset="0"/>
              <a:ea typeface="Verdana" panose="020B0604030504040204" pitchFamily="34" charset="0"/>
            </a:endParaRPr>
          </a:p>
        </p:txBody>
      </p:sp>
    </p:spTree>
    <p:extLst>
      <p:ext uri="{BB962C8B-B14F-4D97-AF65-F5344CB8AC3E}">
        <p14:creationId xmlns="" xmlns:p14="http://schemas.microsoft.com/office/powerpoint/2010/main" val="5600899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17" name="Google Shape;98;p16">
            <a:extLst>
              <a:ext uri="{FF2B5EF4-FFF2-40B4-BE49-F238E27FC236}">
                <a16:creationId xmlns="" xmlns:a16="http://schemas.microsoft.com/office/drawing/2014/main" id="{0DB42201-17B0-4505-A46A-9754AD1E6C2E}"/>
              </a:ext>
            </a:extLst>
          </p:cNvPr>
          <p:cNvSpPr txBox="1"/>
          <p:nvPr/>
        </p:nvSpPr>
        <p:spPr>
          <a:xfrm>
            <a:off x="1520042" y="18692"/>
            <a:ext cx="6711215" cy="461635"/>
          </a:xfrm>
          <a:prstGeom prst="rect">
            <a:avLst/>
          </a:prstGeom>
          <a:noFill/>
          <a:ln>
            <a:noFill/>
          </a:ln>
        </p:spPr>
        <p:txBody>
          <a:bodyPr spcFirstLastPara="1" wrap="square" lIns="91425" tIns="91425" rIns="91425" bIns="91425" anchor="t" anchorCtr="0">
            <a:spAutoFit/>
          </a:bodyPr>
          <a:lstStyle/>
          <a:p>
            <a:pPr lvl="0" algn="ctr"/>
            <a:r>
              <a:rPr lang="uk-UA" sz="1800" dirty="0">
                <a:solidFill>
                  <a:srgbClr val="0C77C3"/>
                </a:solidFill>
                <a:latin typeface="Alegreya" panose="020B0604020202020204" charset="0"/>
              </a:rPr>
              <a:t>§ 14. Методи дослідження клітин. Типи мікроскопії</a:t>
            </a:r>
            <a:endParaRPr lang="uk-UA" sz="1800" dirty="0">
              <a:solidFill>
                <a:srgbClr val="0C77C3"/>
              </a:solidFill>
              <a:latin typeface="Alegreya" panose="020B0604020202020204" charset="0"/>
              <a:ea typeface="Alegreya"/>
              <a:cs typeface="Alegreya"/>
              <a:sym typeface="Alegreya"/>
            </a:endParaRPr>
          </a:p>
        </p:txBody>
      </p:sp>
      <p:cxnSp>
        <p:nvCxnSpPr>
          <p:cNvPr id="7" name="Google Shape;100;p16"/>
          <p:cNvCxnSpPr/>
          <p:nvPr/>
        </p:nvCxnSpPr>
        <p:spPr>
          <a:xfrm rot="10800000" flipH="1">
            <a:off x="1851950" y="516800"/>
            <a:ext cx="6203700" cy="5700"/>
          </a:xfrm>
          <a:prstGeom prst="straightConnector1">
            <a:avLst/>
          </a:prstGeom>
          <a:noFill/>
          <a:ln w="19050" cap="flat" cmpd="sng">
            <a:solidFill>
              <a:srgbClr val="257BBE"/>
            </a:solidFill>
            <a:prstDash val="solid"/>
            <a:round/>
            <a:headEnd type="diamond" w="med" len="med"/>
            <a:tailEnd type="diamond" w="med" len="med"/>
          </a:ln>
        </p:spPr>
      </p:cxnSp>
      <p:sp>
        <p:nvSpPr>
          <p:cNvPr id="2" name="AutoShape 4" descr="Аристотель | Категории политичсекой науки вики | Fandom">
            <a:extLst>
              <a:ext uri="{FF2B5EF4-FFF2-40B4-BE49-F238E27FC236}">
                <a16:creationId xmlns="" xmlns:a16="http://schemas.microsoft.com/office/drawing/2014/main" id="{0D20866B-17D5-4EC2-9358-24EA925EE39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Google Shape;99;p16"/>
          <p:cNvSpPr txBox="1"/>
          <p:nvPr/>
        </p:nvSpPr>
        <p:spPr>
          <a:xfrm>
            <a:off x="252412" y="487985"/>
            <a:ext cx="8943975" cy="461635"/>
          </a:xfrm>
          <a:prstGeom prst="rect">
            <a:avLst/>
          </a:prstGeom>
          <a:noFill/>
          <a:ln>
            <a:noFill/>
          </a:ln>
        </p:spPr>
        <p:txBody>
          <a:bodyPr spcFirstLastPara="1" wrap="square" lIns="91425" tIns="91425" rIns="91425" bIns="91425" anchor="t" anchorCtr="0">
            <a:spAutoFit/>
          </a:bodyPr>
          <a:lstStyle/>
          <a:p>
            <a:pPr lvl="0" algn="ctr"/>
            <a:r>
              <a:rPr lang="uk-UA" sz="1800" b="1" dirty="0">
                <a:solidFill>
                  <a:srgbClr val="0C77C3"/>
                </a:solidFill>
                <a:latin typeface="Alegreya" panose="020B0604020202020204" charset="0"/>
                <a:ea typeface="Alegreya"/>
                <a:cs typeface="Alegreya"/>
                <a:sym typeface="Alegreya"/>
              </a:rPr>
              <a:t>Інші методи дослідження клітин</a:t>
            </a:r>
            <a:endParaRPr lang="uk-UA" sz="3200" b="1" dirty="0">
              <a:solidFill>
                <a:srgbClr val="0C77C3"/>
              </a:solidFill>
              <a:latin typeface="Alegreya" panose="020B0604020202020204" charset="0"/>
              <a:ea typeface="Alegreya"/>
              <a:cs typeface="Alegreya"/>
              <a:sym typeface="Alegreya"/>
            </a:endParaRPr>
          </a:p>
        </p:txBody>
      </p:sp>
      <p:sp>
        <p:nvSpPr>
          <p:cNvPr id="2054" name="AutoShape 6" descr="наука клипарт микроскоп пробирки и колбы с жидкостями зеленое растение PNG  , микроскоп лаборатория клипарт, оборудование научной лаборатории, клипарт  химическая лаборатория PNG рисунок для бесплатной загрузк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4" name="Прямокутник 21">
            <a:extLst>
              <a:ext uri="{FF2B5EF4-FFF2-40B4-BE49-F238E27FC236}">
                <a16:creationId xmlns="" xmlns:a16="http://schemas.microsoft.com/office/drawing/2014/main" id="{89924AA3-986F-40E4-B1B2-ABFB0BFC049A}"/>
              </a:ext>
            </a:extLst>
          </p:cNvPr>
          <p:cNvSpPr/>
          <p:nvPr/>
        </p:nvSpPr>
        <p:spPr>
          <a:xfrm>
            <a:off x="252412" y="872102"/>
            <a:ext cx="5787144" cy="523220"/>
          </a:xfrm>
          <a:prstGeom prst="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uk-UA" b="1"/>
              <a:t>Метод культури клітин </a:t>
            </a:r>
            <a:r>
              <a:rPr lang="uk-UA"/>
              <a:t>– це метод при якому живі клітини певних типів утримують і розмножують на штучних поживних середовищах</a:t>
            </a:r>
            <a:endParaRPr lang="uk-UA" sz="1600">
              <a:solidFill>
                <a:schemeClr val="tx1"/>
              </a:solidFill>
              <a:latin typeface="Verdana" panose="020B0604030504040204" pitchFamily="34" charset="0"/>
              <a:ea typeface="Verdana" panose="020B0604030504040204" pitchFamily="34" charset="0"/>
            </a:endParaRPr>
          </a:p>
        </p:txBody>
      </p:sp>
      <p:sp>
        <p:nvSpPr>
          <p:cNvPr id="16" name="Прямокутник 17">
            <a:extLst>
              <a:ext uri="{FF2B5EF4-FFF2-40B4-BE49-F238E27FC236}">
                <a16:creationId xmlns="" xmlns:a16="http://schemas.microsoft.com/office/drawing/2014/main" id="{964BC40C-D628-406A-A941-86A9013BF967}"/>
              </a:ext>
            </a:extLst>
          </p:cNvPr>
          <p:cNvSpPr/>
          <p:nvPr/>
        </p:nvSpPr>
        <p:spPr>
          <a:xfrm>
            <a:off x="2683293" y="1507226"/>
            <a:ext cx="2719625" cy="400110"/>
          </a:xfrm>
          <a:prstGeom prst="rect">
            <a:avLst/>
          </a:prstGeom>
          <a:solidFill>
            <a:srgbClr val="EBF7FF"/>
          </a:solidFill>
          <a:ln/>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uk-UA" sz="2000" b="1" dirty="0">
                <a:solidFill>
                  <a:srgbClr val="008896"/>
                </a:solidFill>
                <a:latin typeface="Verdana" pitchFamily="34" charset="0"/>
                <a:ea typeface="Verdana" pitchFamily="34" charset="0"/>
              </a:rPr>
              <a:t>ЦІКАВО ЗНАТИ !</a:t>
            </a:r>
          </a:p>
        </p:txBody>
      </p:sp>
      <p:sp>
        <p:nvSpPr>
          <p:cNvPr id="18" name="Прямокутник 21">
            <a:extLst>
              <a:ext uri="{FF2B5EF4-FFF2-40B4-BE49-F238E27FC236}">
                <a16:creationId xmlns="" xmlns:a16="http://schemas.microsoft.com/office/drawing/2014/main" id="{B1382C85-F3CA-4557-9AE0-F253E7B1E9C1}"/>
              </a:ext>
            </a:extLst>
          </p:cNvPr>
          <p:cNvSpPr/>
          <p:nvPr/>
        </p:nvSpPr>
        <p:spPr>
          <a:xfrm>
            <a:off x="155574" y="2164191"/>
            <a:ext cx="4134203" cy="2677656"/>
          </a:xfrm>
          <a:prstGeom prst="rect">
            <a:avLst/>
          </a:prstGeom>
          <a:solidFill>
            <a:srgbClr val="E7F8FF"/>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uk-UA">
                <a:latin typeface="Segoe Print" panose="02000600000000000000" pitchFamily="2" charset="0"/>
              </a:rPr>
              <a:t>Цитологічні методи широко застосовують для діагностики різноманітних захворювань людини і свійських тварин, визначення фізіологічного стану організмів. Так, в онкології ці методи використовують для виявлення злоякісних і доброякісних пухлин, діагностики передонкологічних станів і первісних стадій цих захворювань. Це дуже важливо, адже що раніше діагностована така хвороба, то більше шансів на одужання. </a:t>
            </a:r>
            <a:endParaRPr lang="uk-UA">
              <a:solidFill>
                <a:schemeClr val="tx1"/>
              </a:solidFill>
              <a:latin typeface="Segoe Print" panose="02000600000000000000" pitchFamily="2" charset="0"/>
              <a:ea typeface="Verdana" pitchFamily="34" charset="0"/>
            </a:endParaRPr>
          </a:p>
        </p:txBody>
      </p:sp>
      <p:sp>
        <p:nvSpPr>
          <p:cNvPr id="19" name="Прямокутник 21">
            <a:extLst>
              <a:ext uri="{FF2B5EF4-FFF2-40B4-BE49-F238E27FC236}">
                <a16:creationId xmlns="" xmlns:a16="http://schemas.microsoft.com/office/drawing/2014/main" id="{72DDB41A-C5F9-444B-BF7F-29C0E86055E5}"/>
              </a:ext>
            </a:extLst>
          </p:cNvPr>
          <p:cNvSpPr/>
          <p:nvPr/>
        </p:nvSpPr>
        <p:spPr>
          <a:xfrm>
            <a:off x="4724399" y="2164191"/>
            <a:ext cx="3811657" cy="2677656"/>
          </a:xfrm>
          <a:prstGeom prst="rect">
            <a:avLst/>
          </a:prstGeom>
          <a:solidFill>
            <a:srgbClr val="E7F8FF"/>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uk-UA">
                <a:latin typeface="Segoe Print" panose="02000600000000000000" pitchFamily="2" charset="0"/>
              </a:rPr>
              <a:t>Для цього виявляють аномальні клітини та вивчають їхню здатність до швидкого розмноження. Розроблено цитологічні методики розпізнавання захворювань крові, травної системи, нирок, легень, шкіри тощо. Уперше припущення про те, що хвороби людини пов’язані з патологічними змінами в будові та функціонуванні клітин, ще у ХІХ ст. зробив німецький науковець</a:t>
            </a:r>
          </a:p>
          <a:p>
            <a:pPr algn="just"/>
            <a:r>
              <a:rPr lang="uk-UA">
                <a:latin typeface="Segoe Print" panose="02000600000000000000" pitchFamily="2" charset="0"/>
              </a:rPr>
              <a:t>Рудольф Вірхов</a:t>
            </a:r>
            <a:endParaRPr lang="uk-UA" sz="1800">
              <a:solidFill>
                <a:schemeClr val="tx1"/>
              </a:solidFill>
              <a:latin typeface="Segoe Print" panose="02000600000000000000" pitchFamily="2" charset="0"/>
              <a:ea typeface="Verdana" pitchFamily="34" charset="0"/>
            </a:endParaRPr>
          </a:p>
        </p:txBody>
      </p:sp>
      <p:pic>
        <p:nvPicPr>
          <p:cNvPr id="3" name="Рисунок 2">
            <a:extLst>
              <a:ext uri="{FF2B5EF4-FFF2-40B4-BE49-F238E27FC236}">
                <a16:creationId xmlns="" xmlns:a16="http://schemas.microsoft.com/office/drawing/2014/main" id="{A375084D-B5EE-48C6-9A9B-87A7747B7438}"/>
              </a:ext>
            </a:extLst>
          </p:cNvPr>
          <p:cNvPicPr>
            <a:picLocks noChangeAspect="1"/>
          </p:cNvPicPr>
          <p:nvPr/>
        </p:nvPicPr>
        <p:blipFill>
          <a:blip r:embed="rId3"/>
          <a:stretch>
            <a:fillRect/>
          </a:stretch>
        </p:blipFill>
        <p:spPr>
          <a:xfrm>
            <a:off x="5792058" y="566007"/>
            <a:ext cx="3196368" cy="1598184"/>
          </a:xfrm>
          <a:prstGeom prst="rect">
            <a:avLst/>
          </a:prstGeom>
        </p:spPr>
      </p:pic>
    </p:spTree>
    <p:extLst>
      <p:ext uri="{BB962C8B-B14F-4D97-AF65-F5344CB8AC3E}">
        <p14:creationId xmlns="" xmlns:p14="http://schemas.microsoft.com/office/powerpoint/2010/main" val="67727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17" name="Google Shape;98;p16">
            <a:extLst>
              <a:ext uri="{FF2B5EF4-FFF2-40B4-BE49-F238E27FC236}">
                <a16:creationId xmlns="" xmlns:a16="http://schemas.microsoft.com/office/drawing/2014/main" id="{0DB42201-17B0-4505-A46A-9754AD1E6C2E}"/>
              </a:ext>
            </a:extLst>
          </p:cNvPr>
          <p:cNvSpPr txBox="1"/>
          <p:nvPr/>
        </p:nvSpPr>
        <p:spPr>
          <a:xfrm>
            <a:off x="1520042" y="18692"/>
            <a:ext cx="6711215" cy="461635"/>
          </a:xfrm>
          <a:prstGeom prst="rect">
            <a:avLst/>
          </a:prstGeom>
          <a:noFill/>
          <a:ln>
            <a:noFill/>
          </a:ln>
        </p:spPr>
        <p:txBody>
          <a:bodyPr spcFirstLastPara="1" wrap="square" lIns="91425" tIns="91425" rIns="91425" bIns="91425" anchor="t" anchorCtr="0">
            <a:spAutoFit/>
          </a:bodyPr>
          <a:lstStyle/>
          <a:p>
            <a:pPr lvl="0" algn="ctr"/>
            <a:r>
              <a:rPr lang="uk-UA" sz="1800" dirty="0">
                <a:solidFill>
                  <a:srgbClr val="0C77C3"/>
                </a:solidFill>
                <a:latin typeface="Alegreya" panose="020B0604020202020204" charset="0"/>
              </a:rPr>
              <a:t>§ 14. Методи дослідження клітин. Типи мікроскопії</a:t>
            </a:r>
            <a:endParaRPr lang="uk-UA" sz="1800" dirty="0">
              <a:solidFill>
                <a:srgbClr val="0C77C3"/>
              </a:solidFill>
              <a:latin typeface="Alegreya" panose="020B0604020202020204" charset="0"/>
              <a:ea typeface="Alegreya"/>
              <a:cs typeface="Alegreya"/>
              <a:sym typeface="Alegreya"/>
            </a:endParaRPr>
          </a:p>
        </p:txBody>
      </p:sp>
      <p:cxnSp>
        <p:nvCxnSpPr>
          <p:cNvPr id="7" name="Google Shape;100;p16"/>
          <p:cNvCxnSpPr/>
          <p:nvPr/>
        </p:nvCxnSpPr>
        <p:spPr>
          <a:xfrm rot="10800000" flipH="1">
            <a:off x="1851950" y="516800"/>
            <a:ext cx="6203700" cy="5700"/>
          </a:xfrm>
          <a:prstGeom prst="straightConnector1">
            <a:avLst/>
          </a:prstGeom>
          <a:noFill/>
          <a:ln w="19050" cap="flat" cmpd="sng">
            <a:solidFill>
              <a:srgbClr val="257BBE"/>
            </a:solidFill>
            <a:prstDash val="solid"/>
            <a:round/>
            <a:headEnd type="diamond" w="med" len="med"/>
            <a:tailEnd type="diamond" w="med" len="med"/>
          </a:ln>
        </p:spPr>
      </p:cxnSp>
      <p:sp>
        <p:nvSpPr>
          <p:cNvPr id="2" name="AutoShape 4" descr="Аристотель | Категории политичсекой науки вики | Fandom">
            <a:extLst>
              <a:ext uri="{FF2B5EF4-FFF2-40B4-BE49-F238E27FC236}">
                <a16:creationId xmlns="" xmlns:a16="http://schemas.microsoft.com/office/drawing/2014/main" id="{0D20866B-17D5-4EC2-9358-24EA925EE39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1" name="Google Shape;99;p16"/>
          <p:cNvSpPr txBox="1"/>
          <p:nvPr/>
        </p:nvSpPr>
        <p:spPr>
          <a:xfrm>
            <a:off x="252412" y="487985"/>
            <a:ext cx="8943975" cy="461635"/>
          </a:xfrm>
          <a:prstGeom prst="rect">
            <a:avLst/>
          </a:prstGeom>
          <a:noFill/>
          <a:ln>
            <a:noFill/>
          </a:ln>
        </p:spPr>
        <p:txBody>
          <a:bodyPr spcFirstLastPara="1" wrap="square" lIns="91425" tIns="91425" rIns="91425" bIns="91425" anchor="t" anchorCtr="0">
            <a:spAutoFit/>
          </a:bodyPr>
          <a:lstStyle/>
          <a:p>
            <a:pPr lvl="0" algn="ctr"/>
            <a:r>
              <a:rPr lang="uk-UA" sz="1800" b="1" dirty="0">
                <a:solidFill>
                  <a:srgbClr val="0C77C3"/>
                </a:solidFill>
                <a:latin typeface="Alegreya" panose="020B0604020202020204" charset="0"/>
                <a:ea typeface="Alegreya"/>
                <a:cs typeface="Alegreya"/>
                <a:sym typeface="Alegreya"/>
              </a:rPr>
              <a:t>Інші методи дослідження клітин</a:t>
            </a:r>
            <a:endParaRPr lang="uk-UA" sz="3200" b="1" dirty="0">
              <a:solidFill>
                <a:srgbClr val="0C77C3"/>
              </a:solidFill>
              <a:latin typeface="Alegreya" panose="020B0604020202020204" charset="0"/>
              <a:ea typeface="Alegreya"/>
              <a:cs typeface="Alegreya"/>
              <a:sym typeface="Alegreya"/>
            </a:endParaRPr>
          </a:p>
        </p:txBody>
      </p:sp>
      <p:sp>
        <p:nvSpPr>
          <p:cNvPr id="2054" name="AutoShape 6" descr="наука клипарт микроскоп пробирки и колбы с жидкостями зеленое растение PNG  , микроскоп лаборатория клипарт, оборудование научной лаборатории, клипарт  химическая лаборатория PNG рисунок для бесплатной загрузк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24" name="Прямокутник 21">
            <a:extLst>
              <a:ext uri="{FF2B5EF4-FFF2-40B4-BE49-F238E27FC236}">
                <a16:creationId xmlns="" xmlns:a16="http://schemas.microsoft.com/office/drawing/2014/main" id="{89924AA3-986F-40E4-B1B2-ABFB0BFC049A}"/>
              </a:ext>
            </a:extLst>
          </p:cNvPr>
          <p:cNvSpPr/>
          <p:nvPr/>
        </p:nvSpPr>
        <p:spPr>
          <a:xfrm>
            <a:off x="155575" y="2685197"/>
            <a:ext cx="5787144" cy="584775"/>
          </a:xfrm>
          <a:prstGeom prst="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uk-UA" sz="1600">
                <a:latin typeface="Verdana" panose="020B0604030504040204" pitchFamily="34" charset="0"/>
                <a:ea typeface="Verdana" panose="020B0604030504040204" pitchFamily="34" charset="0"/>
              </a:rPr>
              <a:t>Центрифугуванням можна отримати матеріал для подальших досліджень біохімічними методами</a:t>
            </a:r>
            <a:endParaRPr lang="uk-UA" sz="1800">
              <a:solidFill>
                <a:schemeClr val="tx1"/>
              </a:solidFill>
              <a:latin typeface="Verdana" panose="020B0604030504040204" pitchFamily="34" charset="0"/>
              <a:ea typeface="Verdana" panose="020B0604030504040204" pitchFamily="34" charset="0"/>
            </a:endParaRPr>
          </a:p>
        </p:txBody>
      </p:sp>
      <p:sp>
        <p:nvSpPr>
          <p:cNvPr id="19" name="Прямокутник 21">
            <a:extLst>
              <a:ext uri="{FF2B5EF4-FFF2-40B4-BE49-F238E27FC236}">
                <a16:creationId xmlns="" xmlns:a16="http://schemas.microsoft.com/office/drawing/2014/main" id="{72DDB41A-C5F9-444B-BF7F-29C0E86055E5}"/>
              </a:ext>
            </a:extLst>
          </p:cNvPr>
          <p:cNvSpPr/>
          <p:nvPr/>
        </p:nvSpPr>
        <p:spPr>
          <a:xfrm>
            <a:off x="155575" y="932566"/>
            <a:ext cx="5319536" cy="1569660"/>
          </a:xfrm>
          <a:prstGeom prst="rect">
            <a:avLst/>
          </a:prstGeom>
          <a:solidFill>
            <a:srgbClr val="E7F8FF"/>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uk-UA" sz="1600" dirty="0">
                <a:solidFill>
                  <a:schemeClr val="tx1"/>
                </a:solidFill>
                <a:latin typeface="Verdana" panose="020B0604030504040204" pitchFamily="34" charset="0"/>
                <a:ea typeface="Verdana" panose="020B0604030504040204" pitchFamily="34" charset="0"/>
              </a:rPr>
              <a:t>Диференційне центрифугування  це метод, який дає можливість розділити клітинні структури за щільністю, використовують центрифуги, в яких подрібнені клітини зазнають дії відцентрової сили, в десятки й сотні тисяч разів більшої за силу тяжіння</a:t>
            </a:r>
            <a:endParaRPr lang="uk-UA" sz="2000" dirty="0">
              <a:solidFill>
                <a:schemeClr val="tx1"/>
              </a:solidFill>
              <a:latin typeface="Verdana" panose="020B0604030504040204" pitchFamily="34" charset="0"/>
              <a:ea typeface="Verdana" panose="020B0604030504040204" pitchFamily="34" charset="0"/>
            </a:endParaRPr>
          </a:p>
        </p:txBody>
      </p:sp>
      <p:pic>
        <p:nvPicPr>
          <p:cNvPr id="4" name="Рисунок 3">
            <a:extLst>
              <a:ext uri="{FF2B5EF4-FFF2-40B4-BE49-F238E27FC236}">
                <a16:creationId xmlns="" xmlns:a16="http://schemas.microsoft.com/office/drawing/2014/main" id="{2B407870-491A-4B14-A756-65B0A203E54B}"/>
              </a:ext>
            </a:extLst>
          </p:cNvPr>
          <p:cNvPicPr>
            <a:picLocks noChangeAspect="1"/>
          </p:cNvPicPr>
          <p:nvPr/>
        </p:nvPicPr>
        <p:blipFill rotWithShape="1">
          <a:blip r:embed="rId3"/>
          <a:srcRect t="13705" b="11462"/>
          <a:stretch/>
        </p:blipFill>
        <p:spPr>
          <a:xfrm>
            <a:off x="252412" y="3367001"/>
            <a:ext cx="3759200" cy="1687865"/>
          </a:xfrm>
          <a:prstGeom prst="rect">
            <a:avLst/>
          </a:prstGeom>
        </p:spPr>
      </p:pic>
      <p:pic>
        <p:nvPicPr>
          <p:cNvPr id="5" name="Рисунок 4">
            <a:extLst>
              <a:ext uri="{FF2B5EF4-FFF2-40B4-BE49-F238E27FC236}">
                <a16:creationId xmlns="" xmlns:a16="http://schemas.microsoft.com/office/drawing/2014/main" id="{DB636E33-4838-44A5-8A8A-D170589F7F3A}"/>
              </a:ext>
            </a:extLst>
          </p:cNvPr>
          <p:cNvPicPr>
            <a:picLocks noChangeAspect="1"/>
          </p:cNvPicPr>
          <p:nvPr/>
        </p:nvPicPr>
        <p:blipFill>
          <a:blip r:embed="rId4"/>
          <a:stretch>
            <a:fillRect/>
          </a:stretch>
        </p:blipFill>
        <p:spPr>
          <a:xfrm>
            <a:off x="5987991" y="3417611"/>
            <a:ext cx="1366402" cy="1366402"/>
          </a:xfrm>
          <a:prstGeom prst="rect">
            <a:avLst/>
          </a:prstGeom>
        </p:spPr>
      </p:pic>
      <p:pic>
        <p:nvPicPr>
          <p:cNvPr id="6" name="Рисунок 5">
            <a:extLst>
              <a:ext uri="{FF2B5EF4-FFF2-40B4-BE49-F238E27FC236}">
                <a16:creationId xmlns="" xmlns:a16="http://schemas.microsoft.com/office/drawing/2014/main" id="{50488335-8BF0-43F8-8473-03FE4953B9AD}"/>
              </a:ext>
            </a:extLst>
          </p:cNvPr>
          <p:cNvPicPr>
            <a:picLocks noChangeAspect="1"/>
          </p:cNvPicPr>
          <p:nvPr/>
        </p:nvPicPr>
        <p:blipFill>
          <a:blip r:embed="rId5"/>
          <a:stretch>
            <a:fillRect/>
          </a:stretch>
        </p:blipFill>
        <p:spPr>
          <a:xfrm>
            <a:off x="6158205" y="1042688"/>
            <a:ext cx="1971675" cy="1971675"/>
          </a:xfrm>
          <a:prstGeom prst="rect">
            <a:avLst/>
          </a:prstGeom>
        </p:spPr>
      </p:pic>
    </p:spTree>
    <p:extLst>
      <p:ext uri="{BB962C8B-B14F-4D97-AF65-F5344CB8AC3E}">
        <p14:creationId xmlns="" xmlns:p14="http://schemas.microsoft.com/office/powerpoint/2010/main" val="4062702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cxnSp>
        <p:nvCxnSpPr>
          <p:cNvPr id="7" name="Google Shape;100;p16"/>
          <p:cNvCxnSpPr/>
          <p:nvPr/>
        </p:nvCxnSpPr>
        <p:spPr>
          <a:xfrm rot="10800000" flipH="1">
            <a:off x="1851950" y="478146"/>
            <a:ext cx="6203700" cy="5700"/>
          </a:xfrm>
          <a:prstGeom prst="straightConnector1">
            <a:avLst/>
          </a:prstGeom>
          <a:noFill/>
          <a:ln w="19050" cap="flat" cmpd="sng">
            <a:solidFill>
              <a:srgbClr val="257BBE"/>
            </a:solidFill>
            <a:prstDash val="solid"/>
            <a:round/>
            <a:headEnd type="diamond" w="med" len="med"/>
            <a:tailEnd type="diamond" w="med" len="med"/>
          </a:ln>
        </p:spPr>
      </p:cxnSp>
      <p:sp>
        <p:nvSpPr>
          <p:cNvPr id="49156" name="AutoShape 4" descr="Молекули глюкози картинки, стокові Молекули глюкози фотографії, зображення  | Скачати з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49158" name="AutoShape 6" descr="Молекули глюкози картинки, стокові Молекули глюкози фотографії, зображення  | Скачати з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49160" name="AutoShape 8" descr="Молекули глюкози картинки, стокові Молекули глюкози фотографії, зображення  | Скачати з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1" name="Прямокутник 10">
            <a:extLst>
              <a:ext uri="{FF2B5EF4-FFF2-40B4-BE49-F238E27FC236}">
                <a16:creationId xmlns="" xmlns:a16="http://schemas.microsoft.com/office/drawing/2014/main" id="{B8E4F3AA-D599-4E1F-8C69-AA99DFA5E165}"/>
              </a:ext>
            </a:extLst>
          </p:cNvPr>
          <p:cNvSpPr/>
          <p:nvPr/>
        </p:nvSpPr>
        <p:spPr>
          <a:xfrm>
            <a:off x="3104379" y="672492"/>
            <a:ext cx="3303086" cy="338554"/>
          </a:xfrm>
          <a:prstGeom prst="rect">
            <a:avLst/>
          </a:prstGeom>
          <a:solidFill>
            <a:srgbClr val="EBF7FF"/>
          </a:solidFill>
          <a:ln>
            <a:solidFill>
              <a:schemeClr val="accent5">
                <a:lumMod val="50000"/>
              </a:schemeClr>
            </a:solidFill>
          </a:ln>
          <a:effectLst>
            <a:outerShdw blurRad="50800" dist="38100" dir="5400000" algn="t"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pPr algn="ctr"/>
            <a:r>
              <a:rPr lang="uk-UA" sz="1600" b="1" dirty="0">
                <a:solidFill>
                  <a:schemeClr val="tx1">
                    <a:lumMod val="95000"/>
                    <a:lumOff val="5000"/>
                  </a:schemeClr>
                </a:solidFill>
                <a:latin typeface="Segoe Print" panose="02000600000000000000" pitchFamily="2" charset="0"/>
              </a:rPr>
              <a:t>УЗАГАЛЬНЕННЯ</a:t>
            </a:r>
          </a:p>
        </p:txBody>
      </p:sp>
      <p:grpSp>
        <p:nvGrpSpPr>
          <p:cNvPr id="12" name="Групувати 11">
            <a:extLst>
              <a:ext uri="{FF2B5EF4-FFF2-40B4-BE49-F238E27FC236}">
                <a16:creationId xmlns="" xmlns:a16="http://schemas.microsoft.com/office/drawing/2014/main" id="{62718254-6561-4934-9459-755361EF535C}"/>
              </a:ext>
            </a:extLst>
          </p:cNvPr>
          <p:cNvGrpSpPr/>
          <p:nvPr/>
        </p:nvGrpSpPr>
        <p:grpSpPr>
          <a:xfrm>
            <a:off x="254830" y="1123391"/>
            <a:ext cx="8648045" cy="2164048"/>
            <a:chOff x="337952" y="1291739"/>
            <a:chExt cx="8163517" cy="2028118"/>
          </a:xfrm>
        </p:grpSpPr>
        <p:sp>
          <p:nvSpPr>
            <p:cNvPr id="13" name="Прямокутник 12"/>
            <p:cNvSpPr/>
            <p:nvPr/>
          </p:nvSpPr>
          <p:spPr>
            <a:xfrm>
              <a:off x="350890" y="1291739"/>
              <a:ext cx="8150579" cy="548043"/>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marL="285750" indent="-285750" algn="just">
                <a:buClr>
                  <a:schemeClr val="accent1">
                    <a:lumMod val="50000"/>
                  </a:schemeClr>
                </a:buClr>
                <a:buSzPct val="120000"/>
                <a:buFont typeface="Wingdings" panose="05000000000000000000" pitchFamily="2" charset="2"/>
                <a:buChar char="ü"/>
              </a:pPr>
              <a:r>
                <a:rPr lang="uk-UA" sz="1600" dirty="0">
                  <a:latin typeface="Segoe Print" pitchFamily="2" charset="0"/>
                  <a:ea typeface="Verdana" panose="020B0604030504040204" pitchFamily="34" charset="0"/>
                </a:rPr>
                <a:t> Цитологія – наука, що вивчає клітину, її будову та процеси життєдіяльності</a:t>
              </a:r>
            </a:p>
          </p:txBody>
        </p:sp>
        <p:sp>
          <p:nvSpPr>
            <p:cNvPr id="14" name="Прямокутник 13">
              <a:extLst>
                <a:ext uri="{FF2B5EF4-FFF2-40B4-BE49-F238E27FC236}">
                  <a16:creationId xmlns="" xmlns:a16="http://schemas.microsoft.com/office/drawing/2014/main" id="{A23828DD-DDB8-4CC7-8323-ED3A4F90C850}"/>
                </a:ext>
              </a:extLst>
            </p:cNvPr>
            <p:cNvSpPr/>
            <p:nvPr/>
          </p:nvSpPr>
          <p:spPr>
            <a:xfrm>
              <a:off x="337952" y="1907402"/>
              <a:ext cx="8150579" cy="548043"/>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marL="285750" indent="-285750" algn="just">
                <a:buClr>
                  <a:schemeClr val="accent1">
                    <a:lumMod val="50000"/>
                  </a:schemeClr>
                </a:buClr>
                <a:buSzPct val="120000"/>
                <a:buFont typeface="Wingdings" panose="05000000000000000000" pitchFamily="2" charset="2"/>
                <a:buChar char="ü"/>
              </a:pPr>
              <a:r>
                <a:rPr lang="uk-UA" sz="1600" dirty="0">
                  <a:latin typeface="Segoe Print" pitchFamily="2" charset="0"/>
                  <a:ea typeface="Verdana" panose="020B0604030504040204" pitchFamily="34" charset="0"/>
                </a:rPr>
                <a:t>Основним методом цитологічних досліджень є мікроскопія, яку поділяють на світлову (оптичну) та електронну</a:t>
              </a:r>
            </a:p>
          </p:txBody>
        </p:sp>
        <p:sp>
          <p:nvSpPr>
            <p:cNvPr id="18" name="Прямокутник 12"/>
            <p:cNvSpPr/>
            <p:nvPr/>
          </p:nvSpPr>
          <p:spPr>
            <a:xfrm>
              <a:off x="350890" y="2541057"/>
              <a:ext cx="8150579" cy="778800"/>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marL="285750" indent="-285750" algn="just">
                <a:buClr>
                  <a:schemeClr val="accent1">
                    <a:lumMod val="50000"/>
                  </a:schemeClr>
                </a:buClr>
                <a:buSzPct val="120000"/>
                <a:buFont typeface="Wingdings" panose="05000000000000000000" pitchFamily="2" charset="2"/>
                <a:buChar char="ü"/>
              </a:pPr>
              <a:r>
                <a:rPr lang="uk-UA" sz="1600" dirty="0">
                  <a:latin typeface="Segoe Print" pitchFamily="2" charset="0"/>
                  <a:ea typeface="Verdana" panose="020B0604030504040204" pitchFamily="34" charset="0"/>
                </a:rPr>
                <a:t> У світловому мікроскопі зображення формується завдяки проходженню через тонкий прозорий об’єкт пучка світлових променів, які фокусуються збиральними лінзами об’єктива та окуляра</a:t>
              </a:r>
            </a:p>
          </p:txBody>
        </p:sp>
      </p:grpSp>
      <p:sp>
        <p:nvSpPr>
          <p:cNvPr id="2" name="AutoShape 2" descr="Terapie oncologiche e qualità di vita: come misurarli - Europa Donna Italia">
            <a:extLst>
              <a:ext uri="{FF2B5EF4-FFF2-40B4-BE49-F238E27FC236}">
                <a16:creationId xmlns="" xmlns:a16="http://schemas.microsoft.com/office/drawing/2014/main" id="{9231EA04-E11B-42AD-B371-B8179FCBD2BF}"/>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5" name="Google Shape;98;p16">
            <a:extLst>
              <a:ext uri="{FF2B5EF4-FFF2-40B4-BE49-F238E27FC236}">
                <a16:creationId xmlns="" xmlns:a16="http://schemas.microsoft.com/office/drawing/2014/main" id="{7024AD96-C0F2-4314-8659-8AD193126405}"/>
              </a:ext>
            </a:extLst>
          </p:cNvPr>
          <p:cNvSpPr txBox="1"/>
          <p:nvPr/>
        </p:nvSpPr>
        <p:spPr>
          <a:xfrm>
            <a:off x="1520042" y="18692"/>
            <a:ext cx="6711215" cy="461635"/>
          </a:xfrm>
          <a:prstGeom prst="rect">
            <a:avLst/>
          </a:prstGeom>
          <a:noFill/>
          <a:ln>
            <a:noFill/>
          </a:ln>
        </p:spPr>
        <p:txBody>
          <a:bodyPr spcFirstLastPara="1" wrap="square" lIns="91425" tIns="91425" rIns="91425" bIns="91425" anchor="t" anchorCtr="0">
            <a:spAutoFit/>
          </a:bodyPr>
          <a:lstStyle/>
          <a:p>
            <a:pPr lvl="0" algn="ctr"/>
            <a:r>
              <a:rPr lang="uk-UA" sz="1800" dirty="0">
                <a:solidFill>
                  <a:srgbClr val="0C77C3"/>
                </a:solidFill>
                <a:latin typeface="Alegreya" panose="020B0604020202020204" charset="0"/>
              </a:rPr>
              <a:t>§ 14. Методи дослідження клітин. Типи мікроскопії</a:t>
            </a:r>
            <a:endParaRPr lang="uk-UA" sz="1800" dirty="0">
              <a:solidFill>
                <a:srgbClr val="0C77C3"/>
              </a:solidFill>
              <a:latin typeface="Alegreya" panose="020B0604020202020204" charset="0"/>
              <a:ea typeface="Alegreya"/>
              <a:cs typeface="Alegreya"/>
              <a:sym typeface="Alegreya"/>
            </a:endParaRPr>
          </a:p>
        </p:txBody>
      </p:sp>
      <p:sp>
        <p:nvSpPr>
          <p:cNvPr id="16" name="Прямокутник 18">
            <a:extLst>
              <a:ext uri="{FF2B5EF4-FFF2-40B4-BE49-F238E27FC236}">
                <a16:creationId xmlns="" xmlns:a16="http://schemas.microsoft.com/office/drawing/2014/main" id="{1A185639-0D35-401D-96B7-12545DFD71F2}"/>
              </a:ext>
            </a:extLst>
          </p:cNvPr>
          <p:cNvSpPr/>
          <p:nvPr/>
        </p:nvSpPr>
        <p:spPr>
          <a:xfrm>
            <a:off x="264907" y="3440737"/>
            <a:ext cx="8634339" cy="584775"/>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marL="285750" indent="-285750" algn="just">
              <a:buClr>
                <a:schemeClr val="accent1">
                  <a:lumMod val="50000"/>
                </a:schemeClr>
              </a:buClr>
              <a:buSzPct val="120000"/>
              <a:buFont typeface="Wingdings" panose="05000000000000000000" pitchFamily="2" charset="2"/>
              <a:buChar char="ü"/>
            </a:pPr>
            <a:r>
              <a:rPr lang="uk-UA" sz="1600" dirty="0">
                <a:latin typeface="Segoe Print" pitchFamily="2" charset="0"/>
                <a:ea typeface="Verdana" panose="020B0604030504040204" pitchFamily="34" charset="0"/>
              </a:rPr>
              <a:t> В електронному мікроскопі замість світла використовують потік електронів, а роль лінз виконують електромагніти</a:t>
            </a:r>
          </a:p>
        </p:txBody>
      </p:sp>
      <p:sp>
        <p:nvSpPr>
          <p:cNvPr id="17" name="Прямокутник 12"/>
          <p:cNvSpPr/>
          <p:nvPr/>
        </p:nvSpPr>
        <p:spPr>
          <a:xfrm>
            <a:off x="281840" y="4145843"/>
            <a:ext cx="8634339" cy="584775"/>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marL="285750" indent="-285750" algn="just">
              <a:buClr>
                <a:schemeClr val="accent1">
                  <a:lumMod val="50000"/>
                </a:schemeClr>
              </a:buClr>
              <a:buSzPct val="120000"/>
              <a:buFont typeface="Wingdings" panose="05000000000000000000" pitchFamily="2" charset="2"/>
              <a:buChar char="ü"/>
            </a:pPr>
            <a:r>
              <a:rPr lang="uk-UA" sz="1600" dirty="0">
                <a:latin typeface="Segoe Print" pitchFamily="2" charset="0"/>
                <a:ea typeface="Verdana" panose="020B0604030504040204" pitchFamily="34" charset="0"/>
              </a:rPr>
              <a:t>Це дає змогу отримувати зображення з набагато вищою роздільною здатністю</a:t>
            </a:r>
            <a:endParaRPr lang="uk-UA" sz="1800" dirty="0">
              <a:latin typeface="Segoe Print" pitchFamily="2" charset="0"/>
              <a:ea typeface="Verdana" panose="020B0604030504040204" pitchFamily="34" charset="0"/>
            </a:endParaRPr>
          </a:p>
        </p:txBody>
      </p:sp>
    </p:spTree>
    <p:extLst>
      <p:ext uri="{BB962C8B-B14F-4D97-AF65-F5344CB8AC3E}">
        <p14:creationId xmlns="" xmlns:p14="http://schemas.microsoft.com/office/powerpoint/2010/main" val="2891933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17" name="Рисунок 16">
            <a:extLst>
              <a:ext uri="{FF2B5EF4-FFF2-40B4-BE49-F238E27FC236}">
                <a16:creationId xmlns="" xmlns:a16="http://schemas.microsoft.com/office/drawing/2014/main" id="{C49D09E2-F863-48C0-954C-D37111ED3E2D}"/>
              </a:ext>
            </a:extLst>
          </p:cNvPr>
          <p:cNvPicPr>
            <a:picLocks noChangeAspect="1"/>
          </p:cNvPicPr>
          <p:nvPr/>
        </p:nvPicPr>
        <p:blipFill rotWithShape="1">
          <a:blip r:embed="rId3"/>
          <a:srcRect b="7953"/>
          <a:stretch/>
        </p:blipFill>
        <p:spPr>
          <a:xfrm>
            <a:off x="4724400" y="2370215"/>
            <a:ext cx="4225385" cy="2701321"/>
          </a:xfrm>
          <a:prstGeom prst="rect">
            <a:avLst/>
          </a:prstGeom>
        </p:spPr>
      </p:pic>
      <p:cxnSp>
        <p:nvCxnSpPr>
          <p:cNvPr id="7" name="Google Shape;100;p16"/>
          <p:cNvCxnSpPr/>
          <p:nvPr/>
        </p:nvCxnSpPr>
        <p:spPr>
          <a:xfrm rot="10800000" flipH="1">
            <a:off x="1851950" y="478146"/>
            <a:ext cx="6203700" cy="5700"/>
          </a:xfrm>
          <a:prstGeom prst="straightConnector1">
            <a:avLst/>
          </a:prstGeom>
          <a:noFill/>
          <a:ln w="19050" cap="flat" cmpd="sng">
            <a:solidFill>
              <a:srgbClr val="257BBE"/>
            </a:solidFill>
            <a:prstDash val="solid"/>
            <a:round/>
            <a:headEnd type="diamond" w="med" len="med"/>
            <a:tailEnd type="diamond" w="med" len="med"/>
          </a:ln>
        </p:spPr>
      </p:cxnSp>
      <p:sp>
        <p:nvSpPr>
          <p:cNvPr id="49156" name="AutoShape 4" descr="Молекули глюкози картинки, стокові Молекули глюкози фотографії, зображення  | Скачати з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49158" name="AutoShape 6" descr="Молекули глюкози картинки, стокові Молекули глюкози фотографії, зображення  | Скачати з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49160" name="AutoShape 8" descr="Молекули глюкози картинки, стокові Молекули глюкози фотографії, зображення  | Скачати з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1" name="Прямокутник 10">
            <a:extLst>
              <a:ext uri="{FF2B5EF4-FFF2-40B4-BE49-F238E27FC236}">
                <a16:creationId xmlns="" xmlns:a16="http://schemas.microsoft.com/office/drawing/2014/main" id="{B8E4F3AA-D599-4E1F-8C69-AA99DFA5E165}"/>
              </a:ext>
            </a:extLst>
          </p:cNvPr>
          <p:cNvSpPr/>
          <p:nvPr/>
        </p:nvSpPr>
        <p:spPr>
          <a:xfrm>
            <a:off x="2867303" y="774096"/>
            <a:ext cx="3303086" cy="338554"/>
          </a:xfrm>
          <a:prstGeom prst="rect">
            <a:avLst/>
          </a:prstGeom>
          <a:solidFill>
            <a:srgbClr val="EBF7FF"/>
          </a:solidFill>
          <a:ln>
            <a:solidFill>
              <a:schemeClr val="accent5">
                <a:lumMod val="50000"/>
              </a:schemeClr>
            </a:solidFill>
          </a:ln>
          <a:effectLst>
            <a:outerShdw blurRad="50800" dist="38100" dir="5400000" algn="t"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pPr algn="ctr"/>
            <a:r>
              <a:rPr lang="uk-UA" sz="1600" b="1" dirty="0">
                <a:solidFill>
                  <a:schemeClr val="tx1">
                    <a:lumMod val="95000"/>
                    <a:lumOff val="5000"/>
                  </a:schemeClr>
                </a:solidFill>
                <a:latin typeface="Segoe Print" panose="02000600000000000000" pitchFamily="2" charset="0"/>
              </a:rPr>
              <a:t>УЗАГАЛЬНЕННЯ</a:t>
            </a:r>
          </a:p>
        </p:txBody>
      </p:sp>
      <p:sp>
        <p:nvSpPr>
          <p:cNvPr id="14" name="Прямокутник 13">
            <a:extLst>
              <a:ext uri="{FF2B5EF4-FFF2-40B4-BE49-F238E27FC236}">
                <a16:creationId xmlns="" xmlns:a16="http://schemas.microsoft.com/office/drawing/2014/main" id="{A23828DD-DDB8-4CC7-8323-ED3A4F90C850}"/>
              </a:ext>
            </a:extLst>
          </p:cNvPr>
          <p:cNvSpPr/>
          <p:nvPr/>
        </p:nvSpPr>
        <p:spPr>
          <a:xfrm>
            <a:off x="247973" y="1427499"/>
            <a:ext cx="8634339" cy="584775"/>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marL="285750" indent="-285750" algn="just">
              <a:buClr>
                <a:schemeClr val="accent1">
                  <a:lumMod val="50000"/>
                </a:schemeClr>
              </a:buClr>
              <a:buSzPct val="120000"/>
              <a:buFont typeface="Wingdings" panose="05000000000000000000" pitchFamily="2" charset="2"/>
              <a:buChar char="ü"/>
            </a:pPr>
            <a:r>
              <a:rPr lang="uk-UA" sz="1600" dirty="0">
                <a:latin typeface="Segoe Print" pitchFamily="2" charset="0"/>
                <a:ea typeface="Verdana" panose="020B0604030504040204" pitchFamily="34" charset="0"/>
              </a:rPr>
              <a:t>До цитологічних методів також належать метод культури клітин та інші спеціалізовані підходи</a:t>
            </a:r>
            <a:endParaRPr lang="uk-UA" sz="1800" dirty="0">
              <a:latin typeface="Segoe Print" pitchFamily="2" charset="0"/>
              <a:ea typeface="Verdana" panose="020B0604030504040204" pitchFamily="34" charset="0"/>
            </a:endParaRPr>
          </a:p>
        </p:txBody>
      </p:sp>
      <p:sp>
        <p:nvSpPr>
          <p:cNvPr id="2" name="AutoShape 2" descr="Terapie oncologiche e qualità di vita: come misurarli - Europa Donna Italia">
            <a:extLst>
              <a:ext uri="{FF2B5EF4-FFF2-40B4-BE49-F238E27FC236}">
                <a16:creationId xmlns="" xmlns:a16="http://schemas.microsoft.com/office/drawing/2014/main" id="{9231EA04-E11B-42AD-B371-B8179FCBD2BF}"/>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5" name="Google Shape;98;p16">
            <a:extLst>
              <a:ext uri="{FF2B5EF4-FFF2-40B4-BE49-F238E27FC236}">
                <a16:creationId xmlns="" xmlns:a16="http://schemas.microsoft.com/office/drawing/2014/main" id="{7024AD96-C0F2-4314-8659-8AD193126405}"/>
              </a:ext>
            </a:extLst>
          </p:cNvPr>
          <p:cNvSpPr txBox="1"/>
          <p:nvPr/>
        </p:nvSpPr>
        <p:spPr>
          <a:xfrm>
            <a:off x="1520042" y="18692"/>
            <a:ext cx="6711215" cy="461635"/>
          </a:xfrm>
          <a:prstGeom prst="rect">
            <a:avLst/>
          </a:prstGeom>
          <a:noFill/>
          <a:ln>
            <a:noFill/>
          </a:ln>
        </p:spPr>
        <p:txBody>
          <a:bodyPr spcFirstLastPara="1" wrap="square" lIns="91425" tIns="91425" rIns="91425" bIns="91425" anchor="t" anchorCtr="0">
            <a:spAutoFit/>
          </a:bodyPr>
          <a:lstStyle/>
          <a:p>
            <a:pPr lvl="0" algn="ctr"/>
            <a:r>
              <a:rPr lang="uk-UA" sz="1800" dirty="0">
                <a:solidFill>
                  <a:srgbClr val="0C77C3"/>
                </a:solidFill>
                <a:latin typeface="Alegreya" panose="020B0604020202020204" charset="0"/>
              </a:rPr>
              <a:t>§ 14. Методи дослідження клітин. Типи мікроскопії</a:t>
            </a:r>
            <a:endParaRPr lang="uk-UA" sz="1800" dirty="0">
              <a:solidFill>
                <a:srgbClr val="0C77C3"/>
              </a:solidFill>
              <a:latin typeface="Alegreya" panose="020B0604020202020204" charset="0"/>
              <a:ea typeface="Alegreya"/>
              <a:cs typeface="Alegreya"/>
              <a:sym typeface="Alegreya"/>
            </a:endParaRPr>
          </a:p>
        </p:txBody>
      </p:sp>
      <p:sp>
        <p:nvSpPr>
          <p:cNvPr id="16" name="Прямокутник 10">
            <a:extLst>
              <a:ext uri="{FF2B5EF4-FFF2-40B4-BE49-F238E27FC236}">
                <a16:creationId xmlns="" xmlns:a16="http://schemas.microsoft.com/office/drawing/2014/main" id="{B8E4F3AA-D599-4E1F-8C69-AA99DFA5E165}"/>
              </a:ext>
            </a:extLst>
          </p:cNvPr>
          <p:cNvSpPr/>
          <p:nvPr/>
        </p:nvSpPr>
        <p:spPr>
          <a:xfrm>
            <a:off x="735251" y="4420147"/>
            <a:ext cx="3303086" cy="584775"/>
          </a:xfrm>
          <a:prstGeom prst="rect">
            <a:avLst/>
          </a:prstGeom>
          <a:solidFill>
            <a:srgbClr val="EBF7FF"/>
          </a:solidFill>
          <a:ln>
            <a:solidFill>
              <a:schemeClr val="accent5">
                <a:lumMod val="50000"/>
              </a:schemeClr>
            </a:solidFill>
          </a:ln>
          <a:effectLst>
            <a:outerShdw blurRad="50800" dist="38100" dir="5400000" algn="t"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pPr algn="ctr"/>
            <a:r>
              <a:rPr lang="en-US" sz="1600" b="1" dirty="0" smtClean="0">
                <a:solidFill>
                  <a:schemeClr val="tx1">
                    <a:lumMod val="95000"/>
                    <a:lumOff val="5000"/>
                  </a:schemeClr>
                </a:solidFill>
                <a:latin typeface="Segoe Print" panose="02000600000000000000" pitchFamily="2" charset="0"/>
                <a:hlinkClick r:id="rId4"/>
              </a:rPr>
              <a:t>https://</a:t>
            </a:r>
            <a:r>
              <a:rPr lang="en-US" sz="1600" b="1" dirty="0" smtClean="0">
                <a:solidFill>
                  <a:schemeClr val="tx1">
                    <a:lumMod val="95000"/>
                    <a:lumOff val="5000"/>
                  </a:schemeClr>
                </a:solidFill>
                <a:latin typeface="Segoe Print" panose="02000600000000000000" pitchFamily="2" charset="0"/>
                <a:hlinkClick r:id="rId4"/>
              </a:rPr>
              <a:t>youtu.be/V41vkz3pPuY?feature=shared</a:t>
            </a:r>
            <a:r>
              <a:rPr lang="uk-UA" sz="1600" b="1" dirty="0" smtClean="0">
                <a:solidFill>
                  <a:schemeClr val="tx1">
                    <a:lumMod val="95000"/>
                    <a:lumOff val="5000"/>
                  </a:schemeClr>
                </a:solidFill>
                <a:latin typeface="Segoe Print" panose="02000600000000000000" pitchFamily="2" charset="0"/>
              </a:rPr>
              <a:t> </a:t>
            </a:r>
            <a:endParaRPr lang="uk-UA" sz="1600" b="1" dirty="0">
              <a:solidFill>
                <a:schemeClr val="tx1">
                  <a:lumMod val="95000"/>
                  <a:lumOff val="5000"/>
                </a:schemeClr>
              </a:solidFill>
              <a:latin typeface="Segoe Print" panose="02000600000000000000" pitchFamily="2" charset="0"/>
            </a:endParaRPr>
          </a:p>
        </p:txBody>
      </p:sp>
      <p:pic>
        <p:nvPicPr>
          <p:cNvPr id="1026" name="Picture 2" descr="C:\Users\Asus10\Downloads\Screenshot_20260317_194752_Telegram.jpg"/>
          <p:cNvPicPr>
            <a:picLocks noChangeAspect="1" noChangeArrowheads="1"/>
          </p:cNvPicPr>
          <p:nvPr/>
        </p:nvPicPr>
        <p:blipFill>
          <a:blip r:embed="rId5"/>
          <a:srcRect l="741" t="35458" r="3333" b="40875"/>
          <a:stretch>
            <a:fillRect/>
          </a:stretch>
        </p:blipFill>
        <p:spPr bwMode="auto">
          <a:xfrm>
            <a:off x="745067" y="2611688"/>
            <a:ext cx="3259666" cy="1782512"/>
          </a:xfrm>
          <a:prstGeom prst="rect">
            <a:avLst/>
          </a:prstGeom>
          <a:noFill/>
          <a:ln>
            <a:solidFill>
              <a:schemeClr val="accent3">
                <a:lumMod val="50000"/>
              </a:schemeClr>
            </a:solidFill>
          </a:ln>
        </p:spPr>
      </p:pic>
    </p:spTree>
    <p:extLst>
      <p:ext uri="{BB962C8B-B14F-4D97-AF65-F5344CB8AC3E}">
        <p14:creationId xmlns="" xmlns:p14="http://schemas.microsoft.com/office/powerpoint/2010/main" val="3133207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cxnSp>
        <p:nvCxnSpPr>
          <p:cNvPr id="7" name="Google Shape;100;p16"/>
          <p:cNvCxnSpPr/>
          <p:nvPr/>
        </p:nvCxnSpPr>
        <p:spPr>
          <a:xfrm rot="10800000" flipH="1">
            <a:off x="1851950" y="478146"/>
            <a:ext cx="6203700" cy="5700"/>
          </a:xfrm>
          <a:prstGeom prst="straightConnector1">
            <a:avLst/>
          </a:prstGeom>
          <a:noFill/>
          <a:ln w="19050" cap="flat" cmpd="sng">
            <a:solidFill>
              <a:srgbClr val="257BBE"/>
            </a:solidFill>
            <a:prstDash val="solid"/>
            <a:round/>
            <a:headEnd type="diamond" w="med" len="med"/>
            <a:tailEnd type="diamond" w="med" len="med"/>
          </a:ln>
        </p:spPr>
      </p:cxnSp>
      <p:sp>
        <p:nvSpPr>
          <p:cNvPr id="49156" name="AutoShape 4" descr="Молекули глюкози картинки, стокові Молекули глюкози фотографії, зображення  | Скачати з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49158" name="AutoShape 6" descr="Молекули глюкози картинки, стокові Молекули глюкози фотографії, зображення  | Скачати з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49160" name="AutoShape 8" descr="Молекули глюкози картинки, стокові Молекули глюкози фотографії, зображення  | Скачати з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11" name="Прямокутник 10">
            <a:extLst>
              <a:ext uri="{FF2B5EF4-FFF2-40B4-BE49-F238E27FC236}">
                <a16:creationId xmlns="" xmlns:a16="http://schemas.microsoft.com/office/drawing/2014/main" id="{B8E4F3AA-D599-4E1F-8C69-AA99DFA5E165}"/>
              </a:ext>
            </a:extLst>
          </p:cNvPr>
          <p:cNvSpPr/>
          <p:nvPr/>
        </p:nvSpPr>
        <p:spPr>
          <a:xfrm>
            <a:off x="3104379" y="672492"/>
            <a:ext cx="3303086" cy="338554"/>
          </a:xfrm>
          <a:prstGeom prst="rect">
            <a:avLst/>
          </a:prstGeom>
          <a:solidFill>
            <a:srgbClr val="EBF7FF"/>
          </a:solidFill>
          <a:ln>
            <a:solidFill>
              <a:schemeClr val="accent5">
                <a:lumMod val="50000"/>
              </a:schemeClr>
            </a:solidFill>
          </a:ln>
          <a:effectLst>
            <a:outerShdw blurRad="50800" dist="38100" dir="5400000" algn="t"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pPr algn="ctr"/>
            <a:r>
              <a:rPr lang="uk-UA" sz="1600" b="1" dirty="0">
                <a:solidFill>
                  <a:schemeClr val="tx1">
                    <a:lumMod val="95000"/>
                    <a:lumOff val="5000"/>
                  </a:schemeClr>
                </a:solidFill>
                <a:latin typeface="Segoe Print" panose="02000600000000000000" pitchFamily="2" charset="0"/>
              </a:rPr>
              <a:t>УЗАГАЛЬНЕННЯ</a:t>
            </a:r>
          </a:p>
        </p:txBody>
      </p:sp>
      <p:sp>
        <p:nvSpPr>
          <p:cNvPr id="16" name="Прямокутник 15">
            <a:extLst>
              <a:ext uri="{FF2B5EF4-FFF2-40B4-BE49-F238E27FC236}">
                <a16:creationId xmlns="" xmlns:a16="http://schemas.microsoft.com/office/drawing/2014/main" id="{53105FF9-D5A8-4C7F-ADC2-F9C05CDAB79A}"/>
              </a:ext>
            </a:extLst>
          </p:cNvPr>
          <p:cNvSpPr/>
          <p:nvPr/>
        </p:nvSpPr>
        <p:spPr>
          <a:xfrm>
            <a:off x="261304" y="1150166"/>
            <a:ext cx="8634340" cy="2769989"/>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r>
              <a:rPr lang="uk-UA" b="1" i="1" dirty="0">
                <a:latin typeface="Segoe Print" panose="02000600000000000000" pitchFamily="2" charset="0"/>
              </a:rPr>
              <a:t>        </a:t>
            </a:r>
            <a:r>
              <a:rPr lang="uk-UA" sz="1600" b="1" i="1" dirty="0">
                <a:latin typeface="Segoe Print" panose="02000600000000000000" pitchFamily="2" charset="0"/>
              </a:rPr>
              <a:t>Поміркуйте</a:t>
            </a:r>
            <a:r>
              <a:rPr lang="uk-UA" b="1" i="1" dirty="0"/>
              <a:t> </a:t>
            </a:r>
          </a:p>
          <a:p>
            <a:endParaRPr lang="uk-UA" dirty="0"/>
          </a:p>
          <a:p>
            <a:pPr marL="342900" indent="-342900" algn="just">
              <a:buAutoNum type="arabicPeriod"/>
            </a:pPr>
            <a:r>
              <a:rPr lang="uk-UA" sz="1800" dirty="0" smtClean="0">
                <a:latin typeface="Segoe Print" panose="02000600000000000000" pitchFamily="2" charset="0"/>
              </a:rPr>
              <a:t>Коли </a:t>
            </a:r>
            <a:r>
              <a:rPr lang="uk-UA" sz="1800" dirty="0">
                <a:latin typeface="Segoe Print" panose="02000600000000000000" pitchFamily="2" charset="0"/>
              </a:rPr>
              <a:t>під час досліджень варто застосовувати оптичний мікроскоп, а коли - електронний</a:t>
            </a:r>
            <a:r>
              <a:rPr lang="uk-UA" sz="1800" dirty="0" smtClean="0">
                <a:latin typeface="Segoe Print" panose="02000600000000000000" pitchFamily="2" charset="0"/>
              </a:rPr>
              <a:t>?</a:t>
            </a:r>
          </a:p>
          <a:p>
            <a:pPr marL="342900" indent="-342900" algn="just"/>
            <a:endParaRPr lang="uk-UA" sz="1800" dirty="0">
              <a:latin typeface="Segoe Print" panose="02000600000000000000" pitchFamily="2" charset="0"/>
            </a:endParaRPr>
          </a:p>
          <a:p>
            <a:pPr algn="just"/>
            <a:r>
              <a:rPr lang="uk-UA" sz="1800" dirty="0">
                <a:latin typeface="Segoe Print" panose="02000600000000000000" pitchFamily="2" charset="0"/>
              </a:rPr>
              <a:t>2. Чи можливо вивчати біологічні процеси в клітинах за допомогою методів мікроскопії</a:t>
            </a:r>
            <a:r>
              <a:rPr lang="uk-UA" sz="1800" dirty="0" smtClean="0">
                <a:latin typeface="Segoe Print" panose="02000600000000000000" pitchFamily="2" charset="0"/>
              </a:rPr>
              <a:t>?</a:t>
            </a:r>
          </a:p>
          <a:p>
            <a:pPr algn="just"/>
            <a:endParaRPr lang="uk-UA" sz="1800" dirty="0">
              <a:latin typeface="Segoe Print" panose="02000600000000000000" pitchFamily="2" charset="0"/>
            </a:endParaRPr>
          </a:p>
          <a:p>
            <a:pPr algn="just"/>
            <a:r>
              <a:rPr lang="uk-UA" sz="1800" dirty="0">
                <a:latin typeface="Segoe Print" panose="02000600000000000000" pitchFamily="2" charset="0"/>
              </a:rPr>
              <a:t>3. Яке значення має метод мікроскопії для розвитку клітинної інженерії?</a:t>
            </a:r>
            <a:endParaRPr lang="uk-UA" sz="2400" dirty="0">
              <a:latin typeface="Segoe Print" panose="02000600000000000000" pitchFamily="2" charset="0"/>
            </a:endParaRPr>
          </a:p>
        </p:txBody>
      </p:sp>
      <p:pic>
        <p:nvPicPr>
          <p:cNvPr id="67586" name="Picture 2" descr="C:\Users\kants\Pictures\Screenshots\Знімок екрана (375).png"/>
          <p:cNvPicPr>
            <a:picLocks noChangeAspect="1" noChangeArrowheads="1"/>
          </p:cNvPicPr>
          <p:nvPr/>
        </p:nvPicPr>
        <p:blipFill>
          <a:blip r:embed="rId3"/>
          <a:srcRect l="30374" t="57435" r="65116" b="35288"/>
          <a:stretch>
            <a:fillRect/>
          </a:stretch>
        </p:blipFill>
        <p:spPr bwMode="auto">
          <a:xfrm>
            <a:off x="354842" y="1199416"/>
            <a:ext cx="423080" cy="383723"/>
          </a:xfrm>
          <a:prstGeom prst="rect">
            <a:avLst/>
          </a:prstGeom>
          <a:noFill/>
          <a:ln w="28575">
            <a:solidFill>
              <a:srgbClr val="008896"/>
            </a:solidFill>
          </a:ln>
        </p:spPr>
      </p:pic>
      <p:sp>
        <p:nvSpPr>
          <p:cNvPr id="13" name="Google Shape;98;p16">
            <a:extLst>
              <a:ext uri="{FF2B5EF4-FFF2-40B4-BE49-F238E27FC236}">
                <a16:creationId xmlns="" xmlns:a16="http://schemas.microsoft.com/office/drawing/2014/main" id="{2DFBB6D1-2CE6-47F4-88CF-D18AFC4E45F5}"/>
              </a:ext>
            </a:extLst>
          </p:cNvPr>
          <p:cNvSpPr txBox="1"/>
          <p:nvPr/>
        </p:nvSpPr>
        <p:spPr>
          <a:xfrm>
            <a:off x="1520042" y="18692"/>
            <a:ext cx="6711215" cy="461635"/>
          </a:xfrm>
          <a:prstGeom prst="rect">
            <a:avLst/>
          </a:prstGeom>
          <a:noFill/>
          <a:ln>
            <a:noFill/>
          </a:ln>
        </p:spPr>
        <p:txBody>
          <a:bodyPr spcFirstLastPara="1" wrap="square" lIns="91425" tIns="91425" rIns="91425" bIns="91425" anchor="t" anchorCtr="0">
            <a:spAutoFit/>
          </a:bodyPr>
          <a:lstStyle/>
          <a:p>
            <a:pPr lvl="0" algn="ctr"/>
            <a:r>
              <a:rPr lang="uk-UA" sz="1800" dirty="0">
                <a:solidFill>
                  <a:srgbClr val="0C77C3"/>
                </a:solidFill>
                <a:latin typeface="Alegreya" panose="020B0604020202020204" charset="0"/>
              </a:rPr>
              <a:t>§ 14. Методи дослідження клітин. Типи мікроскопії</a:t>
            </a:r>
            <a:endParaRPr lang="uk-UA" sz="1800" dirty="0">
              <a:solidFill>
                <a:srgbClr val="0C77C3"/>
              </a:solidFill>
              <a:latin typeface="Alegreya" panose="020B0604020202020204" charset="0"/>
              <a:ea typeface="Alegreya"/>
              <a:cs typeface="Alegreya"/>
              <a:sym typeface="Alegreya"/>
            </a:endParaRPr>
          </a:p>
        </p:txBody>
      </p:sp>
    </p:spTree>
    <p:extLst>
      <p:ext uri="{BB962C8B-B14F-4D97-AF65-F5344CB8AC3E}">
        <p14:creationId xmlns="" xmlns:p14="http://schemas.microsoft.com/office/powerpoint/2010/main" val="2891933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cxnSp>
        <p:nvCxnSpPr>
          <p:cNvPr id="7" name="Google Shape;100;p16"/>
          <p:cNvCxnSpPr/>
          <p:nvPr/>
        </p:nvCxnSpPr>
        <p:spPr>
          <a:xfrm rot="10800000" flipH="1">
            <a:off x="1851950" y="478146"/>
            <a:ext cx="6203700" cy="5700"/>
          </a:xfrm>
          <a:prstGeom prst="straightConnector1">
            <a:avLst/>
          </a:prstGeom>
          <a:noFill/>
          <a:ln w="19050" cap="flat" cmpd="sng">
            <a:solidFill>
              <a:srgbClr val="257BBE"/>
            </a:solidFill>
            <a:prstDash val="solid"/>
            <a:round/>
            <a:headEnd type="diamond" w="med" len="med"/>
            <a:tailEnd type="diamond" w="med" len="med"/>
          </a:ln>
        </p:spPr>
      </p:cxnSp>
      <p:sp>
        <p:nvSpPr>
          <p:cNvPr id="49156" name="AutoShape 4" descr="Молекули глюкози картинки, стокові Молекули глюкози фотографії, зображення  | Скачати з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49158" name="AutoShape 6" descr="Молекули глюкози картинки, стокові Молекули глюкози фотографії, зображення  | Скачати з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sp>
        <p:nvSpPr>
          <p:cNvPr id="49160" name="AutoShape 8" descr="Молекули глюкози картинки, стокові Молекули глюкози фотографії, зображення  | Скачати з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uk-UA"/>
          </a:p>
        </p:txBody>
      </p:sp>
      <p:pic>
        <p:nvPicPr>
          <p:cNvPr id="12" name="Picture 2" descr="Cartoon girl teen sitting on books and read book vector ..."/>
          <p:cNvPicPr>
            <a:picLocks noChangeAspect="1" noChangeArrowheads="1"/>
          </p:cNvPicPr>
          <p:nvPr/>
        </p:nvPicPr>
        <p:blipFill>
          <a:blip r:embed="rId3"/>
          <a:srcRect/>
          <a:stretch>
            <a:fillRect/>
          </a:stretch>
        </p:blipFill>
        <p:spPr bwMode="auto">
          <a:xfrm>
            <a:off x="308204" y="641444"/>
            <a:ext cx="4474760" cy="4474760"/>
          </a:xfrm>
          <a:prstGeom prst="rect">
            <a:avLst/>
          </a:prstGeom>
          <a:noFill/>
        </p:spPr>
      </p:pic>
      <p:sp>
        <p:nvSpPr>
          <p:cNvPr id="13" name="Прямокутник 12">
            <a:extLst>
              <a:ext uri="{FF2B5EF4-FFF2-40B4-BE49-F238E27FC236}">
                <a16:creationId xmlns="" xmlns:a16="http://schemas.microsoft.com/office/drawing/2014/main" id="{B8E4F3AA-D599-4E1F-8C69-AA99DFA5E165}"/>
              </a:ext>
            </a:extLst>
          </p:cNvPr>
          <p:cNvSpPr/>
          <p:nvPr/>
        </p:nvSpPr>
        <p:spPr>
          <a:xfrm>
            <a:off x="5391150" y="2286360"/>
            <a:ext cx="3045728" cy="1754326"/>
          </a:xfrm>
          <a:prstGeom prst="rect">
            <a:avLst/>
          </a:prstGeom>
          <a:solidFill>
            <a:srgbClr val="EBF7FF"/>
          </a:solidFill>
          <a:ln>
            <a:solidFill>
              <a:srgbClr val="002A2E"/>
            </a:solidFill>
          </a:ln>
          <a:effectLst>
            <a:outerShdw blurRad="50800" dist="38100" algn="l" rotWithShape="0">
              <a:prstClr val="black">
                <a:alpha val="40000"/>
              </a:prstClr>
            </a:outerShdw>
          </a:effectLst>
        </p:spPr>
        <p:style>
          <a:lnRef idx="0">
            <a:schemeClr val="accent5"/>
          </a:lnRef>
          <a:fillRef idx="3">
            <a:schemeClr val="accent5"/>
          </a:fillRef>
          <a:effectRef idx="3">
            <a:schemeClr val="accent5"/>
          </a:effectRef>
          <a:fontRef idx="minor">
            <a:schemeClr val="lt1"/>
          </a:fontRef>
        </p:style>
        <p:txBody>
          <a:bodyPr wrap="square">
            <a:spAutoFit/>
          </a:bodyPr>
          <a:lstStyle/>
          <a:p>
            <a:pPr algn="ctr"/>
            <a:r>
              <a:rPr lang="uk-UA" sz="1800" b="1" dirty="0">
                <a:solidFill>
                  <a:schemeClr val="tx1">
                    <a:lumMod val="95000"/>
                    <a:lumOff val="5000"/>
                  </a:schemeClr>
                </a:solidFill>
                <a:latin typeface="Segoe Print" panose="02000600000000000000" pitchFamily="2" charset="0"/>
              </a:rPr>
              <a:t>Домашнє завдання</a:t>
            </a:r>
          </a:p>
          <a:p>
            <a:pPr algn="ctr"/>
            <a:endParaRPr lang="uk-UA" sz="1800" b="1" dirty="0">
              <a:solidFill>
                <a:schemeClr val="tx1">
                  <a:lumMod val="95000"/>
                  <a:lumOff val="5000"/>
                </a:schemeClr>
              </a:solidFill>
              <a:latin typeface="Segoe Print" panose="02000600000000000000" pitchFamily="2" charset="0"/>
            </a:endParaRPr>
          </a:p>
          <a:p>
            <a:pPr algn="ctr"/>
            <a:r>
              <a:rPr lang="uk-UA" sz="1800" b="1" dirty="0">
                <a:solidFill>
                  <a:schemeClr val="tx1">
                    <a:lumMod val="95000"/>
                    <a:lumOff val="5000"/>
                  </a:schemeClr>
                </a:solidFill>
                <a:latin typeface="Segoe Print" panose="02000600000000000000" pitchFamily="2" charset="0"/>
              </a:rPr>
              <a:t>Опрацюйте</a:t>
            </a:r>
          </a:p>
          <a:p>
            <a:pPr algn="ctr"/>
            <a:r>
              <a:rPr lang="uk-UA" sz="1800" b="1" dirty="0">
                <a:solidFill>
                  <a:schemeClr val="tx1">
                    <a:lumMod val="95000"/>
                    <a:lumOff val="5000"/>
                  </a:schemeClr>
                </a:solidFill>
                <a:latin typeface="Segoe Print" panose="02000600000000000000" pitchFamily="2" charset="0"/>
              </a:rPr>
              <a:t> параграф 14, вивчіть основні методи дослідження клітини</a:t>
            </a:r>
          </a:p>
        </p:txBody>
      </p:sp>
      <p:sp>
        <p:nvSpPr>
          <p:cNvPr id="9" name="Google Shape;98;p16">
            <a:extLst>
              <a:ext uri="{FF2B5EF4-FFF2-40B4-BE49-F238E27FC236}">
                <a16:creationId xmlns="" xmlns:a16="http://schemas.microsoft.com/office/drawing/2014/main" id="{CD5C7FD3-5847-4D79-BDE2-4137D13C4CA3}"/>
              </a:ext>
            </a:extLst>
          </p:cNvPr>
          <p:cNvSpPr txBox="1"/>
          <p:nvPr/>
        </p:nvSpPr>
        <p:spPr>
          <a:xfrm>
            <a:off x="1520042" y="18692"/>
            <a:ext cx="6711215" cy="461635"/>
          </a:xfrm>
          <a:prstGeom prst="rect">
            <a:avLst/>
          </a:prstGeom>
          <a:noFill/>
          <a:ln>
            <a:noFill/>
          </a:ln>
        </p:spPr>
        <p:txBody>
          <a:bodyPr spcFirstLastPara="1" wrap="square" lIns="91425" tIns="91425" rIns="91425" bIns="91425" anchor="t" anchorCtr="0">
            <a:spAutoFit/>
          </a:bodyPr>
          <a:lstStyle/>
          <a:p>
            <a:pPr lvl="0" algn="ctr"/>
            <a:r>
              <a:rPr lang="uk-UA" sz="1800" dirty="0">
                <a:solidFill>
                  <a:srgbClr val="0C77C3"/>
                </a:solidFill>
                <a:latin typeface="Alegreya" panose="020B0604020202020204" charset="0"/>
              </a:rPr>
              <a:t>§ 14. Методи дослідження клітин. Типи мікроскопії</a:t>
            </a:r>
            <a:endParaRPr lang="uk-UA" sz="1800" dirty="0">
              <a:solidFill>
                <a:srgbClr val="0C77C3"/>
              </a:solidFill>
              <a:latin typeface="Alegreya" panose="020B0604020202020204" charset="0"/>
              <a:ea typeface="Alegreya"/>
              <a:cs typeface="Alegreya"/>
              <a:sym typeface="Alegreya"/>
            </a:endParaRPr>
          </a:p>
        </p:txBody>
      </p:sp>
    </p:spTree>
    <p:extLst>
      <p:ext uri="{BB962C8B-B14F-4D97-AF65-F5344CB8AC3E}">
        <p14:creationId xmlns="" xmlns:p14="http://schemas.microsoft.com/office/powerpoint/2010/main" val="2891933394"/>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2034</TotalTime>
  <Words>765</Words>
  <Application>Microsoft Office PowerPoint</Application>
  <PresentationFormat>Экран (16:9)</PresentationFormat>
  <Paragraphs>77</Paragraphs>
  <Slides>13</Slides>
  <Notes>13</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Arial</vt:lpstr>
      <vt:lpstr>Alegreya</vt:lpstr>
      <vt:lpstr>Verdana</vt:lpstr>
      <vt:lpstr>Segoe Print</vt:lpstr>
      <vt:lpstr>Wingdings</vt:lpstr>
      <vt:lpstr>Simple Light</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Валентина</dc:creator>
  <cp:lastModifiedBy>Asus10</cp:lastModifiedBy>
  <cp:revision>212</cp:revision>
  <dcterms:modified xsi:type="dcterms:W3CDTF">2026-03-17T17:54:06Z</dcterms:modified>
</cp:coreProperties>
</file>