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6" r:id="rId3"/>
    <p:sldId id="297" r:id="rId4"/>
    <p:sldId id="269" r:id="rId5"/>
    <p:sldId id="274" r:id="rId6"/>
    <p:sldId id="298" r:id="rId7"/>
    <p:sldId id="304" r:id="rId8"/>
    <p:sldId id="273" r:id="rId9"/>
    <p:sldId id="281" r:id="rId10"/>
    <p:sldId id="302" r:id="rId11"/>
    <p:sldId id="305" r:id="rId12"/>
    <p:sldId id="306" r:id="rId13"/>
    <p:sldId id="296" r:id="rId14"/>
    <p:sldId id="293" r:id="rId15"/>
    <p:sldId id="275" r:id="rId16"/>
    <p:sldId id="288" r:id="rId17"/>
    <p:sldId id="299" r:id="rId18"/>
    <p:sldId id="301" r:id="rId19"/>
    <p:sldId id="294" r:id="rId20"/>
    <p:sldId id="29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81CEA52-4FB0-45FF-A179-D8EA9F31609C}">
          <p14:sldIdLst>
            <p14:sldId id="258"/>
          </p14:sldIdLst>
        </p14:section>
        <p14:section name="Раздел без заголовка" id="{BAA39A49-AB9A-493B-8263-81C3617BE7B3}">
          <p14:sldIdLst>
            <p14:sldId id="266"/>
            <p14:sldId id="297"/>
            <p14:sldId id="269"/>
            <p14:sldId id="274"/>
            <p14:sldId id="298"/>
            <p14:sldId id="304"/>
            <p14:sldId id="273"/>
            <p14:sldId id="281"/>
            <p14:sldId id="302"/>
            <p14:sldId id="305"/>
            <p14:sldId id="306"/>
            <p14:sldId id="296"/>
            <p14:sldId id="293"/>
            <p14:sldId id="275"/>
          </p14:sldIdLst>
        </p14:section>
        <p14:section name="Раздел без заголовка" id="{6686D42E-3928-4419-9D98-0E26020330B9}">
          <p14:sldIdLst>
            <p14:sldId id="288"/>
            <p14:sldId id="299"/>
            <p14:sldId id="301"/>
            <p14:sldId id="294"/>
            <p14:sldId id="295"/>
          </p14:sldIdLst>
        </p14:section>
        <p14:section name="Раздел без заголовка" id="{CC857981-6CDF-4583-A8A2-F2160954D43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474" autoAdjust="0"/>
  </p:normalViewPr>
  <p:slideViewPr>
    <p:cSldViewPr snapToGrid="0">
      <p:cViewPr varScale="1">
        <p:scale>
          <a:sx n="75" d="100"/>
          <a:sy n="75" d="100"/>
        </p:scale>
        <p:origin x="54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4DA0-4149-4D13-A853-D82955443552}" type="datetimeFigureOut">
              <a:rPr lang="ru-RU" smtClean="0"/>
              <a:t>чт 22.10.26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9A90-0D8A-452E-BE4D-058D5F2D9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173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4DA0-4149-4D13-A853-D82955443552}" type="datetimeFigureOut">
              <a:rPr lang="ru-RU" smtClean="0"/>
              <a:t>чт 22.10.26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9A90-0D8A-452E-BE4D-058D5F2D9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492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4DA0-4149-4D13-A853-D82955443552}" type="datetimeFigureOut">
              <a:rPr lang="ru-RU" smtClean="0"/>
              <a:t>чт 22.10.26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9A90-0D8A-452E-BE4D-058D5F2D9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982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4DA0-4149-4D13-A853-D82955443552}" type="datetimeFigureOut">
              <a:rPr lang="ru-RU" smtClean="0"/>
              <a:t>чт 22.10.26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9A90-0D8A-452E-BE4D-058D5F2D9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728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4DA0-4149-4D13-A853-D82955443552}" type="datetimeFigureOut">
              <a:rPr lang="ru-RU" smtClean="0"/>
              <a:t>чт 22.10.26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9A90-0D8A-452E-BE4D-058D5F2D9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823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4DA0-4149-4D13-A853-D82955443552}" type="datetimeFigureOut">
              <a:rPr lang="ru-RU" smtClean="0"/>
              <a:t>чт 22.10.26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9A90-0D8A-452E-BE4D-058D5F2D9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010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4DA0-4149-4D13-A853-D82955443552}" type="datetimeFigureOut">
              <a:rPr lang="ru-RU" smtClean="0"/>
              <a:t>чт 22.10.26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9A90-0D8A-452E-BE4D-058D5F2D9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312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4DA0-4149-4D13-A853-D82955443552}" type="datetimeFigureOut">
              <a:rPr lang="ru-RU" smtClean="0"/>
              <a:t>чт 22.10.26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9A90-0D8A-452E-BE4D-058D5F2D9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445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4DA0-4149-4D13-A853-D82955443552}" type="datetimeFigureOut">
              <a:rPr lang="ru-RU" smtClean="0"/>
              <a:t>чт 22.10.26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9A90-0D8A-452E-BE4D-058D5F2D9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921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4DA0-4149-4D13-A853-D82955443552}" type="datetimeFigureOut">
              <a:rPr lang="ru-RU" smtClean="0"/>
              <a:t>чт 22.10.26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9A90-0D8A-452E-BE4D-058D5F2D9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623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4DA0-4149-4D13-A853-D82955443552}" type="datetimeFigureOut">
              <a:rPr lang="ru-RU" smtClean="0"/>
              <a:t>чт 22.10.26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9A90-0D8A-452E-BE4D-058D5F2D9E9D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112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4DA0-4149-4D13-A853-D82955443552}" type="datetimeFigureOut">
              <a:rPr lang="ru-RU" smtClean="0"/>
              <a:t>чт 22.10.26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9A90-0D8A-452E-BE4D-058D5F2D9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9231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4DA0-4149-4D13-A853-D82955443552}" type="datetimeFigureOut">
              <a:rPr lang="ru-RU" smtClean="0"/>
              <a:t>чт 22.10.26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9A90-0D8A-452E-BE4D-058D5F2D9E9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51741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4DA0-4149-4D13-A853-D82955443552}" type="datetimeFigureOut">
              <a:rPr lang="ru-RU" smtClean="0"/>
              <a:t>чт 22.10.26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9A90-0D8A-452E-BE4D-058D5F2D9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4402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4DA0-4149-4D13-A853-D82955443552}" type="datetimeFigureOut">
              <a:rPr lang="ru-RU" smtClean="0"/>
              <a:t>чт 22.10.26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9A90-0D8A-452E-BE4D-058D5F2D9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39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4DA0-4149-4D13-A853-D82955443552}" type="datetimeFigureOut">
              <a:rPr lang="ru-RU" smtClean="0"/>
              <a:t>чт 22.10.26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19A90-0D8A-452E-BE4D-058D5F2D9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47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E4DA0-4149-4D13-A853-D82955443552}" type="datetimeFigureOut">
              <a:rPr lang="ru-RU" smtClean="0"/>
              <a:t>чт 22.10.26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B419A90-0D8A-452E-BE4D-058D5F2D9E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887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prometheus.org.ua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ail.ukr.net/desktop/u0/readmsg/inbox/17578731652573225960" TargetMode="External"/><Relationship Id="rId2" Type="http://schemas.openxmlformats.org/officeDocument/2006/relationships/hyperlink" Target="mailto:prometheus.org.ua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talan.bank.gov.ua/get-user-certificate/ayMcmKpuBAvzCtTCGgBm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s://talan.bank.gov.ua/get-user-certificate/1gOQz-xaItUpv06821Pt" TargetMode="External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hyperlink" Target="https://www.facebook.com/photo?fbid=1649725439283550&amp;set=pcb.1713516722537415" TargetMode="External"/><Relationship Id="rId10" Type="http://schemas.openxmlformats.org/officeDocument/2006/relationships/image" Target="../media/image16.jpeg"/><Relationship Id="rId4" Type="http://schemas.openxmlformats.org/officeDocument/2006/relationships/hyperlink" Target="https://fileview.ukr.net/?url=https://mail.ukr.net/api/public/file_view/list?token%3DFzUDRtCWNtSn0BO-y-EgJDx_twp7O7ss5xXUWk-nKrSD" TargetMode="External"/><Relationship Id="rId9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mon.gov.ua/ua/osvita/doshkilna-osvita/programi-rozvitku-ditej" TargetMode="External"/><Relationship Id="rId3" Type="http://schemas.openxmlformats.org/officeDocument/2006/relationships/hyperlink" Target="https://mon.gov.ua/ua/npa/shodo-metodichnih-rekomendacij-do-onovlenogo-bazovogo-komponenta-doshkilnoyi-osviti" TargetMode="External"/><Relationship Id="rId7" Type="http://schemas.openxmlformats.org/officeDocument/2006/relationships/hyperlink" Target="https://mon.gov.ua/npa/pro-zatverdzhennya-profesijnogo-standartu-vihovatel-zakladu-doshkilnoyi-osviti" TargetMode="External"/><Relationship Id="rId2" Type="http://schemas.openxmlformats.org/officeDocument/2006/relationships/hyperlink" Target="https://mon.gov.ua/storage/app/media/rizne/2021/12.01/Pro_novu_redaktsiyu%20Bazovoho%20komponenta%20doshkilnoyi%20osvity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akon.rada.gov.ua/laws/show/z0563-16" TargetMode="External"/><Relationship Id="rId5" Type="http://schemas.openxmlformats.org/officeDocument/2006/relationships/hyperlink" Target="https://sqe.gov.ua/law/postanova-kabinetu-ministriv-ukrain-52/" TargetMode="External"/><Relationship Id="rId4" Type="http://schemas.openxmlformats.org/officeDocument/2006/relationships/hyperlink" Target="https://zakon.rada.gov.ua/laws/show/z1649-22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vseosvita.ua/user/id762188" TargetMode="External"/><Relationship Id="rId7" Type="http://schemas.openxmlformats.org/officeDocument/2006/relationships/hyperlink" Target="https://vseosvita.ua/blogs/indyvidualna-osvitnya-traiektoriya-profesiinoho-rozvytku-v-mizhatestatsiinyi-period-2024-2027-r-131720.html" TargetMode="External"/><Relationship Id="rId2" Type="http://schemas.openxmlformats.org/officeDocument/2006/relationships/hyperlink" Target="https://vseosvita.ua/user/id762188/blo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facebook.com/groups/469566153599151/user/100021264875634" TargetMode="External"/><Relationship Id="rId5" Type="http://schemas.openxmlformats.org/officeDocument/2006/relationships/hyperlink" Target="https://vseosvita.ua/blogs/pidsumkove-samootsiniuvannia-profesiinoi-diialnosti-za-2025-2026-r-131719.html" TargetMode="External"/><Relationship Id="rId4" Type="http://schemas.openxmlformats.org/officeDocument/2006/relationships/hyperlink" Target="https://www.facebook.com/groups/46956615359915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300" y="0"/>
            <a:ext cx="8778329" cy="1519051"/>
          </a:xfrm>
        </p:spPr>
        <p:txBody>
          <a:bodyPr>
            <a:normAutofit fontScale="90000"/>
          </a:bodyPr>
          <a:lstStyle/>
          <a:p>
            <a:r>
              <a:rPr lang="en-US" sz="2000" dirty="0" smtClean="0"/>
              <a:t>                                               </a:t>
            </a:r>
            <a:r>
              <a:rPr lang="uk-UA" sz="2000" b="1" dirty="0" smtClean="0"/>
              <a:t/>
            </a:r>
            <a:br>
              <a:rPr lang="uk-UA" sz="2000" b="1" dirty="0" smtClean="0"/>
            </a:br>
            <a:r>
              <a:rPr lang="uk-UA" sz="2000" b="1" dirty="0"/>
              <a:t> </a:t>
            </a:r>
            <a:r>
              <a:rPr lang="uk-UA" sz="2000" b="1" dirty="0" smtClean="0"/>
              <a:t>                                 </a:t>
            </a:r>
            <a:r>
              <a:rPr lang="en-US" sz="2000" b="1" dirty="0" smtClean="0"/>
              <a:t>  </a:t>
            </a:r>
            <a:r>
              <a:rPr lang="uk-UA" sz="2000" b="1" dirty="0" smtClean="0"/>
              <a:t> </a:t>
            </a:r>
            <a:r>
              <a:rPr lang="uk-UA" sz="1800" dirty="0" smtClean="0">
                <a:solidFill>
                  <a:schemeClr val="tx1"/>
                </a:solidFill>
              </a:rPr>
              <a:t>Прилуцький заклад дошкільної освіти </a:t>
            </a:r>
            <a:r>
              <a:rPr lang="uk-UA" sz="1800" dirty="0">
                <a:solidFill>
                  <a:schemeClr val="tx1"/>
                </a:solidFill>
              </a:rPr>
              <a:t>(ясла-садок)</a:t>
            </a:r>
            <a:r>
              <a:rPr lang="ru-RU" sz="1800" dirty="0">
                <a:solidFill>
                  <a:schemeClr val="tx1"/>
                </a:solidFill>
              </a:rPr>
              <a:t/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uk-UA" sz="1800" dirty="0">
                <a:solidFill>
                  <a:schemeClr val="tx1"/>
                </a:solidFill>
              </a:rPr>
              <a:t>    </a:t>
            </a:r>
            <a:r>
              <a:rPr lang="uk-UA" sz="1800" dirty="0" smtClean="0">
                <a:solidFill>
                  <a:schemeClr val="tx1"/>
                </a:solidFill>
              </a:rPr>
              <a:t>          </a:t>
            </a:r>
            <a:r>
              <a:rPr lang="en-US" sz="1800" dirty="0" smtClean="0">
                <a:solidFill>
                  <a:schemeClr val="tx1"/>
                </a:solidFill>
              </a:rPr>
              <a:t>                                     </a:t>
            </a:r>
            <a:r>
              <a:rPr lang="uk-UA" sz="1800" dirty="0" smtClean="0">
                <a:solidFill>
                  <a:schemeClr val="tx1"/>
                </a:solidFill>
              </a:rPr>
              <a:t>комбінованого </a:t>
            </a:r>
            <a:r>
              <a:rPr lang="uk-UA" sz="1800" dirty="0">
                <a:solidFill>
                  <a:schemeClr val="tx1"/>
                </a:solidFill>
              </a:rPr>
              <a:t>типу № 26</a:t>
            </a:r>
            <a:r>
              <a:rPr lang="ru-RU" sz="1800" dirty="0">
                <a:solidFill>
                  <a:schemeClr val="tx1"/>
                </a:solidFill>
              </a:rPr>
              <a:t/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uk-UA" sz="1800" dirty="0">
                <a:solidFill>
                  <a:schemeClr val="tx1"/>
                </a:solidFill>
              </a:rPr>
              <a:t>   </a:t>
            </a:r>
            <a:r>
              <a:rPr lang="uk-UA" sz="1800" dirty="0" smtClean="0">
                <a:solidFill>
                  <a:schemeClr val="tx1"/>
                </a:solidFill>
              </a:rPr>
              <a:t>           </a:t>
            </a:r>
            <a:r>
              <a:rPr lang="en-US" sz="1800" dirty="0" smtClean="0">
                <a:solidFill>
                  <a:schemeClr val="tx1"/>
                </a:solidFill>
              </a:rPr>
              <a:t>                 </a:t>
            </a:r>
            <a:r>
              <a:rPr lang="uk-UA" sz="1800" dirty="0" smtClean="0">
                <a:solidFill>
                  <a:schemeClr val="tx1"/>
                </a:solidFill>
              </a:rPr>
              <a:t>   </a:t>
            </a:r>
            <a:r>
              <a:rPr lang="uk-UA" sz="1800" dirty="0">
                <a:solidFill>
                  <a:schemeClr val="tx1"/>
                </a:solidFill>
              </a:rPr>
              <a:t>Прилуцької міської </a:t>
            </a:r>
            <a:r>
              <a:rPr lang="uk-UA" sz="1800" dirty="0" smtClean="0">
                <a:solidFill>
                  <a:schemeClr val="tx1"/>
                </a:solidFill>
              </a:rPr>
              <a:t>ради 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uk-UA" sz="1800" dirty="0" smtClean="0">
                <a:solidFill>
                  <a:schemeClr val="tx1"/>
                </a:solidFill>
              </a:rPr>
              <a:t>Чернігівської </a:t>
            </a:r>
            <a:r>
              <a:rPr lang="uk-UA" sz="1800" dirty="0">
                <a:solidFill>
                  <a:schemeClr val="tx1"/>
                </a:solidFill>
              </a:rPr>
              <a:t>області</a:t>
            </a:r>
            <a:r>
              <a:rPr lang="ru-RU" sz="2000" b="1" dirty="0"/>
              <a:t/>
            </a:r>
            <a:br>
              <a:rPr lang="ru-RU" sz="2000" b="1" dirty="0"/>
            </a:br>
            <a:r>
              <a:rPr lang="uk-UA" dirty="0"/>
              <a:t> 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9900" y="1612899"/>
            <a:ext cx="5981700" cy="4634471"/>
          </a:xfrm>
        </p:spPr>
        <p:txBody>
          <a:bodyPr>
            <a:normAutofit fontScale="25000" lnSpcReduction="20000"/>
          </a:bodyPr>
          <a:lstStyle/>
          <a:p>
            <a:endParaRPr lang="uk-UA" b="1" dirty="0" smtClean="0"/>
          </a:p>
          <a:p>
            <a:pPr marL="0" indent="0">
              <a:buNone/>
            </a:pPr>
            <a:r>
              <a:rPr lang="uk-UA" sz="6200" dirty="0" smtClean="0"/>
              <a:t>                    </a:t>
            </a:r>
            <a:r>
              <a:rPr lang="en-US" sz="6200" dirty="0" smtClean="0"/>
              <a:t>        </a:t>
            </a:r>
            <a:r>
              <a:rPr lang="uk-UA" sz="6200" dirty="0" smtClean="0"/>
              <a:t>  </a:t>
            </a:r>
            <a:r>
              <a:rPr lang="uk-UA" sz="9600" dirty="0" smtClean="0">
                <a:solidFill>
                  <a:schemeClr val="tx1"/>
                </a:solidFill>
              </a:rPr>
              <a:t>ПОРТФОЛІО</a:t>
            </a:r>
            <a:endParaRPr lang="ru-RU" sz="9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uk-UA" sz="9600" dirty="0">
                <a:solidFill>
                  <a:schemeClr val="accent2"/>
                </a:solidFill>
              </a:rPr>
              <a:t> </a:t>
            </a:r>
            <a:r>
              <a:rPr lang="uk-UA" sz="9600" dirty="0" smtClean="0">
                <a:solidFill>
                  <a:schemeClr val="accent2"/>
                </a:solidFill>
              </a:rPr>
              <a:t> </a:t>
            </a:r>
            <a:r>
              <a:rPr lang="en-US" sz="9600" dirty="0" smtClean="0">
                <a:solidFill>
                  <a:schemeClr val="accent2"/>
                </a:solidFill>
              </a:rPr>
              <a:t>   </a:t>
            </a:r>
            <a:r>
              <a:rPr lang="uk-UA" sz="9600" dirty="0" smtClean="0">
                <a:solidFill>
                  <a:schemeClr val="accent2"/>
                </a:solidFill>
              </a:rPr>
              <a:t> </a:t>
            </a:r>
            <a:r>
              <a:rPr lang="uk-UA" sz="9600" b="1" dirty="0" smtClean="0">
                <a:solidFill>
                  <a:schemeClr val="accent2"/>
                </a:solidFill>
              </a:rPr>
              <a:t>УШЕНКО ІРИНИ МИКОЛАЇВНИ,</a:t>
            </a:r>
            <a:endParaRPr lang="ru-RU" sz="96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uk-UA" sz="9600" dirty="0">
                <a:solidFill>
                  <a:schemeClr val="accent2"/>
                </a:solidFill>
              </a:rPr>
              <a:t>             </a:t>
            </a:r>
            <a:r>
              <a:rPr lang="uk-UA" sz="9600" dirty="0" smtClean="0">
                <a:solidFill>
                  <a:schemeClr val="accent2"/>
                </a:solidFill>
              </a:rPr>
              <a:t>      </a:t>
            </a:r>
            <a:r>
              <a:rPr lang="uk-UA" sz="9600" dirty="0" smtClean="0">
                <a:solidFill>
                  <a:schemeClr val="tx1"/>
                </a:solidFill>
              </a:rPr>
              <a:t>ВИХОВАТЕЛЯ</a:t>
            </a:r>
            <a:endParaRPr lang="en-US" sz="9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6400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6400" dirty="0">
                <a:solidFill>
                  <a:schemeClr val="accent2"/>
                </a:solidFill>
              </a:rPr>
              <a:t> </a:t>
            </a:r>
            <a:r>
              <a:rPr lang="en-US" sz="6400" dirty="0" smtClean="0">
                <a:solidFill>
                  <a:schemeClr val="accent2"/>
                </a:solidFill>
              </a:rPr>
              <a:t>                     </a:t>
            </a:r>
            <a:r>
              <a:rPr lang="uk-UA" sz="6400" dirty="0">
                <a:solidFill>
                  <a:schemeClr val="tx1"/>
                </a:solidFill>
              </a:rPr>
              <a:t>Моє життєве кредо</a:t>
            </a:r>
            <a:r>
              <a:rPr lang="uk-UA" sz="6400" dirty="0" smtClean="0">
                <a:solidFill>
                  <a:schemeClr val="tx1"/>
                </a:solidFill>
              </a:rPr>
              <a:t>:</a:t>
            </a:r>
            <a:r>
              <a:rPr lang="uk-UA" sz="6400" dirty="0" smtClean="0">
                <a:solidFill>
                  <a:schemeClr val="accent2"/>
                </a:solidFill>
              </a:rPr>
              <a:t/>
            </a:r>
            <a:br>
              <a:rPr lang="uk-UA" sz="6400" dirty="0" smtClean="0">
                <a:solidFill>
                  <a:schemeClr val="accent2"/>
                </a:solidFill>
              </a:rPr>
            </a:br>
            <a:r>
              <a:rPr lang="en-US" sz="6400" dirty="0" smtClean="0">
                <a:solidFill>
                  <a:schemeClr val="accent2"/>
                </a:solidFill>
              </a:rPr>
              <a:t>             </a:t>
            </a:r>
            <a:r>
              <a:rPr lang="ru-RU" sz="6400" b="1" dirty="0" smtClean="0">
                <a:solidFill>
                  <a:schemeClr val="accent2"/>
                </a:solidFill>
              </a:rPr>
              <a:t>« </a:t>
            </a:r>
            <a:r>
              <a:rPr lang="ru-RU" sz="6400" b="1" dirty="0">
                <a:solidFill>
                  <a:schemeClr val="accent2"/>
                </a:solidFill>
              </a:rPr>
              <a:t>Хай </a:t>
            </a:r>
            <a:r>
              <a:rPr lang="uk-UA" sz="6400" b="1" dirty="0">
                <a:solidFill>
                  <a:schemeClr val="accent2"/>
                </a:solidFill>
              </a:rPr>
              <a:t>оживає істина стара</a:t>
            </a:r>
            <a:r>
              <a:rPr lang="en-US" sz="6400" b="1" dirty="0">
                <a:solidFill>
                  <a:schemeClr val="accent2"/>
                </a:solidFill>
              </a:rPr>
              <a:t> </a:t>
            </a:r>
            <a:r>
              <a:rPr lang="uk-UA" sz="6400" b="1" dirty="0">
                <a:solidFill>
                  <a:schemeClr val="accent2"/>
                </a:solidFill>
              </a:rPr>
              <a:t>-</a:t>
            </a:r>
            <a:r>
              <a:rPr lang="en-US" sz="6400" b="1" dirty="0">
                <a:solidFill>
                  <a:schemeClr val="accent2"/>
                </a:solidFill>
              </a:rPr>
              <a:t/>
            </a:r>
            <a:br>
              <a:rPr lang="en-US" sz="6400" b="1" dirty="0">
                <a:solidFill>
                  <a:schemeClr val="accent2"/>
                </a:solidFill>
              </a:rPr>
            </a:br>
            <a:r>
              <a:rPr lang="en-US" sz="6400" b="1" dirty="0" smtClean="0">
                <a:solidFill>
                  <a:schemeClr val="accent2"/>
                </a:solidFill>
              </a:rPr>
              <a:t>           </a:t>
            </a:r>
            <a:r>
              <a:rPr lang="uk-UA" sz="6400" b="1" dirty="0" smtClean="0">
                <a:solidFill>
                  <a:schemeClr val="accent2"/>
                </a:solidFill>
              </a:rPr>
              <a:t> </a:t>
            </a:r>
            <a:r>
              <a:rPr lang="uk-UA" sz="6400" b="1" dirty="0">
                <a:solidFill>
                  <a:schemeClr val="accent2"/>
                </a:solidFill>
              </a:rPr>
              <a:t>людина починається з добра</a:t>
            </a:r>
            <a:r>
              <a:rPr lang="uk-UA" sz="6400" b="1" dirty="0" smtClean="0">
                <a:solidFill>
                  <a:schemeClr val="accent2"/>
                </a:solidFill>
              </a:rPr>
              <a:t>.»</a:t>
            </a:r>
            <a:endParaRPr lang="en-US" sz="6400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6400" b="1" dirty="0">
                <a:solidFill>
                  <a:schemeClr val="accent2"/>
                </a:solidFill>
              </a:rPr>
              <a:t> </a:t>
            </a:r>
            <a:r>
              <a:rPr lang="en-US" sz="6400" b="1" dirty="0" smtClean="0">
                <a:solidFill>
                  <a:schemeClr val="accent2"/>
                </a:solidFill>
              </a:rPr>
              <a:t>          </a:t>
            </a:r>
            <a:endParaRPr lang="ru-RU" sz="6400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6400" b="1" dirty="0" smtClean="0">
                <a:solidFill>
                  <a:schemeClr val="tx1"/>
                </a:solidFill>
              </a:rPr>
              <a:t>                    </a:t>
            </a:r>
            <a:r>
              <a:rPr lang="uk-UA" sz="6400" dirty="0" smtClean="0">
                <a:solidFill>
                  <a:schemeClr val="tx1"/>
                </a:solidFill>
              </a:rPr>
              <a:t>Моє педагогічне кредо : </a:t>
            </a:r>
          </a:p>
          <a:p>
            <a:pPr marL="0" indent="0">
              <a:buNone/>
            </a:pPr>
            <a:r>
              <a:rPr lang="en-US" sz="6400" b="1" dirty="0" smtClean="0">
                <a:solidFill>
                  <a:schemeClr val="accent2"/>
                </a:solidFill>
              </a:rPr>
              <a:t>  </a:t>
            </a:r>
            <a:r>
              <a:rPr lang="uk-UA" sz="6400" b="1" dirty="0" smtClean="0">
                <a:solidFill>
                  <a:schemeClr val="accent2"/>
                </a:solidFill>
              </a:rPr>
              <a:t>    </a:t>
            </a:r>
            <a:r>
              <a:rPr lang="en-US" sz="6400" b="1" dirty="0" smtClean="0">
                <a:solidFill>
                  <a:schemeClr val="accent2"/>
                </a:solidFill>
              </a:rPr>
              <a:t> </a:t>
            </a:r>
            <a:r>
              <a:rPr lang="uk-UA" sz="6400" b="1" dirty="0" smtClean="0">
                <a:solidFill>
                  <a:schemeClr val="accent2"/>
                </a:solidFill>
              </a:rPr>
              <a:t>« </a:t>
            </a:r>
            <a:r>
              <a:rPr lang="uk-UA" sz="6400" b="1" dirty="0">
                <a:solidFill>
                  <a:schemeClr val="accent2"/>
                </a:solidFill>
              </a:rPr>
              <a:t>Кращий спосіб зробити дітей </a:t>
            </a:r>
            <a:r>
              <a:rPr lang="uk-UA" sz="6400" b="1" dirty="0" smtClean="0">
                <a:solidFill>
                  <a:schemeClr val="accent2"/>
                </a:solidFill>
              </a:rPr>
              <a:t>хорошими</a:t>
            </a:r>
            <a:endParaRPr lang="en-US" sz="6400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6400" b="1" dirty="0">
                <a:solidFill>
                  <a:schemeClr val="accent2"/>
                </a:solidFill>
              </a:rPr>
              <a:t> </a:t>
            </a:r>
            <a:r>
              <a:rPr lang="en-US" sz="6400" b="1" dirty="0" smtClean="0">
                <a:solidFill>
                  <a:schemeClr val="accent2"/>
                </a:solidFill>
              </a:rPr>
              <a:t>     </a:t>
            </a:r>
            <a:r>
              <a:rPr lang="uk-UA" sz="6400" b="1" dirty="0" smtClean="0">
                <a:solidFill>
                  <a:schemeClr val="accent2"/>
                </a:solidFill>
              </a:rPr>
              <a:t>         –</a:t>
            </a:r>
            <a:r>
              <a:rPr lang="en-US" sz="6400" b="1" dirty="0" smtClean="0">
                <a:solidFill>
                  <a:schemeClr val="accent2"/>
                </a:solidFill>
              </a:rPr>
              <a:t>  </a:t>
            </a:r>
            <a:r>
              <a:rPr lang="uk-UA" sz="6400" b="1" dirty="0" smtClean="0">
                <a:solidFill>
                  <a:schemeClr val="accent2"/>
                </a:solidFill>
              </a:rPr>
              <a:t>це</a:t>
            </a:r>
            <a:r>
              <a:rPr lang="en-US" sz="6400" b="1" dirty="0" smtClean="0">
                <a:solidFill>
                  <a:schemeClr val="accent2"/>
                </a:solidFill>
              </a:rPr>
              <a:t> </a:t>
            </a:r>
            <a:r>
              <a:rPr lang="uk-UA" sz="6400" b="1" dirty="0" smtClean="0">
                <a:solidFill>
                  <a:schemeClr val="accent2"/>
                </a:solidFill>
              </a:rPr>
              <a:t>зробити </a:t>
            </a:r>
            <a:r>
              <a:rPr lang="uk-UA" sz="6400" b="1" dirty="0">
                <a:solidFill>
                  <a:schemeClr val="accent2"/>
                </a:solidFill>
              </a:rPr>
              <a:t>їх щасливими.»</a:t>
            </a:r>
            <a:endParaRPr lang="ru-RU" sz="64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uk-UA" sz="8000" b="1" dirty="0" smtClean="0"/>
          </a:p>
          <a:p>
            <a:pPr marL="0" indent="0">
              <a:buNone/>
            </a:pPr>
            <a:r>
              <a:rPr lang="uk-UA" sz="8000" b="1" dirty="0" smtClean="0"/>
              <a:t>       </a:t>
            </a:r>
            <a:r>
              <a:rPr lang="en-US" sz="8000" b="1" dirty="0" smtClean="0"/>
              <a:t>               </a:t>
            </a:r>
            <a:r>
              <a:rPr lang="uk-UA" sz="6400" dirty="0" smtClean="0"/>
              <a:t>Прилуки 2026 </a:t>
            </a:r>
            <a:r>
              <a:rPr lang="uk-UA" sz="6400" dirty="0"/>
              <a:t>р. </a:t>
            </a:r>
          </a:p>
          <a:p>
            <a:pPr marL="0" indent="0">
              <a:buNone/>
            </a:pPr>
            <a:r>
              <a:rPr lang="uk-UA" sz="8000" b="1" dirty="0" smtClean="0"/>
              <a:t>                               </a:t>
            </a:r>
            <a:endParaRPr lang="uk-UA" sz="6400" b="1" dirty="0" smtClean="0"/>
          </a:p>
          <a:p>
            <a:pPr marL="0" indent="0">
              <a:buNone/>
            </a:pPr>
            <a:r>
              <a:rPr lang="uk-UA" sz="8000" dirty="0"/>
              <a:t> </a:t>
            </a:r>
            <a:r>
              <a:rPr lang="uk-UA" sz="8000" dirty="0" smtClean="0"/>
              <a:t>  </a:t>
            </a:r>
            <a:r>
              <a:rPr lang="en-US" sz="8000" dirty="0" smtClean="0"/>
              <a:t>  </a:t>
            </a:r>
            <a:r>
              <a:rPr lang="uk-UA" sz="8000" dirty="0" smtClean="0"/>
              <a:t>                                       </a:t>
            </a:r>
            <a:r>
              <a:rPr lang="en-US" sz="8000" dirty="0" smtClean="0"/>
              <a:t>                                </a:t>
            </a:r>
            <a:r>
              <a:rPr lang="uk-UA" sz="8000" dirty="0" smtClean="0"/>
              <a:t>   </a:t>
            </a:r>
            <a:r>
              <a:rPr lang="uk-UA" sz="3500" dirty="0" smtClean="0"/>
              <a:t>                       </a:t>
            </a:r>
            <a:r>
              <a:rPr lang="en-US" sz="3500" dirty="0" smtClean="0"/>
              <a:t>                                                                                        </a:t>
            </a:r>
            <a:r>
              <a:rPr lang="uk-UA" sz="3500" dirty="0" smtClean="0"/>
              <a:t>                                                                     </a:t>
            </a:r>
            <a:r>
              <a:rPr lang="en-US" sz="3500" dirty="0" smtClean="0"/>
              <a:t>                                                </a:t>
            </a:r>
            <a:endParaRPr lang="ru-RU" sz="3500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37776" y="1519051"/>
            <a:ext cx="3262853" cy="4728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782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678883" y="138948"/>
            <a:ext cx="8596668" cy="927853"/>
          </a:xfrm>
        </p:spPr>
        <p:txBody>
          <a:bodyPr/>
          <a:lstStyle/>
          <a:p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</a:rPr>
              <a:t>      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</a:rPr>
              <a:t>   </a:t>
            </a:r>
            <a:r>
              <a:rPr lang="uk-UA" sz="2800" dirty="0" smtClean="0">
                <a:solidFill>
                  <a:schemeClr val="accent6">
                    <a:lumMod val="50000"/>
                  </a:schemeClr>
                </a:solidFill>
              </a:rPr>
              <a:t>Будемо знайомі</a:t>
            </a: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677334" y="1066801"/>
            <a:ext cx="8898466" cy="28320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  </a:t>
            </a:r>
            <a:r>
              <a:rPr lang="uk-UA" b="1" dirty="0" smtClean="0">
                <a:solidFill>
                  <a:schemeClr val="accent2"/>
                </a:solidFill>
              </a:rPr>
              <a:t>Освіта</a:t>
            </a:r>
          </a:p>
          <a:p>
            <a:pPr marL="0" lvl="0" indent="0" defTabSz="914400">
              <a:spcBef>
                <a:spcPts val="0"/>
              </a:spcBef>
              <a:buClrTx/>
              <a:buSzTx/>
              <a:buNone/>
            </a:pPr>
            <a:r>
              <a:rPr lang="en-US" sz="2100" b="1" dirty="0" smtClean="0"/>
              <a:t> </a:t>
            </a:r>
            <a:r>
              <a:rPr lang="uk-UA" sz="1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Закінчила</a:t>
            </a:r>
            <a:r>
              <a:rPr lang="uk-UA" sz="16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 2004 році Ніжинський державний  педагогічний університет імені  Миколи Гоголя і отримала повну вищу освіту за спеціальністю “Дошкільне виховання” та здобула кваліфікацію вихователя дітей дошкільного віку, організатора дошкільного виховання.</a:t>
            </a:r>
          </a:p>
          <a:p>
            <a:pPr marL="0" lvl="0" indent="0" defTabSz="914400">
              <a:spcBef>
                <a:spcPts val="0"/>
              </a:spcBef>
              <a:buClrTx/>
              <a:buSzTx/>
              <a:buNone/>
            </a:pPr>
            <a:r>
              <a:rPr lang="uk-UA" sz="1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Педагогічний </a:t>
            </a:r>
            <a:r>
              <a:rPr lang="uk-UA" sz="1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стаж: </a:t>
            </a: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uk-UA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років.</a:t>
            </a:r>
            <a:endParaRPr lang="uk-UA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>
              <a:spcBef>
                <a:spcPts val="0"/>
              </a:spcBef>
              <a:buClrTx/>
              <a:buSzTx/>
              <a:buNone/>
            </a:pPr>
            <a:r>
              <a:rPr lang="uk-UA" sz="1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Педагогічний стаж роботи у ЗДО КТ  </a:t>
            </a:r>
            <a:r>
              <a:rPr lang="uk-UA" sz="1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№ 26</a:t>
            </a:r>
            <a:r>
              <a:rPr lang="uk-UA" sz="1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uk-UA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років.</a:t>
            </a:r>
            <a:endParaRPr lang="uk-UA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>
              <a:spcBef>
                <a:spcPts val="0"/>
              </a:spcBef>
              <a:buClrTx/>
              <a:buSzTx/>
              <a:buNone/>
            </a:pPr>
            <a:r>
              <a:rPr lang="uk-UA" sz="1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Кваліфікаційна категорія: </a:t>
            </a:r>
            <a:r>
              <a:rPr lang="uk-UA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спеціаліст вищої категорії.</a:t>
            </a:r>
          </a:p>
          <a:p>
            <a:pPr marL="0" lvl="0" indent="0" defTabSz="914400">
              <a:spcBef>
                <a:spcPts val="0"/>
              </a:spcBef>
              <a:buClrTx/>
              <a:buSzTx/>
              <a:buNone/>
            </a:pPr>
            <a:r>
              <a:rPr lang="uk-UA" sz="1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Відомості про атестацію: </a:t>
            </a:r>
            <a:r>
              <a:rPr lang="uk-UA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присвоєно кваліфікаційну категорію “спеціаліст вищої категорії”, 20</a:t>
            </a: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4р</a:t>
            </a:r>
            <a:r>
              <a:rPr lang="uk-UA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3001" y="4023706"/>
            <a:ext cx="3492502" cy="235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540" y="4023706"/>
            <a:ext cx="3220260" cy="241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39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1400" y="609600"/>
            <a:ext cx="6962602" cy="749300"/>
          </a:xfrm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chemeClr val="tx1"/>
                </a:solidFill>
              </a:rPr>
              <a:t>           Моє педагогічне есе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028700"/>
            <a:ext cx="9088966" cy="516890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1700" dirty="0" smtClean="0"/>
              <a:t> </a:t>
            </a:r>
            <a:endParaRPr lang="ru-RU" sz="1700" dirty="0"/>
          </a:p>
          <a:p>
            <a:pPr marL="0" indent="0">
              <a:buNone/>
            </a:pPr>
            <a:r>
              <a:rPr lang="ru-RU" sz="1700" dirty="0" err="1" smtClean="0"/>
              <a:t>Професія</a:t>
            </a:r>
            <a:r>
              <a:rPr lang="ru-RU" sz="1700" dirty="0" smtClean="0"/>
              <a:t> </a:t>
            </a:r>
            <a:r>
              <a:rPr lang="ru-RU" sz="1700" dirty="0" err="1"/>
              <a:t>вихователя</a:t>
            </a:r>
            <a:r>
              <a:rPr lang="ru-RU" sz="1700" dirty="0"/>
              <a:t> — </a:t>
            </a:r>
            <a:r>
              <a:rPr lang="ru-RU" sz="1700" dirty="0" err="1"/>
              <a:t>особлива</a:t>
            </a:r>
            <a:r>
              <a:rPr lang="ru-RU" sz="1700" dirty="0"/>
              <a:t>. Вона </a:t>
            </a:r>
            <a:r>
              <a:rPr lang="ru-RU" sz="1700" dirty="0" err="1"/>
              <a:t>потребує</a:t>
            </a:r>
            <a:r>
              <a:rPr lang="ru-RU" sz="1700" dirty="0"/>
              <a:t> не </a:t>
            </a:r>
            <a:r>
              <a:rPr lang="ru-RU" sz="1700" dirty="0" err="1"/>
              <a:t>лише</a:t>
            </a:r>
            <a:r>
              <a:rPr lang="ru-RU" sz="1700" dirty="0"/>
              <a:t> </a:t>
            </a:r>
            <a:r>
              <a:rPr lang="ru-RU" sz="1700" dirty="0" err="1"/>
              <a:t>знань</a:t>
            </a:r>
            <a:r>
              <a:rPr lang="ru-RU" sz="1700" dirty="0"/>
              <a:t>, </a:t>
            </a:r>
            <a:r>
              <a:rPr lang="ru-RU" sz="1700" dirty="0" err="1"/>
              <a:t>терпіння</a:t>
            </a:r>
            <a:r>
              <a:rPr lang="ru-RU" sz="1700" dirty="0"/>
              <a:t> й </a:t>
            </a:r>
            <a:r>
              <a:rPr lang="ru-RU" sz="1700" dirty="0" err="1"/>
              <a:t>умінь</a:t>
            </a:r>
            <a:r>
              <a:rPr lang="ru-RU" sz="1700" dirty="0"/>
              <a:t>, а й </a:t>
            </a:r>
            <a:r>
              <a:rPr lang="ru-RU" sz="1700" dirty="0" err="1"/>
              <a:t>великої</a:t>
            </a:r>
            <a:r>
              <a:rPr lang="ru-RU" sz="1700" dirty="0"/>
              <a:t> </a:t>
            </a:r>
            <a:r>
              <a:rPr lang="ru-RU" sz="1700" dirty="0" err="1"/>
              <a:t>любові</a:t>
            </a:r>
            <a:r>
              <a:rPr lang="ru-RU" sz="1700" dirty="0"/>
              <a:t> до </a:t>
            </a:r>
            <a:r>
              <a:rPr lang="ru-RU" sz="1700" dirty="0" err="1"/>
              <a:t>дітей</a:t>
            </a:r>
            <a:r>
              <a:rPr lang="ru-RU" sz="1700" dirty="0"/>
              <a:t>, </a:t>
            </a:r>
            <a:r>
              <a:rPr lang="ru-RU" sz="1700" dirty="0" err="1"/>
              <a:t>щирості</a:t>
            </a:r>
            <a:r>
              <a:rPr lang="ru-RU" sz="1700" dirty="0"/>
              <a:t>, душевного тепла. </a:t>
            </a:r>
            <a:r>
              <a:rPr lang="ru-RU" sz="1700" dirty="0" err="1"/>
              <a:t>Саме</a:t>
            </a:r>
            <a:r>
              <a:rPr lang="ru-RU" sz="1700" dirty="0"/>
              <a:t> з </a:t>
            </a:r>
            <a:r>
              <a:rPr lang="ru-RU" sz="1700" dirty="0" err="1"/>
              <a:t>дитячого</a:t>
            </a:r>
            <a:r>
              <a:rPr lang="ru-RU" sz="1700" dirty="0"/>
              <a:t> </a:t>
            </a:r>
            <a:r>
              <a:rPr lang="ru-RU" sz="1700" dirty="0" err="1"/>
              <a:t>садочка</a:t>
            </a:r>
            <a:r>
              <a:rPr lang="ru-RU" sz="1700" dirty="0"/>
              <a:t> </a:t>
            </a:r>
            <a:r>
              <a:rPr lang="ru-RU" sz="1700" dirty="0" err="1"/>
              <a:t>починається</a:t>
            </a:r>
            <a:r>
              <a:rPr lang="ru-RU" sz="1700" dirty="0"/>
              <a:t> шлях </a:t>
            </a:r>
            <a:r>
              <a:rPr lang="ru-RU" sz="1700" dirty="0" err="1"/>
              <a:t>маленької</a:t>
            </a:r>
            <a:r>
              <a:rPr lang="ru-RU" sz="1700" dirty="0"/>
              <a:t> </a:t>
            </a:r>
            <a:r>
              <a:rPr lang="ru-RU" sz="1700" dirty="0" err="1"/>
              <a:t>людини</a:t>
            </a:r>
            <a:r>
              <a:rPr lang="ru-RU" sz="1700" dirty="0"/>
              <a:t> в </a:t>
            </a:r>
            <a:r>
              <a:rPr lang="ru-RU" sz="1700" dirty="0" err="1"/>
              <a:t>соціум</a:t>
            </a:r>
            <a:r>
              <a:rPr lang="ru-RU" sz="1700" dirty="0"/>
              <a:t>. І </a:t>
            </a:r>
            <a:r>
              <a:rPr lang="ru-RU" sz="1700" dirty="0" err="1"/>
              <a:t>саме</a:t>
            </a:r>
            <a:r>
              <a:rPr lang="ru-RU" sz="1700" dirty="0"/>
              <a:t> </a:t>
            </a:r>
            <a:r>
              <a:rPr lang="ru-RU" sz="1700" dirty="0" err="1"/>
              <a:t>вихователь</a:t>
            </a:r>
            <a:r>
              <a:rPr lang="ru-RU" sz="1700" dirty="0"/>
              <a:t> — перший </a:t>
            </a:r>
            <a:r>
              <a:rPr lang="ru-RU" sz="1700" dirty="0" err="1"/>
              <a:t>провідник</a:t>
            </a:r>
            <a:r>
              <a:rPr lang="ru-RU" sz="1700" dirty="0"/>
              <a:t> </a:t>
            </a:r>
            <a:r>
              <a:rPr lang="ru-RU" sz="1700" dirty="0" err="1"/>
              <a:t>дитини</a:t>
            </a:r>
            <a:r>
              <a:rPr lang="ru-RU" sz="1700" dirty="0"/>
              <a:t> у </a:t>
            </a:r>
            <a:r>
              <a:rPr lang="ru-RU" sz="1700" dirty="0" err="1"/>
              <a:t>світ</a:t>
            </a:r>
            <a:r>
              <a:rPr lang="ru-RU" sz="1700" dirty="0"/>
              <a:t> </a:t>
            </a:r>
            <a:r>
              <a:rPr lang="ru-RU" sz="1700" dirty="0" err="1"/>
              <a:t>пізнання</a:t>
            </a:r>
            <a:r>
              <a:rPr lang="ru-RU" sz="1700" dirty="0"/>
              <a:t>, </a:t>
            </a:r>
            <a:r>
              <a:rPr lang="ru-RU" sz="1700" dirty="0" err="1"/>
              <a:t>моралі</a:t>
            </a:r>
            <a:r>
              <a:rPr lang="ru-RU" sz="1700" dirty="0"/>
              <a:t>, </a:t>
            </a:r>
            <a:r>
              <a:rPr lang="ru-RU" sz="1700" dirty="0" err="1"/>
              <a:t>спілкування</a:t>
            </a:r>
            <a:r>
              <a:rPr lang="ru-RU" sz="1700" dirty="0"/>
              <a:t>.</a:t>
            </a:r>
          </a:p>
          <a:p>
            <a:pPr marL="0" indent="0">
              <a:buNone/>
            </a:pPr>
            <a:r>
              <a:rPr lang="ru-RU" sz="1700" dirty="0" smtClean="0"/>
              <a:t>Я </a:t>
            </a:r>
            <a:r>
              <a:rPr lang="ru-RU" sz="1700" dirty="0" err="1"/>
              <a:t>свідомо</a:t>
            </a:r>
            <a:r>
              <a:rPr lang="ru-RU" sz="1700" dirty="0"/>
              <a:t> </a:t>
            </a:r>
            <a:r>
              <a:rPr lang="ru-RU" sz="1700" dirty="0" err="1"/>
              <a:t>обрала</a:t>
            </a:r>
            <a:r>
              <a:rPr lang="ru-RU" sz="1700" dirty="0"/>
              <a:t> </a:t>
            </a:r>
            <a:r>
              <a:rPr lang="ru-RU" sz="1700" dirty="0" err="1"/>
              <a:t>цей</a:t>
            </a:r>
            <a:r>
              <a:rPr lang="ru-RU" sz="1700" dirty="0"/>
              <a:t> шлях і з </a:t>
            </a:r>
            <a:r>
              <a:rPr lang="ru-RU" sz="1700" dirty="0" err="1"/>
              <a:t>гордістю</a:t>
            </a:r>
            <a:r>
              <a:rPr lang="ru-RU" sz="1700" dirty="0"/>
              <a:t> </a:t>
            </a:r>
            <a:r>
              <a:rPr lang="ru-RU" sz="1700" dirty="0" err="1"/>
              <a:t>можу</a:t>
            </a:r>
            <a:r>
              <a:rPr lang="ru-RU" sz="1700" dirty="0"/>
              <a:t> </a:t>
            </a:r>
            <a:r>
              <a:rPr lang="ru-RU" sz="1700" dirty="0" err="1"/>
              <a:t>сказати</a:t>
            </a:r>
            <a:r>
              <a:rPr lang="ru-RU" sz="1700" dirty="0"/>
              <a:t>: я — </a:t>
            </a:r>
            <a:r>
              <a:rPr lang="ru-RU" sz="1700" dirty="0" err="1"/>
              <a:t>вихователь</a:t>
            </a:r>
            <a:r>
              <a:rPr lang="ru-RU" sz="1700" dirty="0"/>
              <a:t>. Кожного дня я </a:t>
            </a:r>
            <a:r>
              <a:rPr lang="ru-RU" sz="1700" dirty="0" err="1"/>
              <a:t>приходжу</a:t>
            </a:r>
            <a:r>
              <a:rPr lang="ru-RU" sz="1700" dirty="0"/>
              <a:t> до </a:t>
            </a:r>
            <a:r>
              <a:rPr lang="ru-RU" sz="1700" dirty="0" err="1"/>
              <a:t>дітей</a:t>
            </a:r>
            <a:r>
              <a:rPr lang="ru-RU" sz="1700" dirty="0"/>
              <a:t> не просто як педагог, а як друг, </a:t>
            </a:r>
            <a:r>
              <a:rPr lang="ru-RU" sz="1700" dirty="0" err="1"/>
              <a:t>порадник</a:t>
            </a:r>
            <a:r>
              <a:rPr lang="ru-RU" sz="1700" dirty="0"/>
              <a:t>, </a:t>
            </a:r>
            <a:r>
              <a:rPr lang="ru-RU" sz="1700" dirty="0" err="1"/>
              <a:t>захисник</a:t>
            </a:r>
            <a:r>
              <a:rPr lang="ru-RU" sz="1700" dirty="0"/>
              <a:t>. </a:t>
            </a:r>
            <a:r>
              <a:rPr lang="ru-RU" sz="1700" dirty="0" err="1"/>
              <a:t>Моє</a:t>
            </a:r>
            <a:r>
              <a:rPr lang="ru-RU" sz="1700" dirty="0"/>
              <a:t> </a:t>
            </a:r>
            <a:r>
              <a:rPr lang="ru-RU" sz="1700" dirty="0" err="1"/>
              <a:t>завдання</a:t>
            </a:r>
            <a:r>
              <a:rPr lang="ru-RU" sz="1700" dirty="0"/>
              <a:t> — не </a:t>
            </a:r>
            <a:r>
              <a:rPr lang="ru-RU" sz="1700" dirty="0" err="1"/>
              <a:t>лише</a:t>
            </a:r>
            <a:r>
              <a:rPr lang="ru-RU" sz="1700" dirty="0"/>
              <a:t> </a:t>
            </a:r>
            <a:r>
              <a:rPr lang="ru-RU" sz="1700" dirty="0" err="1"/>
              <a:t>навчити</a:t>
            </a:r>
            <a:r>
              <a:rPr lang="ru-RU" sz="1700" dirty="0"/>
              <a:t>, а й </a:t>
            </a:r>
            <a:r>
              <a:rPr lang="ru-RU" sz="1700" dirty="0" err="1"/>
              <a:t>підтримати</a:t>
            </a:r>
            <a:r>
              <a:rPr lang="ru-RU" sz="1700" dirty="0"/>
              <a:t>, </a:t>
            </a:r>
            <a:r>
              <a:rPr lang="ru-RU" sz="1700" dirty="0" err="1"/>
              <a:t>допомогти</a:t>
            </a:r>
            <a:r>
              <a:rPr lang="ru-RU" sz="1700" dirty="0"/>
              <a:t> </a:t>
            </a:r>
            <a:r>
              <a:rPr lang="ru-RU" sz="1700" dirty="0" err="1"/>
              <a:t>розкритися</a:t>
            </a:r>
            <a:r>
              <a:rPr lang="ru-RU" sz="1700" dirty="0"/>
              <a:t> кожному </a:t>
            </a:r>
            <a:r>
              <a:rPr lang="ru-RU" sz="1700" dirty="0" err="1"/>
              <a:t>малюкові</a:t>
            </a:r>
            <a:r>
              <a:rPr lang="ru-RU" sz="1700" dirty="0"/>
              <a:t>, </a:t>
            </a:r>
            <a:r>
              <a:rPr lang="ru-RU" sz="1700" dirty="0" err="1"/>
              <a:t>відчути</a:t>
            </a:r>
            <a:r>
              <a:rPr lang="ru-RU" sz="1700" dirty="0"/>
              <a:t> свою </a:t>
            </a:r>
            <a:r>
              <a:rPr lang="ru-RU" sz="1700" dirty="0" err="1"/>
              <a:t>цінність</a:t>
            </a:r>
            <a:r>
              <a:rPr lang="ru-RU" sz="1700" dirty="0"/>
              <a:t> і </a:t>
            </a:r>
            <a:r>
              <a:rPr lang="ru-RU" sz="1700" dirty="0" err="1"/>
              <a:t>унікальність</a:t>
            </a:r>
            <a:r>
              <a:rPr lang="ru-RU" sz="1700" dirty="0"/>
              <a:t>.</a:t>
            </a:r>
          </a:p>
          <a:p>
            <a:pPr marL="0" indent="0">
              <a:buNone/>
            </a:pPr>
            <a:r>
              <a:rPr lang="ru-RU" sz="1700" dirty="0" err="1" smtClean="0"/>
              <a:t>Вірю</a:t>
            </a:r>
            <a:r>
              <a:rPr lang="ru-RU" sz="1700" dirty="0"/>
              <a:t>, </a:t>
            </a:r>
            <a:r>
              <a:rPr lang="ru-RU" sz="1700" dirty="0" err="1"/>
              <a:t>що</a:t>
            </a:r>
            <a:r>
              <a:rPr lang="ru-RU" sz="1700" dirty="0"/>
              <a:t> основа </a:t>
            </a:r>
            <a:r>
              <a:rPr lang="ru-RU" sz="1700" dirty="0" err="1"/>
              <a:t>успішного</a:t>
            </a:r>
            <a:r>
              <a:rPr lang="ru-RU" sz="1700" dirty="0"/>
              <a:t> </a:t>
            </a:r>
            <a:r>
              <a:rPr lang="ru-RU" sz="1700" dirty="0" err="1"/>
              <a:t>розвитку</a:t>
            </a:r>
            <a:r>
              <a:rPr lang="ru-RU" sz="1700" dirty="0"/>
              <a:t> </a:t>
            </a:r>
            <a:r>
              <a:rPr lang="ru-RU" sz="1700" dirty="0" err="1"/>
              <a:t>дитини</a:t>
            </a:r>
            <a:r>
              <a:rPr lang="ru-RU" sz="1700" dirty="0"/>
              <a:t> — </a:t>
            </a:r>
            <a:r>
              <a:rPr lang="ru-RU" sz="1700" dirty="0" err="1"/>
              <a:t>це</a:t>
            </a:r>
            <a:r>
              <a:rPr lang="ru-RU" sz="1700" dirty="0"/>
              <a:t> атмосфера </a:t>
            </a:r>
            <a:r>
              <a:rPr lang="ru-RU" sz="1700" dirty="0" err="1"/>
              <a:t>довіри</a:t>
            </a:r>
            <a:r>
              <a:rPr lang="ru-RU" sz="1700" dirty="0"/>
              <a:t>, </a:t>
            </a:r>
            <a:r>
              <a:rPr lang="ru-RU" sz="1700" dirty="0" err="1"/>
              <a:t>безпеки</a:t>
            </a:r>
            <a:r>
              <a:rPr lang="ru-RU" sz="1700" dirty="0"/>
              <a:t>, </a:t>
            </a:r>
            <a:r>
              <a:rPr lang="ru-RU" sz="1700" dirty="0" err="1"/>
              <a:t>доброзичливості</a:t>
            </a:r>
            <a:r>
              <a:rPr lang="ru-RU" sz="1700" dirty="0"/>
              <a:t>. </a:t>
            </a:r>
            <a:r>
              <a:rPr lang="ru-RU" sz="1700" dirty="0" err="1"/>
              <a:t>Саме</a:t>
            </a:r>
            <a:r>
              <a:rPr lang="ru-RU" sz="1700" dirty="0"/>
              <a:t> тому я </a:t>
            </a:r>
            <a:r>
              <a:rPr lang="ru-RU" sz="1700" dirty="0" err="1"/>
              <a:t>прагну</a:t>
            </a:r>
            <a:r>
              <a:rPr lang="ru-RU" sz="1700" dirty="0"/>
              <a:t> </a:t>
            </a:r>
            <a:r>
              <a:rPr lang="ru-RU" sz="1700" dirty="0" err="1"/>
              <a:t>створити</a:t>
            </a:r>
            <a:r>
              <a:rPr lang="ru-RU" sz="1700" dirty="0"/>
              <a:t> в </a:t>
            </a:r>
            <a:r>
              <a:rPr lang="ru-RU" sz="1700" dirty="0" err="1"/>
              <a:t>групі</a:t>
            </a:r>
            <a:r>
              <a:rPr lang="ru-RU" sz="1700" dirty="0"/>
              <a:t> </a:t>
            </a:r>
            <a:r>
              <a:rPr lang="ru-RU" sz="1700" dirty="0" err="1"/>
              <a:t>простір</a:t>
            </a:r>
            <a:r>
              <a:rPr lang="ru-RU" sz="1700" dirty="0"/>
              <a:t>, де </a:t>
            </a:r>
            <a:r>
              <a:rPr lang="ru-RU" sz="1700" dirty="0" err="1"/>
              <a:t>дитина</a:t>
            </a:r>
            <a:r>
              <a:rPr lang="ru-RU" sz="1700" dirty="0"/>
              <a:t> </a:t>
            </a:r>
            <a:r>
              <a:rPr lang="ru-RU" sz="1700" dirty="0" err="1"/>
              <a:t>зростає</a:t>
            </a:r>
            <a:r>
              <a:rPr lang="ru-RU" sz="1700" dirty="0"/>
              <a:t> в </a:t>
            </a:r>
            <a:r>
              <a:rPr lang="ru-RU" sz="1700" dirty="0" err="1"/>
              <a:t>любові</a:t>
            </a:r>
            <a:r>
              <a:rPr lang="ru-RU" sz="1700" dirty="0"/>
              <a:t>, </a:t>
            </a:r>
            <a:r>
              <a:rPr lang="ru-RU" sz="1700" dirty="0" err="1"/>
              <a:t>розвиває</a:t>
            </a:r>
            <a:r>
              <a:rPr lang="ru-RU" sz="1700" dirty="0"/>
              <a:t> </a:t>
            </a:r>
            <a:r>
              <a:rPr lang="ru-RU" sz="1700" dirty="0" err="1"/>
              <a:t>свої</a:t>
            </a:r>
            <a:r>
              <a:rPr lang="ru-RU" sz="1700" dirty="0"/>
              <a:t> </a:t>
            </a:r>
            <a:r>
              <a:rPr lang="ru-RU" sz="1700" dirty="0" err="1"/>
              <a:t>здібності</a:t>
            </a:r>
            <a:r>
              <a:rPr lang="ru-RU" sz="1700" dirty="0"/>
              <a:t>, </a:t>
            </a:r>
            <a:r>
              <a:rPr lang="ru-RU" sz="1700" dirty="0" err="1"/>
              <a:t>вчиться</a:t>
            </a:r>
            <a:r>
              <a:rPr lang="ru-RU" sz="1700" dirty="0"/>
              <a:t> </a:t>
            </a:r>
            <a:r>
              <a:rPr lang="ru-RU" sz="1700" dirty="0" err="1"/>
              <a:t>взаємодіяти</a:t>
            </a:r>
            <a:r>
              <a:rPr lang="ru-RU" sz="1700" dirty="0"/>
              <a:t> з </a:t>
            </a:r>
            <a:r>
              <a:rPr lang="ru-RU" sz="1700" dirty="0" err="1"/>
              <a:t>іншими</a:t>
            </a:r>
            <a:r>
              <a:rPr lang="ru-RU" sz="1700" dirty="0"/>
              <a:t>. </a:t>
            </a:r>
            <a:r>
              <a:rPr lang="ru-RU" sz="1700" dirty="0" err="1"/>
              <a:t>Моє</a:t>
            </a:r>
            <a:r>
              <a:rPr lang="ru-RU" sz="1700" dirty="0"/>
              <a:t> правило — </a:t>
            </a:r>
            <a:r>
              <a:rPr lang="ru-RU" sz="1700" dirty="0" err="1"/>
              <a:t>бачити</a:t>
            </a:r>
            <a:r>
              <a:rPr lang="ru-RU" sz="1700" dirty="0"/>
              <a:t> в </a:t>
            </a:r>
            <a:r>
              <a:rPr lang="ru-RU" sz="1700" dirty="0" err="1"/>
              <a:t>кожній</a:t>
            </a:r>
            <a:r>
              <a:rPr lang="ru-RU" sz="1700" dirty="0"/>
              <a:t> </a:t>
            </a:r>
            <a:r>
              <a:rPr lang="ru-RU" sz="1700" dirty="0" err="1"/>
              <a:t>дитині</a:t>
            </a:r>
            <a:r>
              <a:rPr lang="ru-RU" sz="1700" dirty="0"/>
              <a:t> </a:t>
            </a:r>
            <a:r>
              <a:rPr lang="ru-RU" sz="1700" dirty="0" err="1"/>
              <a:t>особистість</a:t>
            </a:r>
            <a:r>
              <a:rPr lang="ru-RU" sz="1700" dirty="0"/>
              <a:t>, </a:t>
            </a:r>
            <a:r>
              <a:rPr lang="ru-RU" sz="1700" dirty="0" err="1"/>
              <a:t>поважати</a:t>
            </a:r>
            <a:r>
              <a:rPr lang="ru-RU" sz="1700" dirty="0"/>
              <a:t> </a:t>
            </a:r>
            <a:r>
              <a:rPr lang="ru-RU" sz="1700" dirty="0" err="1"/>
              <a:t>її</a:t>
            </a:r>
            <a:r>
              <a:rPr lang="ru-RU" sz="1700" dirty="0"/>
              <a:t> думку, темп </a:t>
            </a:r>
            <a:r>
              <a:rPr lang="ru-RU" sz="1700" dirty="0" err="1"/>
              <a:t>розвитку</a:t>
            </a:r>
            <a:r>
              <a:rPr lang="ru-RU" sz="1700" dirty="0"/>
              <a:t>, </a:t>
            </a:r>
            <a:r>
              <a:rPr lang="ru-RU" sz="1700" dirty="0" err="1"/>
              <a:t>інтереси</a:t>
            </a:r>
            <a:r>
              <a:rPr lang="ru-RU" sz="1700" dirty="0"/>
              <a:t>.</a:t>
            </a:r>
          </a:p>
          <a:p>
            <a:pPr marL="0" indent="0">
              <a:buNone/>
            </a:pPr>
            <a:r>
              <a:rPr lang="ru-RU" sz="1700" dirty="0" err="1" smtClean="0"/>
              <a:t>Кожен</a:t>
            </a:r>
            <a:r>
              <a:rPr lang="ru-RU" sz="1700" dirty="0" smtClean="0"/>
              <a:t> </a:t>
            </a:r>
            <a:r>
              <a:rPr lang="ru-RU" sz="1700" dirty="0"/>
              <a:t>день </a:t>
            </a:r>
            <a:r>
              <a:rPr lang="ru-RU" sz="1700" dirty="0" err="1"/>
              <a:t>із</a:t>
            </a:r>
            <a:r>
              <a:rPr lang="ru-RU" sz="1700" dirty="0"/>
              <a:t> </a:t>
            </a:r>
            <a:r>
              <a:rPr lang="ru-RU" sz="1700" dirty="0" err="1"/>
              <a:t>дітьми</a:t>
            </a:r>
            <a:r>
              <a:rPr lang="ru-RU" sz="1700" dirty="0"/>
              <a:t> — </a:t>
            </a:r>
            <a:r>
              <a:rPr lang="ru-RU" sz="1700" dirty="0" err="1"/>
              <a:t>це</a:t>
            </a:r>
            <a:r>
              <a:rPr lang="ru-RU" sz="1700" dirty="0"/>
              <a:t> </a:t>
            </a:r>
            <a:r>
              <a:rPr lang="ru-RU" sz="1700" dirty="0" err="1"/>
              <a:t>новий</a:t>
            </a:r>
            <a:r>
              <a:rPr lang="ru-RU" sz="1700" dirty="0"/>
              <a:t> </a:t>
            </a:r>
            <a:r>
              <a:rPr lang="ru-RU" sz="1700" dirty="0" err="1"/>
              <a:t>досвід</a:t>
            </a:r>
            <a:r>
              <a:rPr lang="ru-RU" sz="1700" dirty="0"/>
              <a:t>, </a:t>
            </a:r>
            <a:r>
              <a:rPr lang="ru-RU" sz="1700" dirty="0" err="1"/>
              <a:t>нові</a:t>
            </a:r>
            <a:r>
              <a:rPr lang="ru-RU" sz="1700" dirty="0"/>
              <a:t> </a:t>
            </a:r>
            <a:r>
              <a:rPr lang="ru-RU" sz="1700" dirty="0" err="1"/>
              <a:t>відкриття</a:t>
            </a:r>
            <a:r>
              <a:rPr lang="ru-RU" sz="1700" dirty="0"/>
              <a:t> і </a:t>
            </a:r>
            <a:r>
              <a:rPr lang="ru-RU" sz="1700" dirty="0" err="1"/>
              <a:t>щирі</a:t>
            </a:r>
            <a:r>
              <a:rPr lang="ru-RU" sz="1700" dirty="0"/>
              <a:t> </a:t>
            </a:r>
            <a:r>
              <a:rPr lang="ru-RU" sz="1700" dirty="0" err="1"/>
              <a:t>емоції</a:t>
            </a:r>
            <a:r>
              <a:rPr lang="ru-RU" sz="1700" dirty="0"/>
              <a:t>. Я </a:t>
            </a:r>
            <a:r>
              <a:rPr lang="ru-RU" sz="1700" dirty="0" err="1"/>
              <a:t>вчу</a:t>
            </a:r>
            <a:r>
              <a:rPr lang="ru-RU" sz="1700" dirty="0"/>
              <a:t> </a:t>
            </a:r>
            <a:r>
              <a:rPr lang="ru-RU" sz="1700" dirty="0" err="1"/>
              <a:t>їх</a:t>
            </a:r>
            <a:r>
              <a:rPr lang="ru-RU" sz="1700" dirty="0"/>
              <a:t>, а вони — </a:t>
            </a:r>
            <a:r>
              <a:rPr lang="ru-RU" sz="1700" dirty="0" err="1"/>
              <a:t>вчать</a:t>
            </a:r>
            <a:r>
              <a:rPr lang="ru-RU" sz="1700" dirty="0"/>
              <a:t> мене: бути </a:t>
            </a:r>
            <a:r>
              <a:rPr lang="ru-RU" sz="1700" dirty="0" err="1"/>
              <a:t>відкритою</a:t>
            </a:r>
            <a:r>
              <a:rPr lang="ru-RU" sz="1700" dirty="0"/>
              <a:t>, </a:t>
            </a:r>
            <a:r>
              <a:rPr lang="ru-RU" sz="1700" dirty="0" err="1"/>
              <a:t>гнучкою</a:t>
            </a:r>
            <a:r>
              <a:rPr lang="ru-RU" sz="1700" dirty="0"/>
              <a:t>, </a:t>
            </a:r>
            <a:r>
              <a:rPr lang="ru-RU" sz="1700" dirty="0" err="1"/>
              <a:t>справжньою</a:t>
            </a:r>
            <a:r>
              <a:rPr lang="ru-RU" sz="1700" dirty="0"/>
              <a:t>. Робота </a:t>
            </a:r>
            <a:r>
              <a:rPr lang="ru-RU" sz="1700" dirty="0" err="1"/>
              <a:t>вихователя</a:t>
            </a:r>
            <a:r>
              <a:rPr lang="ru-RU" sz="1700" dirty="0"/>
              <a:t> — </a:t>
            </a:r>
            <a:r>
              <a:rPr lang="ru-RU" sz="1700" dirty="0" err="1"/>
              <a:t>це</a:t>
            </a:r>
            <a:r>
              <a:rPr lang="ru-RU" sz="1700" dirty="0"/>
              <a:t> </a:t>
            </a:r>
            <a:r>
              <a:rPr lang="ru-RU" sz="1700" dirty="0" err="1"/>
              <a:t>щоденна</a:t>
            </a:r>
            <a:r>
              <a:rPr lang="ru-RU" sz="1700" dirty="0"/>
              <a:t> </a:t>
            </a:r>
            <a:r>
              <a:rPr lang="ru-RU" sz="1700" dirty="0" err="1"/>
              <a:t>праця</a:t>
            </a:r>
            <a:r>
              <a:rPr lang="ru-RU" sz="1700" dirty="0"/>
              <a:t> </a:t>
            </a:r>
            <a:r>
              <a:rPr lang="ru-RU" sz="1700" dirty="0" err="1"/>
              <a:t>серця</a:t>
            </a:r>
            <a:r>
              <a:rPr lang="ru-RU" sz="1700" dirty="0"/>
              <a:t>, яка, </a:t>
            </a:r>
            <a:r>
              <a:rPr lang="ru-RU" sz="1700" dirty="0" err="1"/>
              <a:t>хоч</a:t>
            </a:r>
            <a:r>
              <a:rPr lang="ru-RU" sz="1700" dirty="0"/>
              <a:t> і не </a:t>
            </a:r>
            <a:r>
              <a:rPr lang="ru-RU" sz="1700" dirty="0" err="1"/>
              <a:t>завжди</a:t>
            </a:r>
            <a:r>
              <a:rPr lang="ru-RU" sz="1700" dirty="0"/>
              <a:t> </a:t>
            </a:r>
            <a:r>
              <a:rPr lang="ru-RU" sz="1700" dirty="0" err="1"/>
              <a:t>помітна</a:t>
            </a:r>
            <a:r>
              <a:rPr lang="ru-RU" sz="1700" dirty="0"/>
              <a:t>, але </a:t>
            </a:r>
            <a:r>
              <a:rPr lang="ru-RU" sz="1700" dirty="0" err="1"/>
              <a:t>надзвичайно</a:t>
            </a:r>
            <a:r>
              <a:rPr lang="ru-RU" sz="1700" dirty="0"/>
              <a:t> </a:t>
            </a:r>
            <a:r>
              <a:rPr lang="ru-RU" sz="1700" dirty="0" err="1"/>
              <a:t>важлива</a:t>
            </a:r>
            <a:r>
              <a:rPr lang="ru-RU" sz="1700" dirty="0"/>
              <a:t>.</a:t>
            </a:r>
          </a:p>
          <a:p>
            <a:pPr marL="0" indent="0">
              <a:buNone/>
            </a:pPr>
            <a:r>
              <a:rPr lang="ru-RU" sz="1700" dirty="0" smtClean="0"/>
              <a:t>Я </a:t>
            </a:r>
            <a:r>
              <a:rPr lang="ru-RU" sz="1700" dirty="0" err="1"/>
              <a:t>переконана</a:t>
            </a:r>
            <a:r>
              <a:rPr lang="ru-RU" sz="1700" dirty="0"/>
              <a:t>: </a:t>
            </a:r>
            <a:r>
              <a:rPr lang="ru-RU" sz="1700" dirty="0" err="1"/>
              <a:t>вихователь</a:t>
            </a:r>
            <a:r>
              <a:rPr lang="ru-RU" sz="1700" dirty="0"/>
              <a:t> — </a:t>
            </a:r>
            <a:r>
              <a:rPr lang="ru-RU" sz="1700" dirty="0" err="1"/>
              <a:t>це</a:t>
            </a:r>
            <a:r>
              <a:rPr lang="ru-RU" sz="1700" dirty="0"/>
              <a:t> той, </a:t>
            </a:r>
            <a:r>
              <a:rPr lang="ru-RU" sz="1700" dirty="0" err="1"/>
              <a:t>хто</a:t>
            </a:r>
            <a:r>
              <a:rPr lang="ru-RU" sz="1700" dirty="0"/>
              <a:t> </a:t>
            </a:r>
            <a:r>
              <a:rPr lang="ru-RU" sz="1700" dirty="0" err="1"/>
              <a:t>сіє</a:t>
            </a:r>
            <a:r>
              <a:rPr lang="ru-RU" sz="1700" dirty="0"/>
              <a:t> зерна добра в </a:t>
            </a:r>
            <a:r>
              <a:rPr lang="ru-RU" sz="1700" dirty="0" err="1"/>
              <a:t>душі</a:t>
            </a:r>
            <a:r>
              <a:rPr lang="ru-RU" sz="1700" dirty="0"/>
              <a:t> </a:t>
            </a:r>
            <a:r>
              <a:rPr lang="ru-RU" sz="1700" dirty="0" err="1"/>
              <a:t>дитини</a:t>
            </a:r>
            <a:r>
              <a:rPr lang="ru-RU" sz="1700" dirty="0"/>
              <a:t>. І </a:t>
            </a:r>
            <a:r>
              <a:rPr lang="ru-RU" sz="1700" dirty="0" err="1"/>
              <a:t>саме</a:t>
            </a:r>
            <a:r>
              <a:rPr lang="ru-RU" sz="1700" dirty="0"/>
              <a:t> </a:t>
            </a:r>
            <a:r>
              <a:rPr lang="ru-RU" sz="1700" dirty="0" err="1"/>
              <a:t>від</a:t>
            </a:r>
            <a:r>
              <a:rPr lang="ru-RU" sz="1700" dirty="0"/>
              <a:t> нас, </a:t>
            </a:r>
            <a:r>
              <a:rPr lang="ru-RU" sz="1700" dirty="0" err="1"/>
              <a:t>педагогів</a:t>
            </a:r>
            <a:r>
              <a:rPr lang="ru-RU" sz="1700" dirty="0"/>
              <a:t>, </a:t>
            </a:r>
            <a:r>
              <a:rPr lang="ru-RU" sz="1700" dirty="0" err="1"/>
              <a:t>залежить</a:t>
            </a:r>
            <a:r>
              <a:rPr lang="ru-RU" sz="1700" dirty="0"/>
              <a:t>, </a:t>
            </a:r>
            <a:r>
              <a:rPr lang="ru-RU" sz="1700" dirty="0" err="1"/>
              <a:t>яким</a:t>
            </a:r>
            <a:r>
              <a:rPr lang="ru-RU" sz="1700" dirty="0"/>
              <a:t> буде завтра.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9566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9578"/>
            <a:ext cx="10381979" cy="754822"/>
          </a:xfrm>
        </p:spPr>
        <p:txBody>
          <a:bodyPr/>
          <a:lstStyle/>
          <a:p>
            <a:r>
              <a:rPr lang="en-US" b="1" dirty="0" smtClean="0"/>
              <a:t>            </a:t>
            </a:r>
            <a:r>
              <a:rPr lang="uk-UA" sz="2800" dirty="0" smtClean="0">
                <a:solidFill>
                  <a:schemeClr val="tx1"/>
                </a:solidFill>
              </a:rPr>
              <a:t>Відомості </a:t>
            </a:r>
            <a:r>
              <a:rPr lang="uk-UA" sz="2800" dirty="0">
                <a:solidFill>
                  <a:schemeClr val="tx1"/>
                </a:solidFill>
              </a:rPr>
              <a:t>про </a:t>
            </a:r>
            <a:r>
              <a:rPr lang="uk-UA" sz="2800" dirty="0" smtClean="0">
                <a:solidFill>
                  <a:schemeClr val="tx1"/>
                </a:solidFill>
              </a:rPr>
              <a:t>підвищення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uk-UA" sz="2800" dirty="0" smtClean="0">
                <a:solidFill>
                  <a:schemeClr val="tx1"/>
                </a:solidFill>
              </a:rPr>
              <a:t>кваліфікації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2229" y="2220686"/>
            <a:ext cx="10159999" cy="153481"/>
          </a:xfrm>
        </p:spPr>
        <p:txBody>
          <a:bodyPr>
            <a:normAutofit fontScale="25000" lnSpcReduction="20000"/>
          </a:bodyPr>
          <a:lstStyle/>
          <a:p>
            <a:r>
              <a:rPr lang="en-US" dirty="0" smtClean="0"/>
              <a:t>                                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97542" y="1282700"/>
            <a:ext cx="9217958" cy="1961634"/>
          </a:xfrm>
        </p:spPr>
        <p:txBody>
          <a:bodyPr>
            <a:normAutofit/>
          </a:bodyPr>
          <a:lstStyle/>
          <a:p>
            <a:pPr marL="0" lvl="0" indent="0" defTabSz="914400">
              <a:spcBef>
                <a:spcPts val="0"/>
              </a:spcBef>
              <a:buClrTx/>
              <a:buSzTx/>
              <a:buNone/>
            </a:pPr>
            <a:r>
              <a:rPr lang="uk-UA" b="1" dirty="0" smtClean="0"/>
              <a:t> </a:t>
            </a:r>
            <a:r>
              <a:rPr lang="uk-UA" sz="16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Курси підвищення кваліфікації:</a:t>
            </a:r>
          </a:p>
          <a:p>
            <a:pPr marL="0" lvl="0" indent="0" defTabSz="914400">
              <a:spcBef>
                <a:spcPts val="0"/>
              </a:spcBef>
              <a:buClrTx/>
              <a:buSzTx/>
              <a:buNone/>
            </a:pPr>
            <a:r>
              <a:rPr lang="uk-UA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 Чернігівському обласному інституті післядипломної педагогічної освіти імені К.Д. Ушинського від  06 .</a:t>
            </a:r>
            <a:r>
              <a:rPr lang="uk-UA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02.- 03.03.2023р</a:t>
            </a:r>
            <a:r>
              <a:rPr lang="uk-UA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.</a:t>
            </a:r>
          </a:p>
          <a:p>
            <a:pPr marL="0" lvl="0" indent="0" defTabSz="914400">
              <a:spcBef>
                <a:spcPts val="0"/>
              </a:spcBef>
              <a:buClrTx/>
              <a:buSzTx/>
              <a:buNone/>
            </a:pPr>
            <a:r>
              <a:rPr lang="uk-UA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Свідоцтво  25 </a:t>
            </a:r>
            <a:r>
              <a:rPr lang="uk-UA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ПК02139222/001385-23</a:t>
            </a:r>
            <a:endParaRPr lang="en-US" b="1" dirty="0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9918461"/>
              </p:ext>
            </p:extLst>
          </p:nvPr>
        </p:nvGraphicFramePr>
        <p:xfrm>
          <a:off x="2971800" y="2990176"/>
          <a:ext cx="3635926" cy="28391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" name="Acrobat Document" r:id="rId3" imgW="6857848" imgH="5143314" progId="AcroExch.Document.7">
                  <p:embed/>
                </p:oleObj>
              </mc:Choice>
              <mc:Fallback>
                <p:oleObj name="Acrobat Document" r:id="rId3" imgW="6857848" imgH="5143314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71800" y="2990176"/>
                        <a:ext cx="3635926" cy="28391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5846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571688"/>
              </p:ext>
            </p:extLst>
          </p:nvPr>
        </p:nvGraphicFramePr>
        <p:xfrm>
          <a:off x="146050" y="605957"/>
          <a:ext cx="11899899" cy="632506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2900">
                  <a:extLst>
                    <a:ext uri="{9D8B030D-6E8A-4147-A177-3AD203B41FA5}">
                      <a16:colId xmlns:a16="http://schemas.microsoft.com/office/drawing/2014/main" val="136359547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745861614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54421021"/>
                    </a:ext>
                  </a:extLst>
                </a:gridCol>
                <a:gridCol w="6045200">
                  <a:extLst>
                    <a:ext uri="{9D8B030D-6E8A-4147-A177-3AD203B41FA5}">
                      <a16:colId xmlns:a16="http://schemas.microsoft.com/office/drawing/2014/main" val="293096271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900320908"/>
                    </a:ext>
                  </a:extLst>
                </a:gridCol>
                <a:gridCol w="1231899">
                  <a:extLst>
                    <a:ext uri="{9D8B030D-6E8A-4147-A177-3AD203B41FA5}">
                      <a16:colId xmlns:a16="http://schemas.microsoft.com/office/drawing/2014/main" val="2639688814"/>
                    </a:ext>
                  </a:extLst>
                </a:gridCol>
              </a:tblGrid>
              <a:tr h="789893"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№</a:t>
                      </a:r>
                    </a:p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Вид</a:t>
                      </a:r>
                    </a:p>
                    <a:p>
                      <a:r>
                        <a:rPr lang="uk-UA" sz="1600" b="0" dirty="0" smtClean="0"/>
                        <a:t>документа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Номер документа</a:t>
                      </a:r>
                    </a:p>
                    <a:p>
                      <a:r>
                        <a:rPr lang="uk-UA" sz="1600" b="0" dirty="0" smtClean="0"/>
                        <a:t>Дата видачі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dirty="0" smtClean="0">
                          <a:solidFill>
                            <a:srgbClr val="C00000"/>
                          </a:solidFill>
                        </a:rPr>
                        <a:t>  </a:t>
                      </a:r>
                      <a:r>
                        <a:rPr lang="uk-UA" sz="1600" b="0" dirty="0" smtClean="0">
                          <a:solidFill>
                            <a:schemeClr val="bg1"/>
                          </a:solidFill>
                        </a:rPr>
                        <a:t>Назва курсів або     </a:t>
                      </a:r>
                      <a:r>
                        <a:rPr lang="uk-UA" sz="1600" b="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uk-UA" sz="1600" b="0" dirty="0" smtClean="0">
                          <a:solidFill>
                            <a:schemeClr val="bg1"/>
                          </a:solidFill>
                        </a:rPr>
                        <a:t>додаткової</a:t>
                      </a:r>
                    </a:p>
                    <a:p>
                      <a:r>
                        <a:rPr lang="uk-UA" sz="1600" b="0" dirty="0" smtClean="0">
                          <a:solidFill>
                            <a:schemeClr val="bg1"/>
                          </a:solidFill>
                        </a:rPr>
                        <a:t>      освіти</a:t>
                      </a:r>
                      <a:endParaRPr lang="ru-RU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Кількість годин </a:t>
                      </a:r>
                      <a:r>
                        <a:rPr lang="uk-UA" sz="1600" b="0" dirty="0" smtClean="0"/>
                        <a:t>навчання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Місце навчання</a:t>
                      </a:r>
                      <a:endParaRPr lang="ru-RU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341255"/>
                  </a:ext>
                </a:extLst>
              </a:tr>
              <a:tr h="543384"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1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Свідоцтво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№ 268736565417</a:t>
                      </a:r>
                    </a:p>
                    <a:p>
                      <a:r>
                        <a:rPr lang="uk-UA" sz="1400" b="0" smtClean="0"/>
                        <a:t>17.11.2023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«Атестація педагогів 2024, ЄАС : як це працює. Питання-відповіді.</a:t>
                      </a:r>
                      <a:r>
                        <a:rPr lang="en-US" sz="1400" b="0" dirty="0" smtClean="0"/>
                        <a:t> </a:t>
                      </a:r>
                      <a:r>
                        <a:rPr lang="uk-UA" sz="1400" b="0" dirty="0" smtClean="0"/>
                        <a:t>Ваші пропозиції.»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1 год.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ЄАС</a:t>
                      </a:r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782602"/>
                  </a:ext>
                </a:extLst>
              </a:tr>
              <a:tr h="573572"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2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Сертифікат 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ЄДРПОУ 39598867 ,23.02.2025 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Протидія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та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попередження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булінгу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цькуванню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в закладах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освіти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ranklin Gothic Book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 год.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2"/>
                        </a:rPr>
                        <a:t>prometheus.org.ua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749511"/>
                  </a:ext>
                </a:extLst>
              </a:tr>
              <a:tr h="573572"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3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Сертифікат 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Franklin Gothic Book"/>
                          <a:ea typeface="+mn-ea"/>
                          <a:cs typeface="+mn-cs"/>
                        </a:rPr>
                        <a:t>0154/25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Franklin Gothic Book"/>
                          <a:ea typeface="+mn-ea"/>
                          <a:cs typeface="+mn-cs"/>
                        </a:rPr>
                        <a:t>27.02.2025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ranklin Gothic Book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Franklin Gothic Book"/>
                          <a:ea typeface="+mn-ea"/>
                          <a:cs typeface="+mn-cs"/>
                        </a:rPr>
                        <a:t>“</a:t>
                      </a: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Актуальні питання розвитку освіти в умовах воєнного стану”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ranklin Gothic Book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 год.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УДУ імені </a:t>
                      </a:r>
                      <a:r>
                        <a:rPr kumimoji="0" lang="uk-UA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 Драгоманова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623426"/>
                  </a:ext>
                </a:extLst>
              </a:tr>
              <a:tr h="609797"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4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Сертифікат 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/>
                        <a:t>№9787148895523476615 </a:t>
                      </a:r>
                      <a:r>
                        <a:rPr lang="ru-RU" sz="1600" b="0" dirty="0" smtClean="0"/>
                        <a:t>01.05.2025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«STEM –навчання. Впровадження для вихователів.»</a:t>
                      </a:r>
                      <a:endParaRPr lang="ru-RU" sz="12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 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№ 9787148895523476615, 01.05.2025 р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30 год.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/>
                        <a:t>ІППО</a:t>
                      </a:r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119565"/>
                  </a:ext>
                </a:extLst>
              </a:tr>
              <a:tr h="626036"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5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/>
                        <a:t> </a:t>
                      </a: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Свідоцтво</a:t>
                      </a:r>
                      <a:endParaRPr lang="ru-RU" sz="1600" b="0" dirty="0" smtClean="0"/>
                    </a:p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№9443865248454438793 </a:t>
                      </a: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01.05.2025 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 Тренажери для мозку». Вправи на розвиток уваги, </a:t>
                      </a:r>
                      <a:r>
                        <a:rPr lang="uk-UA" sz="16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пам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’</a:t>
                      </a: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яті,мислення.Вихователь»</a:t>
                      </a:r>
                      <a:r>
                        <a:rPr lang="uk-UA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№9443865248454438793 , 01.05.2025 р. </a:t>
                      </a:r>
                      <a:endParaRPr lang="ru-RU" sz="12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30 год.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ІППО</a:t>
                      </a:r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006050"/>
                  </a:ext>
                </a:extLst>
              </a:tr>
              <a:tr h="573572"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6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Свідоцтво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0" dirty="0" smtClean="0"/>
                        <a:t>№ ДН 41682253/27828-25</a:t>
                      </a:r>
                      <a:r>
                        <a:rPr lang="ru-RU" sz="1200" b="0" baseline="0" dirty="0" smtClean="0"/>
                        <a:t>        </a:t>
                      </a:r>
                      <a:r>
                        <a:rPr lang="uk-UA" sz="1200" b="0" dirty="0" smtClean="0"/>
                        <a:t>05.08.2025</a:t>
                      </a:r>
                      <a:endParaRPr lang="ru-RU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 Цифрова грамотність педагога. Штучний інтелект в освіті»</a:t>
                      </a:r>
                      <a:endParaRPr lang="ru-RU" sz="12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3 год.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ЄАС</a:t>
                      </a:r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909377"/>
                  </a:ext>
                </a:extLst>
              </a:tr>
              <a:tr h="573572"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7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Свідоцтво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377/18830</a:t>
                      </a:r>
                    </a:p>
                    <a:p>
                      <a:r>
                        <a:rPr lang="uk-UA" sz="1600" b="0" dirty="0" smtClean="0"/>
                        <a:t>08.10.2025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« Безпечний контент у цифровому світі: виклики та рішення для освіти»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3 год.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ЄАС</a:t>
                      </a:r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942864"/>
                  </a:ext>
                </a:extLst>
              </a:tr>
              <a:tr h="573572"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8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Сертифікат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/>
                        <a:t>(ЄДРПОУ 42502643)</a:t>
                      </a:r>
                    </a:p>
                    <a:p>
                      <a:r>
                        <a:rPr lang="ru-RU" sz="1200" b="0" dirty="0" smtClean="0"/>
                        <a:t>22.02.26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/>
                        <a:t>« </a:t>
                      </a:r>
                      <a:r>
                        <a:rPr lang="ru-RU" sz="1600" b="0" dirty="0" err="1" smtClean="0"/>
                        <a:t>Домедична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допомога</a:t>
                      </a:r>
                      <a:r>
                        <a:rPr lang="ru-RU" sz="1600" b="0" dirty="0" smtClean="0"/>
                        <a:t>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0" dirty="0" err="1" smtClean="0"/>
                        <a:t>ТОВзобм.відп</a:t>
                      </a:r>
                      <a:r>
                        <a:rPr lang="uk-UA" sz="1200" b="0" dirty="0" smtClean="0"/>
                        <a:t>. </a:t>
                      </a:r>
                      <a:r>
                        <a:rPr lang="uk-UA" sz="1000" b="0" dirty="0" smtClean="0"/>
                        <a:t>«ЄДЮКЕЙШНАЛ</a:t>
                      </a:r>
                      <a:r>
                        <a:rPr lang="uk-UA" sz="1000" b="0" baseline="0" dirty="0" smtClean="0"/>
                        <a:t> ЕРА»</a:t>
                      </a:r>
                      <a:endParaRPr lang="ru-RU" sz="1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755064"/>
                  </a:ext>
                </a:extLst>
              </a:tr>
              <a:tr h="815075"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9</a:t>
                      </a:r>
                    </a:p>
                    <a:p>
                      <a:endParaRPr lang="uk-UA" sz="16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Сертифікат 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/>
                        <a:t>№ 7986379886564861663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/>
                        <a:t>10.05.2026</a:t>
                      </a:r>
                    </a:p>
                    <a:p>
                      <a:endParaRPr lang="ru-RU" sz="16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/>
                        <a:t> « Спектр </a:t>
                      </a:r>
                      <a:r>
                        <a:rPr lang="ru-RU" sz="1600" b="0" dirty="0" err="1" smtClean="0"/>
                        <a:t>інклюзії</a:t>
                      </a:r>
                      <a:r>
                        <a:rPr lang="ru-RU" sz="1600" b="0" dirty="0" smtClean="0"/>
                        <a:t> в </a:t>
                      </a:r>
                      <a:r>
                        <a:rPr lang="ru-RU" sz="1600" b="0" dirty="0" err="1" smtClean="0"/>
                        <a:t>закладі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дошкільної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освіти</a:t>
                      </a:r>
                      <a:r>
                        <a:rPr lang="ru-RU" sz="1600" b="0" dirty="0" smtClean="0"/>
                        <a:t>»</a:t>
                      </a:r>
                    </a:p>
                    <a:p>
                      <a:r>
                        <a:rPr lang="ru-RU" sz="1600" b="0" dirty="0" smtClean="0"/>
                        <a:t>               </a:t>
                      </a:r>
                    </a:p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3 год.</a:t>
                      </a:r>
                    </a:p>
                    <a:p>
                      <a:r>
                        <a:rPr lang="uk-UA" sz="1400" b="0" dirty="0" smtClean="0"/>
                        <a:t>15</a:t>
                      </a:r>
                      <a:r>
                        <a:rPr lang="uk-UA" sz="1400" b="0" baseline="0" dirty="0" smtClean="0"/>
                        <a:t> </a:t>
                      </a:r>
                      <a:r>
                        <a:rPr lang="uk-UA" sz="1200" b="0" baseline="0" dirty="0" smtClean="0"/>
                        <a:t>год./0,5 кред.</a:t>
                      </a:r>
                      <a:r>
                        <a:rPr lang="ru-RU" sz="1200" b="0" dirty="0" smtClean="0"/>
                        <a:t>(ЄКДС) </a:t>
                      </a:r>
                      <a:endParaRPr lang="ru-RU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 smtClean="0"/>
                        <a:t>EdEra</a:t>
                      </a:r>
                      <a:r>
                        <a:rPr lang="en-US" sz="1600" b="0" dirty="0" smtClean="0"/>
                        <a:t> </a:t>
                      </a:r>
                      <a:endParaRPr lang="ru-RU" sz="1600" b="0" dirty="0" smtClean="0"/>
                    </a:p>
                    <a:p>
                      <a:r>
                        <a:rPr lang="uk-UA" sz="1600" b="0" dirty="0" smtClean="0"/>
                        <a:t>ІППО</a:t>
                      </a:r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883728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9234" y="0"/>
            <a:ext cx="10117666" cy="605957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       </a:t>
            </a:r>
            <a:r>
              <a:rPr lang="uk-UA" sz="3200" dirty="0" smtClean="0">
                <a:solidFill>
                  <a:schemeClr val="tx1"/>
                </a:solidFill>
              </a:rPr>
              <a:t>          </a:t>
            </a:r>
            <a:r>
              <a:rPr lang="uk-UA" sz="2800" dirty="0" smtClean="0">
                <a:solidFill>
                  <a:schemeClr val="tx1"/>
                </a:solidFill>
              </a:rPr>
              <a:t>Підвищення кваліфікації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824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850071"/>
              </p:ext>
            </p:extLst>
          </p:nvPr>
        </p:nvGraphicFramePr>
        <p:xfrm>
          <a:off x="304801" y="-1"/>
          <a:ext cx="11595099" cy="763607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3921">
                  <a:extLst>
                    <a:ext uri="{9D8B030D-6E8A-4147-A177-3AD203B41FA5}">
                      <a16:colId xmlns:a16="http://schemas.microsoft.com/office/drawing/2014/main" val="136359547"/>
                    </a:ext>
                  </a:extLst>
                </a:gridCol>
                <a:gridCol w="1309478">
                  <a:extLst>
                    <a:ext uri="{9D8B030D-6E8A-4147-A177-3AD203B41FA5}">
                      <a16:colId xmlns:a16="http://schemas.microsoft.com/office/drawing/2014/main" val="2745861614"/>
                    </a:ext>
                  </a:extLst>
                </a:gridCol>
                <a:gridCol w="1857410">
                  <a:extLst>
                    <a:ext uri="{9D8B030D-6E8A-4147-A177-3AD203B41FA5}">
                      <a16:colId xmlns:a16="http://schemas.microsoft.com/office/drawing/2014/main" val="54421021"/>
                    </a:ext>
                  </a:extLst>
                </a:gridCol>
                <a:gridCol w="5072810">
                  <a:extLst>
                    <a:ext uri="{9D8B030D-6E8A-4147-A177-3AD203B41FA5}">
                      <a16:colId xmlns:a16="http://schemas.microsoft.com/office/drawing/2014/main" val="293096271"/>
                    </a:ext>
                  </a:extLst>
                </a:gridCol>
                <a:gridCol w="1324051">
                  <a:extLst>
                    <a:ext uri="{9D8B030D-6E8A-4147-A177-3AD203B41FA5}">
                      <a16:colId xmlns:a16="http://schemas.microsoft.com/office/drawing/2014/main" val="900320908"/>
                    </a:ext>
                  </a:extLst>
                </a:gridCol>
                <a:gridCol w="1537429">
                  <a:extLst>
                    <a:ext uri="{9D8B030D-6E8A-4147-A177-3AD203B41FA5}">
                      <a16:colId xmlns:a16="http://schemas.microsoft.com/office/drawing/2014/main" val="2639688814"/>
                    </a:ext>
                  </a:extLst>
                </a:gridCol>
              </a:tblGrid>
              <a:tr h="736216"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№</a:t>
                      </a:r>
                    </a:p>
                    <a:p>
                      <a:r>
                        <a:rPr lang="uk-UA" sz="1200" dirty="0" smtClean="0"/>
                        <a:t>п/п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100" dirty="0" smtClean="0"/>
                        <a:t>Вид</a:t>
                      </a:r>
                    </a:p>
                    <a:p>
                      <a:r>
                        <a:rPr lang="uk-UA" sz="1100" dirty="0" smtClean="0"/>
                        <a:t>документа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Номер документа</a:t>
                      </a:r>
                    </a:p>
                    <a:p>
                      <a:r>
                        <a:rPr lang="uk-UA" sz="1200" dirty="0" smtClean="0"/>
                        <a:t>Дата видачі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solidFill>
                            <a:srgbClr val="C00000"/>
                          </a:solidFill>
                        </a:rPr>
                        <a:t>  </a:t>
                      </a:r>
                      <a:r>
                        <a:rPr lang="uk-UA" sz="1200" dirty="0" smtClean="0">
                          <a:solidFill>
                            <a:schemeClr val="bg1"/>
                          </a:solidFill>
                        </a:rPr>
                        <a:t>Назва курсів або     </a:t>
                      </a:r>
                      <a:r>
                        <a:rPr lang="uk-UA" sz="12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uk-UA" sz="1200" dirty="0" smtClean="0">
                          <a:solidFill>
                            <a:schemeClr val="bg1"/>
                          </a:solidFill>
                        </a:rPr>
                        <a:t>додаткової освіти</a:t>
                      </a:r>
                    </a:p>
                    <a:p>
                      <a:r>
                        <a:rPr lang="uk-UA" sz="2400" b="1" dirty="0" smtClean="0">
                          <a:solidFill>
                            <a:prstClr val="black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Самоосвіта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Кількість годин навчання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Місце навчання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341255"/>
                  </a:ext>
                </a:extLst>
              </a:tr>
              <a:tr h="595238"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Сертифікат 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#C0069128805  02 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.09.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Якісне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освітнє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середовище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дитячого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садка»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0,1 кредиту ЄКТС</a:t>
                      </a:r>
                      <a:endParaRPr kumimoji="0" 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Дія Освіта</a:t>
                      </a:r>
                    </a:p>
                    <a:p>
                      <a:r>
                        <a:rPr kumimoji="0" lang="uk-UA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НАДС   </a:t>
                      </a:r>
                      <a:r>
                        <a:rPr lang="en-US" sz="1100" b="0" dirty="0" smtClean="0"/>
                        <a:t>UNICEF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749511"/>
                  </a:ext>
                </a:extLst>
              </a:tr>
              <a:tr h="595238"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2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Сертифікат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/>
                        <a:t>№ 1239  ( з 02.12.2024 - 05.12.2024)</a:t>
                      </a:r>
                      <a:endParaRPr lang="ru-RU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/>
                        <a:t>курс « Школа </a:t>
                      </a:r>
                      <a:r>
                        <a:rPr lang="ru-RU" sz="1600" b="0" dirty="0" err="1" smtClean="0"/>
                        <a:t>благодійності</a:t>
                      </a:r>
                      <a:r>
                        <a:rPr lang="ru-RU" sz="1600" b="0" dirty="0" smtClean="0"/>
                        <a:t>. </a:t>
                      </a:r>
                      <a:r>
                        <a:rPr lang="ru-RU" sz="1600" b="0" dirty="0" err="1" smtClean="0"/>
                        <a:t>Інклюзія</a:t>
                      </a:r>
                      <a:r>
                        <a:rPr lang="ru-RU" sz="1600" b="0" dirty="0" smtClean="0"/>
                        <a:t>», </a:t>
                      </a:r>
                      <a:r>
                        <a:rPr lang="ru-RU" sz="1600" b="0" dirty="0" err="1" smtClean="0"/>
                        <a:t>Київ</a:t>
                      </a:r>
                      <a:r>
                        <a:rPr lang="ru-RU" sz="1600" b="0" dirty="0" smtClean="0"/>
                        <a:t> 2024 р. НБУ, ТАЛАН  № 1239  ( з 02.12.2024 - 05.12.2024)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0" dirty="0" smtClean="0"/>
                        <a:t>12 год </a:t>
                      </a:r>
                      <a:r>
                        <a:rPr lang="uk-UA" sz="1200" b="0" baseline="0" dirty="0" smtClean="0"/>
                        <a:t> (0,4 кредиту</a:t>
                      </a:r>
                      <a:r>
                        <a:rPr lang="en-US" sz="1200" b="0" baseline="0" dirty="0" smtClean="0"/>
                        <a:t>(</a:t>
                      </a:r>
                      <a:r>
                        <a:rPr lang="uk-UA" sz="1200" b="0" baseline="0" dirty="0" smtClean="0"/>
                        <a:t>ЄКТС)</a:t>
                      </a:r>
                      <a:endParaRPr lang="ru-RU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/>
                        <a:t>НБУ, ТАЛАН </a:t>
                      </a:r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623426"/>
                  </a:ext>
                </a:extLst>
              </a:tr>
              <a:tr h="657895"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3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Сертифікат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9ba23761726f5ebd</a:t>
                      </a:r>
                      <a:r>
                        <a:rPr lang="en-US" sz="1600" b="0" baseline="0" dirty="0" smtClean="0"/>
                        <a:t> </a:t>
                      </a:r>
                      <a:r>
                        <a:rPr lang="en-US" sz="1600" b="0" dirty="0" smtClean="0"/>
                        <a:t>10.05.2025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/>
                        <a:t>« </a:t>
                      </a:r>
                      <a:r>
                        <a:rPr lang="ru-RU" sz="1600" b="0" dirty="0" err="1" smtClean="0"/>
                        <a:t>Інклюзія</a:t>
                      </a:r>
                      <a:r>
                        <a:rPr lang="ru-RU" sz="1600" b="0" dirty="0" smtClean="0"/>
                        <a:t> в </a:t>
                      </a:r>
                      <a:r>
                        <a:rPr lang="ru-RU" sz="1600" b="0" dirty="0" err="1" smtClean="0"/>
                        <a:t>дії</a:t>
                      </a:r>
                      <a:r>
                        <a:rPr lang="ru-RU" sz="1600" b="0" dirty="0" smtClean="0"/>
                        <a:t>: </a:t>
                      </a:r>
                      <a:r>
                        <a:rPr lang="ru-RU" sz="1600" b="0" dirty="0" err="1" smtClean="0"/>
                        <a:t>розробка</a:t>
                      </a:r>
                      <a:r>
                        <a:rPr lang="ru-RU" sz="1600" b="0" dirty="0" smtClean="0"/>
                        <a:t> та </a:t>
                      </a:r>
                      <a:r>
                        <a:rPr lang="ru-RU" sz="1600" b="0" dirty="0" err="1" smtClean="0"/>
                        <a:t>реалізація</a:t>
                      </a:r>
                      <a:r>
                        <a:rPr lang="ru-RU" sz="1600" b="0" dirty="0" smtClean="0"/>
                        <a:t> ІПР»,  ГО « ТВОЇ КРОКИ» ЄДРПОУ 45015462 КВЕД 85.59,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4 год.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/>
                        <a:t>ГО « ТВОЇ КРОКИ» ЄДРПОУ 45015462 КВЕД 85.59,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119565"/>
                  </a:ext>
                </a:extLst>
              </a:tr>
              <a:tr h="344612"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4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Сертифікат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/>
                        <a:t>27.05.2025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/>
                        <a:t>« Перша </a:t>
                      </a:r>
                      <a:r>
                        <a:rPr lang="ru-RU" sz="1600" b="0" dirty="0" err="1" smtClean="0"/>
                        <a:t>психологічна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допомога</a:t>
                      </a:r>
                      <a:r>
                        <a:rPr lang="ru-RU" sz="1600" b="0" dirty="0" smtClean="0"/>
                        <a:t>»  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2"/>
                        </a:rPr>
                        <a:t>prometheus.org.ua</a:t>
                      </a:r>
                      <a:endParaRPr lang="ru-RU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 dirty="0" smtClean="0"/>
                        <a:t>PROMETHEOS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006050"/>
                  </a:ext>
                </a:extLst>
              </a:tr>
              <a:tr h="753802"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5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ru-RU" sz="1400" b="0" dirty="0" err="1" smtClean="0"/>
                        <a:t>ертификат</a:t>
                      </a:r>
                      <a:endParaRPr lang="en-US" sz="1400" b="0" dirty="0" smtClean="0"/>
                    </a:p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#D0001390544, </a:t>
                      </a:r>
                      <a:endParaRPr kumimoji="0" 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серпня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2025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  « </a:t>
                      </a:r>
                      <a:r>
                        <a:rPr lang="ru-RU" sz="1400" b="0" dirty="0" err="1" smtClean="0"/>
                        <a:t>Цифрограм</a:t>
                      </a:r>
                      <a:r>
                        <a:rPr lang="ru-RU" sz="1400" b="0" dirty="0" smtClean="0"/>
                        <a:t> для </a:t>
                      </a:r>
                      <a:r>
                        <a:rPr lang="ru-RU" sz="1400" b="0" dirty="0" err="1" smtClean="0"/>
                        <a:t>вчителів</a:t>
                      </a:r>
                      <a:r>
                        <a:rPr lang="ru-RU" sz="1400" b="0" dirty="0" smtClean="0"/>
                        <a:t>» </a:t>
                      </a:r>
                      <a:r>
                        <a:rPr kumimoji="0" lang="ru-RU" sz="14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563C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https://mail.ukr.net/desktop/u0/readmsg/inbox/17578731652573225960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0" dirty="0" smtClean="0"/>
                        <a:t>Дія Освіта Міністерство цифрової </a:t>
                      </a:r>
                      <a:r>
                        <a:rPr lang="uk-UA" sz="1200" b="0" dirty="0" err="1" smtClean="0"/>
                        <a:t>трансформ.Україн</a:t>
                      </a:r>
                      <a:endParaRPr lang="ru-RU" sz="1200" b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909377"/>
                  </a:ext>
                </a:extLst>
              </a:tr>
              <a:tr h="527742"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6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/>
                        <a:t>Сертификат</a:t>
                      </a:r>
                      <a:endParaRPr lang="en-US" sz="1400" b="0" dirty="0" smtClean="0"/>
                    </a:p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377/18830,</a:t>
                      </a:r>
                    </a:p>
                    <a:p>
                      <a:r>
                        <a:rPr lang="ru-RU" sz="1400" b="0" dirty="0" smtClean="0"/>
                        <a:t> 08 </a:t>
                      </a:r>
                      <a:r>
                        <a:rPr lang="ru-RU" sz="1400" b="0" dirty="0" err="1" smtClean="0"/>
                        <a:t>жовтня</a:t>
                      </a:r>
                      <a:r>
                        <a:rPr lang="ru-RU" sz="1400" b="0" dirty="0" smtClean="0"/>
                        <a:t> 2025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/>
                        <a:t>« </a:t>
                      </a:r>
                      <a:r>
                        <a:rPr lang="ru-RU" sz="1600" b="0" dirty="0" err="1" smtClean="0"/>
                        <a:t>Безпечний</a:t>
                      </a:r>
                      <a:r>
                        <a:rPr lang="ru-RU" sz="1600" b="0" dirty="0" smtClean="0"/>
                        <a:t> контент у цифровому </a:t>
                      </a:r>
                      <a:r>
                        <a:rPr lang="ru-RU" sz="1600" b="0" dirty="0" err="1" smtClean="0"/>
                        <a:t>світі</a:t>
                      </a:r>
                      <a:r>
                        <a:rPr lang="ru-RU" sz="1600" b="0" dirty="0" smtClean="0"/>
                        <a:t>: </a:t>
                      </a:r>
                      <a:r>
                        <a:rPr lang="ru-RU" sz="1600" b="0" dirty="0" err="1" smtClean="0"/>
                        <a:t>виклики</a:t>
                      </a:r>
                      <a:r>
                        <a:rPr lang="ru-RU" sz="1600" b="0" dirty="0" smtClean="0"/>
                        <a:t> та </a:t>
                      </a:r>
                      <a:r>
                        <a:rPr lang="ru-RU" sz="1600" b="0" dirty="0" err="1" smtClean="0"/>
                        <a:t>рішення</a:t>
                      </a:r>
                      <a:r>
                        <a:rPr lang="ru-RU" sz="1600" b="0" dirty="0" smtClean="0"/>
                        <a:t> для </a:t>
                      </a:r>
                      <a:r>
                        <a:rPr lang="ru-RU" sz="1600" b="0" dirty="0" err="1" smtClean="0"/>
                        <a:t>освіти</a:t>
                      </a:r>
                      <a:r>
                        <a:rPr lang="ru-RU" sz="1600" b="0" dirty="0" smtClean="0"/>
                        <a:t>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3 год/0,1 </a:t>
                      </a:r>
                      <a:r>
                        <a:rPr lang="ru-RU" sz="1400" b="0" dirty="0" err="1" smtClean="0"/>
                        <a:t>кред</a:t>
                      </a:r>
                      <a:r>
                        <a:rPr lang="ru-RU" sz="1400" b="0" dirty="0" smtClean="0"/>
                        <a:t> ЄКТС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0" dirty="0" smtClean="0"/>
                        <a:t>ЄАС</a:t>
                      </a:r>
                      <a:endParaRPr lang="en-US" sz="1200" b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853269"/>
                  </a:ext>
                </a:extLst>
              </a:tr>
              <a:tr h="875722"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7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Сертифікат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ММР22102025277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22.10.25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« From Story to Speech: Using Stories and Cartoons in English Language Learning» «</a:t>
                      </a:r>
                      <a:r>
                        <a:rPr lang="ru-RU" sz="1600" b="0" dirty="0" err="1" smtClean="0"/>
                        <a:t>Використання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історій</a:t>
                      </a:r>
                      <a:r>
                        <a:rPr lang="ru-RU" sz="1600" b="0" dirty="0" smtClean="0"/>
                        <a:t> і </a:t>
                      </a:r>
                      <a:r>
                        <a:rPr lang="ru-RU" sz="1600" b="0" dirty="0" err="1" smtClean="0"/>
                        <a:t>мультфільмів</a:t>
                      </a:r>
                      <a:r>
                        <a:rPr lang="ru-RU" sz="1600" b="0" dirty="0" smtClean="0"/>
                        <a:t> в </a:t>
                      </a:r>
                      <a:r>
                        <a:rPr lang="ru-RU" sz="1600" b="0" dirty="0" err="1" smtClean="0"/>
                        <a:t>навчанні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англійській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мові</a:t>
                      </a:r>
                      <a:r>
                        <a:rPr lang="ru-RU" sz="1600" b="0" dirty="0" smtClean="0"/>
                        <a:t>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1год., 0,03 </a:t>
                      </a:r>
                      <a:r>
                        <a:rPr lang="ru-RU" sz="1400" b="0" dirty="0" err="1" smtClean="0"/>
                        <a:t>кредитів</a:t>
                      </a:r>
                      <a:r>
                        <a:rPr lang="ru-RU" sz="1400" b="0" dirty="0" smtClean="0"/>
                        <a:t> ЄКТС </a:t>
                      </a:r>
                    </a:p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/>
                        <a:t>ТОВ «</a:t>
                      </a:r>
                      <a:r>
                        <a:rPr lang="ru-RU" sz="1200" b="0" dirty="0" err="1" smtClean="0"/>
                        <a:t>Лінгвіст</a:t>
                      </a:r>
                      <a:r>
                        <a:rPr lang="ru-RU" sz="1200" b="0" dirty="0" smtClean="0"/>
                        <a:t>»</a:t>
                      </a:r>
                    </a:p>
                    <a:p>
                      <a:endParaRPr lang="ru-RU" sz="1200" b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249260"/>
                  </a:ext>
                </a:extLst>
              </a:tr>
              <a:tr h="597939"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8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Сертифікат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CUPA20112025-245, 20.11.25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/>
                        <a:t>«</a:t>
                      </a:r>
                      <a:r>
                        <a:rPr lang="ru-RU" sz="1600" b="0" dirty="0" err="1" smtClean="0"/>
                        <a:t>Англійська</a:t>
                      </a:r>
                      <a:r>
                        <a:rPr lang="ru-RU" sz="1600" b="0" dirty="0" smtClean="0"/>
                        <a:t> для </a:t>
                      </a:r>
                      <a:r>
                        <a:rPr lang="ru-RU" sz="1600" b="0" dirty="0" err="1" smtClean="0"/>
                        <a:t>дошкільнят</a:t>
                      </a:r>
                      <a:r>
                        <a:rPr lang="ru-RU" sz="1600" b="0" dirty="0" smtClean="0"/>
                        <a:t> через </a:t>
                      </a:r>
                      <a:r>
                        <a:rPr lang="ru-RU" sz="1600" b="0" dirty="0" err="1" smtClean="0"/>
                        <a:t>дії</a:t>
                      </a:r>
                      <a:r>
                        <a:rPr lang="ru-RU" sz="1600" b="0" dirty="0" smtClean="0"/>
                        <a:t> та </a:t>
                      </a:r>
                      <a:r>
                        <a:rPr lang="ru-RU" sz="1600" b="0" dirty="0" err="1" smtClean="0"/>
                        <a:t>рухи</a:t>
                      </a:r>
                      <a:r>
                        <a:rPr lang="ru-RU" sz="1600" b="0" dirty="0" smtClean="0"/>
                        <a:t>»  ТОВ «</a:t>
                      </a:r>
                      <a:r>
                        <a:rPr lang="ru-RU" sz="1600" b="0" dirty="0" err="1" smtClean="0"/>
                        <a:t>Лінгвіст</a:t>
                      </a:r>
                      <a:r>
                        <a:rPr lang="ru-RU" sz="1600" b="0" dirty="0" smtClean="0"/>
                        <a:t>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/>
                        <a:t>1год., 0,03 </a:t>
                      </a:r>
                      <a:r>
                        <a:rPr lang="ru-RU" sz="1200" b="0" dirty="0" err="1" smtClean="0"/>
                        <a:t>кредитів</a:t>
                      </a:r>
                      <a:r>
                        <a:rPr lang="ru-RU" sz="1200" b="0" dirty="0" smtClean="0"/>
                        <a:t> ЄКТС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/>
                        <a:t>ТОВ «</a:t>
                      </a:r>
                      <a:r>
                        <a:rPr lang="ru-RU" sz="1200" b="0" dirty="0" err="1" smtClean="0"/>
                        <a:t>Лінгвіст</a:t>
                      </a:r>
                      <a:r>
                        <a:rPr lang="ru-RU" sz="1200" b="0" dirty="0" smtClean="0"/>
                        <a:t>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423463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9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Сертифікат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41468-25, 24 листопада 2025 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/>
                        <a:t> « </a:t>
                      </a:r>
                      <a:r>
                        <a:rPr lang="ru-RU" sz="1600" b="0" dirty="0" err="1" smtClean="0"/>
                        <a:t>Цифровий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простір</a:t>
                      </a:r>
                      <a:r>
                        <a:rPr lang="ru-RU" sz="1600" b="0" dirty="0" smtClean="0"/>
                        <a:t> в </a:t>
                      </a:r>
                      <a:r>
                        <a:rPr lang="ru-RU" sz="1600" b="0" dirty="0" err="1" smtClean="0"/>
                        <a:t>освіті</a:t>
                      </a:r>
                      <a:r>
                        <a:rPr lang="ru-RU" sz="1600" b="0" dirty="0" smtClean="0"/>
                        <a:t>: </a:t>
                      </a:r>
                      <a:r>
                        <a:rPr lang="ru-RU" sz="1600" b="0" dirty="0" err="1" smtClean="0"/>
                        <a:t>навчання</a:t>
                      </a:r>
                      <a:r>
                        <a:rPr lang="ru-RU" sz="1600" b="0" dirty="0" smtClean="0"/>
                        <a:t>, </a:t>
                      </a:r>
                      <a:r>
                        <a:rPr lang="ru-RU" sz="1600" b="0" dirty="0" err="1" smtClean="0"/>
                        <a:t>мотивація</a:t>
                      </a:r>
                      <a:r>
                        <a:rPr lang="ru-RU" sz="1600" b="0" dirty="0" smtClean="0"/>
                        <a:t>, </a:t>
                      </a:r>
                      <a:r>
                        <a:rPr lang="ru-RU" sz="1600" b="0" dirty="0" err="1" smtClean="0"/>
                        <a:t>штучний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інтелект</a:t>
                      </a:r>
                      <a:r>
                        <a:rPr lang="ru-RU" sz="1600" b="0" dirty="0" smtClean="0"/>
                        <a:t> і </a:t>
                      </a:r>
                      <a:r>
                        <a:rPr lang="ru-RU" sz="1600" b="0" dirty="0" err="1" smtClean="0"/>
                        <a:t>кібербезпека</a:t>
                      </a:r>
                      <a:r>
                        <a:rPr lang="ru-RU" sz="1600" b="0" dirty="0" smtClean="0"/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 </a:t>
                      </a:r>
                      <a:r>
                        <a:rPr lang="ru-RU" sz="1200" b="0" dirty="0" smtClean="0"/>
                        <a:t>3 год/0,1 ЄКТС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/>
                        <a:t>УДУ </a:t>
                      </a:r>
                      <a:r>
                        <a:rPr lang="ru-RU" sz="1200" b="0" dirty="0" err="1" smtClean="0"/>
                        <a:t>Ім.Михайла</a:t>
                      </a:r>
                      <a:r>
                        <a:rPr lang="ru-RU" sz="1200" b="0" dirty="0" smtClean="0"/>
                        <a:t> ДРАГОМАНОВА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346012"/>
                  </a:ext>
                </a:extLst>
              </a:tr>
              <a:tr h="751880"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10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b="0" dirty="0" smtClean="0"/>
                        <a:t>Сертифікат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№</a:t>
                      </a:r>
                      <a:r>
                        <a:rPr kumimoji="0" lang="uk-UA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8817784119609961199V, 01.02.2026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/>
                        <a:t> « </a:t>
                      </a:r>
                      <a:r>
                        <a:rPr lang="ru-RU" sz="1600" b="0" dirty="0" err="1" smtClean="0"/>
                        <a:t>Успішні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стратегії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освіти</a:t>
                      </a:r>
                      <a:r>
                        <a:rPr lang="ru-RU" sz="1600" b="0" dirty="0" smtClean="0"/>
                        <a:t>. </a:t>
                      </a:r>
                      <a:r>
                        <a:rPr lang="ru-RU" sz="1600" b="0" dirty="0" err="1" smtClean="0"/>
                        <a:t>Інструменти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вчителя</a:t>
                      </a:r>
                      <a:r>
                        <a:rPr lang="ru-RU" sz="1600" b="0" dirty="0" smtClean="0"/>
                        <a:t> 2026 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0" dirty="0" smtClean="0"/>
                        <a:t>ІППО</a:t>
                      </a:r>
                      <a:endParaRPr lang="ru-RU" sz="1200" b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508540"/>
                  </a:ext>
                </a:extLst>
              </a:tr>
              <a:tr h="344612">
                <a:tc>
                  <a:txBody>
                    <a:bodyPr/>
                    <a:lstStyle/>
                    <a:p>
                      <a:endParaRPr lang="uk-UA" sz="16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913138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0"/>
            <a:ext cx="10117666" cy="1193800"/>
          </a:xfrm>
        </p:spPr>
        <p:txBody>
          <a:bodyPr>
            <a:normAutofit/>
          </a:bodyPr>
          <a:lstStyle/>
          <a:p>
            <a:pPr lvl="0" defTabSz="914400">
              <a:spcBef>
                <a:spcPts val="0"/>
              </a:spcBef>
            </a:pPr>
            <a:r>
              <a:rPr lang="en-US" sz="3200" dirty="0" smtClean="0">
                <a:solidFill>
                  <a:schemeClr val="tx1"/>
                </a:solidFill>
              </a:rPr>
              <a:t>      </a:t>
            </a:r>
            <a:r>
              <a:rPr lang="uk-UA" sz="3200" dirty="0" smtClean="0">
                <a:solidFill>
                  <a:schemeClr val="tx1"/>
                </a:solidFill>
              </a:rPr>
              <a:t>                         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uk-UA" sz="3200" dirty="0" smtClean="0">
                <a:solidFill>
                  <a:schemeClr val="tx1"/>
                </a:solidFill>
              </a:rPr>
              <a:t>    </a:t>
            </a:r>
            <a:r>
              <a:rPr lang="ru-RU" sz="1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1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610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467513"/>
              </p:ext>
            </p:extLst>
          </p:nvPr>
        </p:nvGraphicFramePr>
        <p:xfrm>
          <a:off x="317500" y="330656"/>
          <a:ext cx="11557000" cy="619668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2298">
                  <a:extLst>
                    <a:ext uri="{9D8B030D-6E8A-4147-A177-3AD203B41FA5}">
                      <a16:colId xmlns:a16="http://schemas.microsoft.com/office/drawing/2014/main" val="136359547"/>
                    </a:ext>
                  </a:extLst>
                </a:gridCol>
                <a:gridCol w="1167684">
                  <a:extLst>
                    <a:ext uri="{9D8B030D-6E8A-4147-A177-3AD203B41FA5}">
                      <a16:colId xmlns:a16="http://schemas.microsoft.com/office/drawing/2014/main" val="2745861614"/>
                    </a:ext>
                  </a:extLst>
                </a:gridCol>
                <a:gridCol w="1988798">
                  <a:extLst>
                    <a:ext uri="{9D8B030D-6E8A-4147-A177-3AD203B41FA5}">
                      <a16:colId xmlns:a16="http://schemas.microsoft.com/office/drawing/2014/main" val="54421021"/>
                    </a:ext>
                  </a:extLst>
                </a:gridCol>
                <a:gridCol w="5056143">
                  <a:extLst>
                    <a:ext uri="{9D8B030D-6E8A-4147-A177-3AD203B41FA5}">
                      <a16:colId xmlns:a16="http://schemas.microsoft.com/office/drawing/2014/main" val="293096271"/>
                    </a:ext>
                  </a:extLst>
                </a:gridCol>
                <a:gridCol w="1404277">
                  <a:extLst>
                    <a:ext uri="{9D8B030D-6E8A-4147-A177-3AD203B41FA5}">
                      <a16:colId xmlns:a16="http://schemas.microsoft.com/office/drawing/2014/main" val="900320908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639688814"/>
                    </a:ext>
                  </a:extLst>
                </a:gridCol>
              </a:tblGrid>
              <a:tr h="862419"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№</a:t>
                      </a:r>
                    </a:p>
                    <a:p>
                      <a:r>
                        <a:rPr lang="uk-UA" sz="1200" dirty="0" smtClean="0"/>
                        <a:t>п/п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100" dirty="0" smtClean="0"/>
                        <a:t>Вид</a:t>
                      </a:r>
                    </a:p>
                    <a:p>
                      <a:r>
                        <a:rPr lang="uk-UA" sz="1100" dirty="0" smtClean="0"/>
                        <a:t>документа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Номер документа</a:t>
                      </a:r>
                    </a:p>
                    <a:p>
                      <a:r>
                        <a:rPr lang="uk-UA" sz="1200" dirty="0" smtClean="0"/>
                        <a:t>Дата видачі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solidFill>
                            <a:srgbClr val="C00000"/>
                          </a:solidFill>
                        </a:rPr>
                        <a:t>  </a:t>
                      </a:r>
                      <a:r>
                        <a:rPr lang="uk-UA" sz="1200" dirty="0" smtClean="0">
                          <a:solidFill>
                            <a:schemeClr val="bg1"/>
                          </a:solidFill>
                        </a:rPr>
                        <a:t>Назва курсів або     </a:t>
                      </a:r>
                      <a:r>
                        <a:rPr lang="uk-UA" sz="12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uk-UA" sz="1200" dirty="0" smtClean="0">
                          <a:solidFill>
                            <a:schemeClr val="bg1"/>
                          </a:solidFill>
                        </a:rPr>
                        <a:t>додаткової освіти</a:t>
                      </a:r>
                    </a:p>
                    <a:p>
                      <a:r>
                        <a:rPr lang="uk-UA" sz="2400" b="1" dirty="0" smtClean="0">
                          <a:solidFill>
                            <a:prstClr val="black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Самоосвіта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Кількість годин навчання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Місце навчання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341255"/>
                  </a:ext>
                </a:extLst>
              </a:tr>
              <a:tr h="4956098"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11</a:t>
                      </a:r>
                    </a:p>
                    <a:p>
                      <a:endParaRPr lang="uk-UA" sz="1400" b="0" dirty="0" smtClean="0"/>
                    </a:p>
                    <a:p>
                      <a:endParaRPr lang="uk-UA" sz="1400" b="0" dirty="0" smtClean="0"/>
                    </a:p>
                    <a:p>
                      <a:r>
                        <a:rPr lang="uk-UA" sz="1400" b="0" dirty="0" smtClean="0"/>
                        <a:t>12</a:t>
                      </a:r>
                    </a:p>
                    <a:p>
                      <a:endParaRPr lang="uk-UA" sz="1400" b="0" dirty="0" smtClean="0"/>
                    </a:p>
                    <a:p>
                      <a:endParaRPr lang="uk-UA" sz="1400" b="0" dirty="0" smtClean="0"/>
                    </a:p>
                    <a:p>
                      <a:r>
                        <a:rPr lang="uk-UA" sz="1400" b="0" dirty="0" smtClean="0"/>
                        <a:t>13</a:t>
                      </a:r>
                    </a:p>
                    <a:p>
                      <a:endParaRPr lang="uk-UA" sz="1400" b="0" dirty="0" smtClean="0"/>
                    </a:p>
                    <a:p>
                      <a:endParaRPr lang="uk-UA" sz="1400" b="0" dirty="0" smtClean="0"/>
                    </a:p>
                    <a:p>
                      <a:r>
                        <a:rPr lang="uk-UA" sz="1400" b="0" dirty="0" smtClean="0"/>
                        <a:t>14</a:t>
                      </a:r>
                    </a:p>
                    <a:p>
                      <a:endParaRPr lang="uk-UA" sz="1400" b="0" dirty="0" smtClean="0"/>
                    </a:p>
                    <a:p>
                      <a:r>
                        <a:rPr lang="uk-UA" sz="1400" b="0" dirty="0" smtClean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err="1" smtClean="0"/>
                        <a:t>Сертифікат</a:t>
                      </a:r>
                      <a:endParaRPr lang="ru-RU" sz="1400" b="0" dirty="0" smtClean="0"/>
                    </a:p>
                    <a:p>
                      <a:endParaRPr lang="uk-UA" sz="1400" b="0" dirty="0" smtClean="0"/>
                    </a:p>
                    <a:p>
                      <a:endParaRPr lang="uk-UA" sz="1400" b="0" dirty="0" smtClean="0"/>
                    </a:p>
                    <a:p>
                      <a:r>
                        <a:rPr lang="ru-RU" sz="1400" b="0" dirty="0" err="1" smtClean="0"/>
                        <a:t>Сертифікат</a:t>
                      </a:r>
                      <a:endParaRPr lang="ru-RU" sz="1400" b="0" dirty="0" smtClean="0"/>
                    </a:p>
                    <a:p>
                      <a:endParaRPr lang="uk-UA" sz="1400" b="0" dirty="0" smtClean="0"/>
                    </a:p>
                    <a:p>
                      <a:endParaRPr lang="uk-UA" sz="1400" b="0" dirty="0" smtClean="0"/>
                    </a:p>
                    <a:p>
                      <a:r>
                        <a:rPr lang="uk-UA" sz="1400" b="0" dirty="0" smtClean="0"/>
                        <a:t>Сертифікат</a:t>
                      </a:r>
                    </a:p>
                    <a:p>
                      <a:endParaRPr lang="uk-UA" sz="1400" b="0" dirty="0" smtClean="0"/>
                    </a:p>
                    <a:p>
                      <a:endParaRPr lang="uk-UA" sz="1400" b="0" dirty="0" smtClean="0"/>
                    </a:p>
                    <a:p>
                      <a:r>
                        <a:rPr lang="uk-UA" sz="1400" b="0" dirty="0" smtClean="0"/>
                        <a:t>Сертифікат</a:t>
                      </a:r>
                    </a:p>
                    <a:p>
                      <a:endParaRPr lang="uk-UA" sz="1400" b="0" dirty="0" smtClean="0"/>
                    </a:p>
                    <a:p>
                      <a:r>
                        <a:rPr lang="uk-UA" sz="1400" b="0" dirty="0" smtClean="0"/>
                        <a:t>Сертифікат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№ 96159110866521201V, 01.03.2026</a:t>
                      </a:r>
                      <a:endParaRPr lang="uk-UA" sz="1400" b="0" dirty="0" smtClean="0"/>
                    </a:p>
                    <a:p>
                      <a:r>
                        <a:rPr lang="ru-RU" sz="1400" b="0" dirty="0" smtClean="0"/>
                        <a:t>#ПК 024858-26 27.03.2026</a:t>
                      </a:r>
                      <a:endParaRPr lang="uk-UA" sz="1400" b="0" dirty="0" smtClean="0"/>
                    </a:p>
                    <a:p>
                      <a:endParaRPr lang="ru-RU" sz="1400" b="0" dirty="0" smtClean="0"/>
                    </a:p>
                    <a:p>
                      <a:r>
                        <a:rPr lang="ru-RU" sz="1400" b="0" dirty="0" smtClean="0"/>
                        <a:t>№628475673582187751, 10.04.2026</a:t>
                      </a:r>
                    </a:p>
                    <a:p>
                      <a:endParaRPr lang="uk-UA" sz="1400" b="0" dirty="0" smtClean="0"/>
                    </a:p>
                    <a:p>
                      <a:r>
                        <a:rPr lang="en-US" sz="1400" b="0" dirty="0" smtClean="0"/>
                        <a:t>LNG</a:t>
                      </a:r>
                      <a:r>
                        <a:rPr lang="uk-UA" sz="1400" b="0" dirty="0" smtClean="0"/>
                        <a:t>10062026-983,10.06.2026</a:t>
                      </a:r>
                    </a:p>
                    <a:p>
                      <a:r>
                        <a:rPr lang="en-US" sz="1400" b="0" dirty="0" smtClean="0"/>
                        <a:t>LNG</a:t>
                      </a:r>
                      <a:r>
                        <a:rPr lang="uk-UA" sz="1400" b="0" dirty="0" smtClean="0"/>
                        <a:t>13102026-186,13.10.2026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baseline="0" dirty="0" smtClean="0"/>
                        <a:t> </a:t>
                      </a:r>
                      <a:r>
                        <a:rPr lang="en-US" sz="1400" b="0" dirty="0" smtClean="0"/>
                        <a:t>« </a:t>
                      </a:r>
                      <a:r>
                        <a:rPr lang="ru-RU" sz="1400" b="0" dirty="0" err="1" smtClean="0"/>
                        <a:t>Професійна</a:t>
                      </a:r>
                      <a:r>
                        <a:rPr lang="ru-RU" sz="1400" b="0" dirty="0" smtClean="0"/>
                        <a:t> </a:t>
                      </a:r>
                      <a:r>
                        <a:rPr lang="ru-RU" sz="1400" b="0" dirty="0" err="1" smtClean="0"/>
                        <a:t>майстерність</a:t>
                      </a:r>
                      <a:r>
                        <a:rPr lang="ru-RU" sz="1400" b="0" dirty="0" smtClean="0"/>
                        <a:t> учителя в </a:t>
                      </a:r>
                      <a:r>
                        <a:rPr lang="ru-RU" sz="1400" b="0" dirty="0" err="1" smtClean="0"/>
                        <a:t>умовах</a:t>
                      </a:r>
                      <a:r>
                        <a:rPr lang="ru-RU" sz="1400" b="0" dirty="0" smtClean="0"/>
                        <a:t> </a:t>
                      </a:r>
                      <a:r>
                        <a:rPr lang="ru-RU" sz="1400" b="0" dirty="0" err="1" smtClean="0"/>
                        <a:t>змін</a:t>
                      </a:r>
                      <a:r>
                        <a:rPr lang="ru-RU" sz="1400" b="0" dirty="0" smtClean="0"/>
                        <a:t>» Тема: </a:t>
                      </a:r>
                      <a:r>
                        <a:rPr lang="ru-RU" sz="1400" b="0" dirty="0" err="1" smtClean="0"/>
                        <a:t>Вихователь</a:t>
                      </a:r>
                      <a:r>
                        <a:rPr lang="ru-RU" sz="1400" b="0" dirty="0" smtClean="0"/>
                        <a:t> у </a:t>
                      </a:r>
                      <a:r>
                        <a:rPr lang="ru-RU" sz="1400" b="0" dirty="0" err="1" smtClean="0"/>
                        <a:t>період</a:t>
                      </a:r>
                      <a:r>
                        <a:rPr lang="ru-RU" sz="1400" b="0" dirty="0" smtClean="0"/>
                        <a:t> </a:t>
                      </a:r>
                      <a:r>
                        <a:rPr lang="ru-RU" sz="1400" b="0" dirty="0" err="1" smtClean="0"/>
                        <a:t>турбулентності</a:t>
                      </a:r>
                      <a:r>
                        <a:rPr lang="ru-RU" sz="1400" b="0" dirty="0" smtClean="0"/>
                        <a:t>: як </a:t>
                      </a:r>
                      <a:r>
                        <a:rPr lang="ru-RU" sz="1400" b="0" dirty="0" err="1" smtClean="0"/>
                        <a:t>підтримати</a:t>
                      </a:r>
                      <a:r>
                        <a:rPr lang="ru-RU" sz="1400" b="0" dirty="0" smtClean="0"/>
                        <a:t> </a:t>
                      </a:r>
                      <a:r>
                        <a:rPr lang="ru-RU" sz="1400" b="0" dirty="0" err="1" smtClean="0"/>
                        <a:t>дітей</a:t>
                      </a:r>
                      <a:r>
                        <a:rPr lang="ru-RU" sz="1400" b="0" dirty="0" smtClean="0"/>
                        <a:t> та </a:t>
                      </a:r>
                      <a:r>
                        <a:rPr lang="ru-RU" sz="1400" b="0" dirty="0" err="1" smtClean="0"/>
                        <a:t>сформувати</a:t>
                      </a:r>
                      <a:r>
                        <a:rPr lang="ru-RU" sz="1400" b="0" dirty="0" smtClean="0"/>
                        <a:t> </a:t>
                      </a:r>
                      <a:r>
                        <a:rPr lang="ru-RU" sz="1400" b="0" dirty="0" err="1" smtClean="0"/>
                        <a:t>психологічну</a:t>
                      </a:r>
                      <a:r>
                        <a:rPr lang="ru-RU" sz="1400" b="0" dirty="0" smtClean="0"/>
                        <a:t> </a:t>
                      </a:r>
                      <a:r>
                        <a:rPr lang="ru-RU" sz="1400" b="0" dirty="0" err="1" smtClean="0"/>
                        <a:t>стабільність</a:t>
                      </a:r>
                      <a:r>
                        <a:rPr lang="ru-RU" sz="1400" b="0" dirty="0" smtClean="0"/>
                        <a:t> в ЗДО.  </a:t>
                      </a:r>
                      <a:endParaRPr lang="en-US" sz="1400" b="0" dirty="0" smtClean="0"/>
                    </a:p>
                    <a:p>
                      <a:r>
                        <a:rPr lang="en-US" sz="1400" b="0" dirty="0" smtClean="0"/>
                        <a:t>	« </a:t>
                      </a:r>
                      <a:r>
                        <a:rPr lang="ru-RU" sz="1400" b="0" dirty="0" smtClean="0"/>
                        <a:t>Перша </a:t>
                      </a:r>
                      <a:r>
                        <a:rPr lang="ru-RU" sz="1400" b="0" dirty="0" err="1" smtClean="0"/>
                        <a:t>психологічна</a:t>
                      </a:r>
                      <a:r>
                        <a:rPr lang="ru-RU" sz="1400" b="0" dirty="0" smtClean="0"/>
                        <a:t> </a:t>
                      </a:r>
                      <a:r>
                        <a:rPr lang="ru-RU" sz="1400" b="0" dirty="0" err="1" smtClean="0"/>
                        <a:t>допомога</a:t>
                      </a:r>
                      <a:r>
                        <a:rPr lang="ru-RU" sz="1400" b="0" dirty="0" smtClean="0"/>
                        <a:t> </a:t>
                      </a:r>
                      <a:r>
                        <a:rPr lang="ru-RU" sz="1400" b="0" dirty="0" err="1" smtClean="0"/>
                        <a:t>вчителя</a:t>
                      </a:r>
                      <a:r>
                        <a:rPr lang="ru-RU" sz="1400" b="0" dirty="0" smtClean="0"/>
                        <a:t>: </a:t>
                      </a:r>
                      <a:r>
                        <a:rPr lang="ru-RU" sz="1400" b="0" dirty="0" err="1" smtClean="0"/>
                        <a:t>що</a:t>
                      </a:r>
                      <a:r>
                        <a:rPr lang="ru-RU" sz="1400" b="0" dirty="0" smtClean="0"/>
                        <a:t> </a:t>
                      </a:r>
                      <a:r>
                        <a:rPr lang="ru-RU" sz="1400" b="0" dirty="0" err="1" smtClean="0"/>
                        <a:t>говорити</a:t>
                      </a:r>
                      <a:r>
                        <a:rPr lang="ru-RU" sz="1400" b="0" dirty="0" smtClean="0"/>
                        <a:t> і як </a:t>
                      </a:r>
                      <a:r>
                        <a:rPr lang="ru-RU" sz="1400" b="0" dirty="0" err="1" smtClean="0"/>
                        <a:t>діяти</a:t>
                      </a:r>
                      <a:r>
                        <a:rPr lang="ru-RU" sz="1400" b="0" dirty="0" smtClean="0"/>
                        <a:t> в </a:t>
                      </a:r>
                      <a:r>
                        <a:rPr lang="ru-RU" sz="1400" b="0" dirty="0" err="1" smtClean="0"/>
                        <a:t>гострих</a:t>
                      </a:r>
                      <a:r>
                        <a:rPr lang="ru-RU" sz="1400" b="0" dirty="0" smtClean="0"/>
                        <a:t> </a:t>
                      </a:r>
                      <a:r>
                        <a:rPr lang="ru-RU" sz="1400" b="0" dirty="0" err="1" smtClean="0"/>
                        <a:t>ситуаціях</a:t>
                      </a:r>
                      <a:r>
                        <a:rPr lang="ru-RU" sz="1400" b="0" dirty="0" smtClean="0"/>
                        <a:t> </a:t>
                      </a:r>
                      <a:r>
                        <a:rPr lang="ru-RU" sz="1400" b="0" dirty="0" err="1" smtClean="0"/>
                        <a:t>під</a:t>
                      </a:r>
                      <a:r>
                        <a:rPr lang="ru-RU" sz="1400" b="0" dirty="0" smtClean="0"/>
                        <a:t> час </a:t>
                      </a:r>
                      <a:r>
                        <a:rPr lang="ru-RU" sz="1400" b="0" dirty="0" err="1" smtClean="0"/>
                        <a:t>воєнного</a:t>
                      </a:r>
                      <a:r>
                        <a:rPr lang="ru-RU" sz="1400" b="0" dirty="0" smtClean="0"/>
                        <a:t> стану» ПКО ЄАС</a:t>
                      </a:r>
                    </a:p>
                    <a:p>
                      <a:r>
                        <a:rPr lang="ru-RU" sz="1400" b="0" dirty="0" smtClean="0"/>
                        <a:t>	« </a:t>
                      </a:r>
                      <a:r>
                        <a:rPr lang="ru-RU" sz="1400" b="0" dirty="0" err="1" smtClean="0"/>
                        <a:t>Викладання</a:t>
                      </a:r>
                      <a:r>
                        <a:rPr lang="ru-RU" sz="1400" b="0" dirty="0" smtClean="0"/>
                        <a:t> у </a:t>
                      </a:r>
                      <a:r>
                        <a:rPr lang="ru-RU" sz="1400" b="0" dirty="0" err="1" smtClean="0"/>
                        <a:t>воєнний</a:t>
                      </a:r>
                      <a:r>
                        <a:rPr lang="ru-RU" sz="1400" b="0" dirty="0" smtClean="0"/>
                        <a:t> час: </a:t>
                      </a:r>
                      <a:r>
                        <a:rPr lang="ru-RU" sz="1400" b="0" dirty="0" err="1" smtClean="0"/>
                        <a:t>адаптивні</a:t>
                      </a:r>
                      <a:r>
                        <a:rPr lang="ru-RU" sz="1400" b="0" dirty="0" smtClean="0"/>
                        <a:t> </a:t>
                      </a:r>
                      <a:r>
                        <a:rPr lang="ru-RU" sz="1400" b="0" dirty="0" err="1" smtClean="0"/>
                        <a:t>стратегії</a:t>
                      </a:r>
                      <a:r>
                        <a:rPr lang="ru-RU" sz="1400" b="0" dirty="0" smtClean="0"/>
                        <a:t> та </a:t>
                      </a:r>
                      <a:r>
                        <a:rPr lang="ru-RU" sz="1400" b="0" dirty="0" err="1" smtClean="0"/>
                        <a:t>програми</a:t>
                      </a:r>
                      <a:r>
                        <a:rPr lang="ru-RU" sz="1400" b="0" dirty="0" smtClean="0"/>
                        <a:t> </a:t>
                      </a:r>
                      <a:r>
                        <a:rPr lang="ru-RU" sz="1400" b="0" dirty="0" err="1" smtClean="0"/>
                        <a:t>підтримки</a:t>
                      </a:r>
                      <a:r>
                        <a:rPr lang="ru-RU" sz="1400" b="0" dirty="0" smtClean="0"/>
                        <a:t> для </a:t>
                      </a:r>
                      <a:r>
                        <a:rPr lang="ru-RU" sz="1400" b="0" dirty="0" err="1" smtClean="0"/>
                        <a:t>дистанційного</a:t>
                      </a:r>
                      <a:r>
                        <a:rPr lang="ru-RU" sz="1400" b="0" dirty="0" smtClean="0"/>
                        <a:t> </a:t>
                      </a:r>
                      <a:r>
                        <a:rPr lang="ru-RU" sz="1400" b="0" dirty="0" err="1" smtClean="0"/>
                        <a:t>навчання</a:t>
                      </a:r>
                      <a:r>
                        <a:rPr lang="ru-RU" sz="1400" b="0" dirty="0" smtClean="0"/>
                        <a:t> та </a:t>
                      </a:r>
                      <a:r>
                        <a:rPr lang="ru-RU" sz="1400" b="0" dirty="0" err="1" smtClean="0"/>
                        <a:t>подолання</a:t>
                      </a:r>
                      <a:r>
                        <a:rPr lang="ru-RU" sz="1400" b="0" dirty="0" smtClean="0"/>
                        <a:t> </a:t>
                      </a:r>
                      <a:r>
                        <a:rPr lang="ru-RU" sz="1400" b="0" dirty="0" err="1" smtClean="0"/>
                        <a:t>викликів</a:t>
                      </a:r>
                      <a:r>
                        <a:rPr lang="ru-RU" sz="1400" b="0" dirty="0" smtClean="0"/>
                        <a:t>.»</a:t>
                      </a:r>
                    </a:p>
                    <a:p>
                      <a:r>
                        <a:rPr lang="ru-RU" sz="1400" b="0" dirty="0" smtClean="0"/>
                        <a:t>  </a:t>
                      </a:r>
                      <a:r>
                        <a:rPr lang="ru-RU" sz="1400" b="0" baseline="0" dirty="0" smtClean="0"/>
                        <a:t> « 5 </a:t>
                      </a:r>
                      <a:r>
                        <a:rPr lang="ru-RU" sz="1400" b="0" baseline="0" dirty="0" err="1" smtClean="0"/>
                        <a:t>ідей</a:t>
                      </a:r>
                      <a:r>
                        <a:rPr lang="ru-RU" sz="1400" b="0" baseline="0" dirty="0" smtClean="0"/>
                        <a:t> для уроку </a:t>
                      </a:r>
                      <a:r>
                        <a:rPr lang="ru-RU" sz="1400" b="0" baseline="0" dirty="0" err="1" smtClean="0"/>
                        <a:t>англійської</a:t>
                      </a:r>
                      <a:r>
                        <a:rPr lang="ru-RU" sz="1400" b="0" baseline="0" dirty="0" smtClean="0"/>
                        <a:t> в </a:t>
                      </a:r>
                      <a:r>
                        <a:rPr lang="ru-RU" sz="1400" b="0" baseline="0" dirty="0" err="1" smtClean="0"/>
                        <a:t>садочку</a:t>
                      </a:r>
                      <a:r>
                        <a:rPr lang="ru-RU" sz="1400" b="0" baseline="0" dirty="0" smtClean="0"/>
                        <a:t>, </a:t>
                      </a:r>
                      <a:r>
                        <a:rPr lang="ru-RU" sz="1400" b="0" baseline="0" dirty="0" err="1" smtClean="0"/>
                        <a:t>які</a:t>
                      </a:r>
                      <a:r>
                        <a:rPr lang="ru-RU" sz="1400" b="0" baseline="0" dirty="0" smtClean="0"/>
                        <a:t> </a:t>
                      </a:r>
                      <a:r>
                        <a:rPr lang="ru-RU" sz="1400" b="0" baseline="0" dirty="0" err="1" smtClean="0"/>
                        <a:t>працюють</a:t>
                      </a:r>
                      <a:r>
                        <a:rPr lang="ru-RU" sz="1400" b="0" baseline="0" dirty="0" smtClean="0"/>
                        <a:t> з перших </a:t>
                      </a:r>
                      <a:r>
                        <a:rPr lang="ru-RU" sz="1400" b="0" baseline="0" dirty="0" err="1" smtClean="0"/>
                        <a:t>хвилин</a:t>
                      </a:r>
                      <a:r>
                        <a:rPr lang="ru-RU" sz="1400" b="0" baseline="0" dirty="0" smtClean="0"/>
                        <a:t>.»</a:t>
                      </a:r>
                      <a:endParaRPr lang="ru-RU" sz="1400" b="0" dirty="0" smtClean="0"/>
                    </a:p>
                    <a:p>
                      <a:r>
                        <a:rPr lang="uk-UA" sz="1400" b="0" dirty="0" smtClean="0"/>
                        <a:t>   « Професійний розвиток вчителя на державній платформі «Вектор.»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    ---</a:t>
                      </a:r>
                      <a:endParaRPr lang="ru-RU" sz="1400" b="0" dirty="0" smtClean="0"/>
                    </a:p>
                    <a:p>
                      <a:endParaRPr lang="ru-RU" sz="1400" b="0" dirty="0" smtClean="0"/>
                    </a:p>
                    <a:p>
                      <a:endParaRPr lang="ru-RU" sz="1400" b="0" dirty="0" smtClean="0"/>
                    </a:p>
                    <a:p>
                      <a:r>
                        <a:rPr lang="ru-RU" sz="1400" b="0" dirty="0" smtClean="0"/>
                        <a:t>1 год, 0,03 кредиту ЄКТС</a:t>
                      </a:r>
                      <a:endParaRPr lang="uk-UA" sz="1400" b="0" dirty="0" smtClean="0"/>
                    </a:p>
                    <a:p>
                      <a:endParaRPr lang="ru-RU" sz="1400" b="0" dirty="0" smtClean="0"/>
                    </a:p>
                    <a:p>
                      <a:r>
                        <a:rPr lang="ru-RU" sz="1400" b="0" dirty="0" smtClean="0"/>
                        <a:t>2 (</a:t>
                      </a:r>
                      <a:r>
                        <a:rPr lang="ru-RU" sz="1400" b="0" dirty="0" err="1" smtClean="0"/>
                        <a:t>дві</a:t>
                      </a:r>
                      <a:r>
                        <a:rPr lang="ru-RU" sz="1400" b="0" dirty="0" smtClean="0"/>
                        <a:t>) </a:t>
                      </a:r>
                      <a:r>
                        <a:rPr lang="ru-RU" sz="1400" b="0" dirty="0" err="1" smtClean="0"/>
                        <a:t>години</a:t>
                      </a:r>
                      <a:r>
                        <a:rPr lang="ru-RU" sz="1400" b="0" dirty="0" smtClean="0"/>
                        <a:t>/0,1 кредиту(ЄКТС</a:t>
                      </a:r>
                    </a:p>
                    <a:p>
                      <a:r>
                        <a:rPr lang="uk-UA" sz="1400" b="0" dirty="0" smtClean="0"/>
                        <a:t>1 год,0, 03 кред.</a:t>
                      </a:r>
                      <a:r>
                        <a:rPr lang="uk-UA" sz="1400" b="0" baseline="0" dirty="0" smtClean="0"/>
                        <a:t> </a:t>
                      </a:r>
                      <a:r>
                        <a:rPr lang="uk-UA" sz="1400" b="0" dirty="0" smtClean="0"/>
                        <a:t>ЄКТС</a:t>
                      </a:r>
                    </a:p>
                    <a:p>
                      <a:r>
                        <a:rPr lang="uk-UA" sz="1400" b="0" dirty="0" smtClean="0"/>
                        <a:t>2 год, 0,07 кред. ЄКТС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ATOMS HUB </a:t>
                      </a:r>
                    </a:p>
                    <a:p>
                      <a:endParaRPr lang="ru-RU" sz="1400" b="0" dirty="0" smtClean="0"/>
                    </a:p>
                    <a:p>
                      <a:endParaRPr lang="ru-RU" sz="1400" b="0" dirty="0" smtClean="0"/>
                    </a:p>
                    <a:p>
                      <a:endParaRPr lang="ru-RU" sz="1400" b="0" dirty="0" smtClean="0"/>
                    </a:p>
                    <a:p>
                      <a:r>
                        <a:rPr lang="ru-RU" sz="1400" b="0" dirty="0" smtClean="0"/>
                        <a:t>ПКО ЄАС</a:t>
                      </a:r>
                    </a:p>
                    <a:p>
                      <a:endParaRPr lang="uk-UA" sz="1400" b="0" dirty="0" smtClean="0"/>
                    </a:p>
                    <a:p>
                      <a:endParaRPr lang="ru-RU" sz="1400" b="0" dirty="0" smtClean="0"/>
                    </a:p>
                    <a:p>
                      <a:r>
                        <a:rPr lang="ru-RU" sz="1400" b="0" dirty="0" smtClean="0"/>
                        <a:t> ГО «ІППО»</a:t>
                      </a:r>
                    </a:p>
                    <a:p>
                      <a:endParaRPr lang="ru-RU" sz="1400" b="0" dirty="0" smtClean="0"/>
                    </a:p>
                    <a:p>
                      <a:r>
                        <a:rPr lang="ru-RU" sz="1400" b="0" dirty="0" smtClean="0"/>
                        <a:t>ТОВ «</a:t>
                      </a:r>
                      <a:r>
                        <a:rPr lang="ru-RU" sz="1400" b="0" dirty="0" err="1" smtClean="0"/>
                        <a:t>Лінгвіст</a:t>
                      </a:r>
                      <a:r>
                        <a:rPr lang="ru-RU" sz="1400" b="0" dirty="0" smtClean="0"/>
                        <a:t>»</a:t>
                      </a:r>
                    </a:p>
                    <a:p>
                      <a:endParaRPr lang="uk-UA" sz="1400" b="0" dirty="0" smtClean="0"/>
                    </a:p>
                    <a:p>
                      <a:r>
                        <a:rPr lang="ru-RU" sz="1400" b="0" dirty="0" smtClean="0"/>
                        <a:t>ТОВ «</a:t>
                      </a:r>
                      <a:r>
                        <a:rPr lang="ru-RU" sz="1400" b="0" dirty="0" err="1" smtClean="0"/>
                        <a:t>Лінгвіст</a:t>
                      </a:r>
                      <a:r>
                        <a:rPr lang="ru-RU" sz="1400" b="0" dirty="0" smtClean="0"/>
                        <a:t>»</a:t>
                      </a:r>
                      <a:endParaRPr lang="ru-RU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942864"/>
                  </a:ext>
                </a:extLst>
              </a:tr>
              <a:tr h="378170">
                <a:tc>
                  <a:txBody>
                    <a:bodyPr/>
                    <a:lstStyle/>
                    <a:p>
                      <a:endParaRPr lang="uk-UA" sz="16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913138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0"/>
            <a:ext cx="10117666" cy="1193800"/>
          </a:xfrm>
        </p:spPr>
        <p:txBody>
          <a:bodyPr>
            <a:normAutofit/>
          </a:bodyPr>
          <a:lstStyle/>
          <a:p>
            <a:pPr lvl="0" defTabSz="914400">
              <a:spcBef>
                <a:spcPts val="0"/>
              </a:spcBef>
            </a:pPr>
            <a:r>
              <a:rPr lang="en-US" sz="3200" dirty="0" smtClean="0">
                <a:solidFill>
                  <a:schemeClr val="tx1"/>
                </a:solidFill>
              </a:rPr>
              <a:t>      </a:t>
            </a:r>
            <a:r>
              <a:rPr lang="uk-UA" sz="3200" dirty="0" smtClean="0">
                <a:solidFill>
                  <a:schemeClr val="tx1"/>
                </a:solidFill>
              </a:rPr>
              <a:t>                         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uk-UA" sz="3200" dirty="0" smtClean="0">
                <a:solidFill>
                  <a:schemeClr val="tx1"/>
                </a:solidFill>
              </a:rPr>
              <a:t>    </a:t>
            </a:r>
            <a:r>
              <a:rPr lang="ru-RU" sz="1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1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064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800" y="190500"/>
            <a:ext cx="8890000" cy="660400"/>
          </a:xfrm>
        </p:spPr>
        <p:txBody>
          <a:bodyPr>
            <a:normAutofit fontScale="90000"/>
          </a:bodyPr>
          <a:lstStyle/>
          <a:p>
            <a:pPr lvl="0" defTabSz="914400">
              <a:spcBef>
                <a:spcPts val="0"/>
              </a:spcBef>
            </a:pPr>
            <a:r>
              <a:rPr lang="uk-UA" sz="18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                                                            </a:t>
            </a:r>
            <a:r>
              <a:rPr lang="uk-UA" sz="31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Мої нагороди:</a:t>
            </a:r>
            <a:r>
              <a:rPr lang="ru-RU" sz="18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                </a:t>
            </a:r>
            <a:r>
              <a:rPr lang="en-US" b="1" dirty="0" smtClean="0"/>
              <a:t>         </a:t>
            </a:r>
            <a:r>
              <a:rPr lang="uk-UA" b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25538" y="937697"/>
            <a:ext cx="7329394" cy="55752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uk-UA" sz="1400" dirty="0" smtClean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90C226"/>
              </a:buClr>
            </a:pP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sz="1600" dirty="0" smtClean="0">
                <a:solidFill>
                  <a:schemeClr val="tx1"/>
                </a:solidFill>
              </a:rPr>
              <a:t>2019 </a:t>
            </a:r>
            <a:r>
              <a:rPr lang="uk-UA" sz="1600" dirty="0">
                <a:solidFill>
                  <a:schemeClr val="tx1"/>
                </a:solidFill>
              </a:rPr>
              <a:t>р</a:t>
            </a:r>
            <a:r>
              <a:rPr lang="uk-UA" sz="1600" dirty="0" smtClean="0">
                <a:solidFill>
                  <a:schemeClr val="tx1"/>
                </a:solidFill>
              </a:rPr>
              <a:t>. </a:t>
            </a:r>
            <a:r>
              <a:rPr lang="uk-UA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ПОЧЕСНА ГРАМОТА </a:t>
            </a:r>
            <a:r>
              <a:rPr lang="uk-UA" sz="16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ВИКОНАВЧОГО </a:t>
            </a:r>
            <a:r>
              <a:rPr lang="uk-UA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КОМІТЕТУ ПРИЛУЦЬКОЇ МІСЬКОЇ </a:t>
            </a:r>
            <a:r>
              <a:rPr lang="uk-UA" sz="16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РАДИ </a:t>
            </a:r>
            <a:r>
              <a:rPr lang="uk-UA" sz="1600" dirty="0" smtClean="0">
                <a:solidFill>
                  <a:schemeClr val="tx1"/>
                </a:solidFill>
              </a:rPr>
              <a:t>за </a:t>
            </a:r>
            <a:r>
              <a:rPr lang="uk-UA" sz="1600" dirty="0">
                <a:solidFill>
                  <a:schemeClr val="tx1"/>
                </a:solidFill>
              </a:rPr>
              <a:t>сумлінну працю, плідну педагогічну діяльність та з нагоди Дня працівників освіти.</a:t>
            </a:r>
            <a:endParaRPr lang="ru-RU" sz="1600" dirty="0">
              <a:solidFill>
                <a:schemeClr val="tx1"/>
              </a:solidFill>
            </a:endParaRPr>
          </a:p>
          <a:p>
            <a:pPr>
              <a:buClr>
                <a:srgbClr val="90C226"/>
              </a:buClr>
            </a:pP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uk-UA" sz="1600" dirty="0" smtClean="0">
                <a:solidFill>
                  <a:schemeClr val="tx1"/>
                </a:solidFill>
              </a:rPr>
              <a:t>2021 </a:t>
            </a:r>
            <a:r>
              <a:rPr lang="uk-UA" sz="1600" dirty="0">
                <a:solidFill>
                  <a:schemeClr val="tx1"/>
                </a:solidFill>
              </a:rPr>
              <a:t>р</a:t>
            </a:r>
            <a:r>
              <a:rPr lang="uk-UA" sz="1600" dirty="0" smtClean="0">
                <a:solidFill>
                  <a:schemeClr val="tx1"/>
                </a:solidFill>
              </a:rPr>
              <a:t>. </a:t>
            </a:r>
            <a:r>
              <a:rPr lang="uk-UA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ПОЧЕСНА ГРАМОТА В</a:t>
            </a:r>
            <a:r>
              <a:rPr lang="uk-UA" sz="16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ИКОНАВЧОГО </a:t>
            </a:r>
            <a:r>
              <a:rPr lang="uk-UA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КОМІТЕТУ ПРИЛУЦЬКОЇ МІСЬКОЇ </a:t>
            </a:r>
            <a:r>
              <a:rPr lang="uk-UA" sz="16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РАДИ</a:t>
            </a:r>
            <a:r>
              <a:rPr lang="uk-UA" sz="1600" dirty="0" err="1" smtClean="0">
                <a:solidFill>
                  <a:schemeClr val="tx1"/>
                </a:solidFill>
              </a:rPr>
              <a:t>за</a:t>
            </a:r>
            <a:r>
              <a:rPr lang="uk-UA" sz="1600" dirty="0" smtClean="0">
                <a:solidFill>
                  <a:schemeClr val="tx1"/>
                </a:solidFill>
              </a:rPr>
              <a:t> </a:t>
            </a:r>
            <a:r>
              <a:rPr lang="uk-UA" sz="1600" dirty="0">
                <a:solidFill>
                  <a:schemeClr val="tx1"/>
                </a:solidFill>
              </a:rPr>
              <a:t>сумлінну працю, Плідну педагогічну діяльність у справі навчання та виховання підростаючого покоління та з нагоди Міжнародного жіночого дня</a:t>
            </a:r>
            <a:r>
              <a:rPr lang="uk-UA" sz="1600" dirty="0" smtClean="0">
                <a:solidFill>
                  <a:schemeClr val="tx1"/>
                </a:solidFill>
              </a:rPr>
              <a:t>.</a:t>
            </a:r>
            <a:endParaRPr lang="ru-RU" sz="1600" dirty="0" smtClean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2024 р 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Середня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група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№ 2 « Золота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рибка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отримала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грамоту за участь в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Марафоні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добрих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справ у межах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заходів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нагоди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святкування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Всеукраїнського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дня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добрих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справ #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Щедрий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Вівторок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, НБУ,ТАЛАН,  </a:t>
            </a:r>
            <a:r>
              <a:rPr lang="ru-RU" sz="1600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  <a:hlinkClick r:id="rId2"/>
              </a:rPr>
              <a:t>https://talan.bank.gov.ua/get-user-certificate/ayMcmKpuBAvzCtTCGgBm</a:t>
            </a:r>
            <a:endParaRPr lang="ru-RU" sz="1600" dirty="0" smtClean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buClr>
                <a:srgbClr val="90C226"/>
              </a:buClr>
            </a:pPr>
            <a:r>
              <a:rPr lang="uk-UA" sz="16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2025 р. ПОЧЕСНА ГРАМОТА ВИКОНАВЧОГО КОМІТЕТУ ПРИЛУЦЬКОЇ МІСЬКОЇ РАДИ,  за сумлінну працю, вагомий особистий внесок у справу навчання і виховання підростаючого покоління та з нагоди Дня міста, вересень 2025 року.</a:t>
            </a:r>
            <a:endParaRPr lang="ru-RU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95232" y="-5290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" name="Рисунок 13" descr="C:\Users\User\Desktop\грамота марафон добрих справ ТАЛАН 202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6881" y="4076700"/>
            <a:ext cx="2206519" cy="1479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4510" y="1292479"/>
            <a:ext cx="1544996" cy="19518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8400" y="1292479"/>
            <a:ext cx="1608062" cy="2025219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074" y="3538392"/>
            <a:ext cx="1593868" cy="20173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47407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468100" cy="1092200"/>
          </a:xfrm>
        </p:spPr>
        <p:txBody>
          <a:bodyPr>
            <a:normAutofit fontScale="90000"/>
          </a:bodyPr>
          <a:lstStyle/>
          <a:p>
            <a:r>
              <a:rPr lang="uk-UA" sz="3100" dirty="0" smtClean="0">
                <a:solidFill>
                  <a:schemeClr val="tx1"/>
                </a:solidFill>
              </a:rPr>
              <a:t>                          П</a:t>
            </a:r>
            <a:r>
              <a:rPr lang="uk-UA" sz="31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едагогічний вектор:</a:t>
            </a:r>
            <a:r>
              <a:rPr lang="en-US" sz="31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uk-UA" sz="31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по 2026 р.</a:t>
            </a:r>
            <a:r>
              <a:rPr lang="uk-UA" sz="3100" dirty="0" smtClean="0">
                <a:solidFill>
                  <a:schemeClr val="tx1"/>
                </a:solidFill>
              </a:rPr>
              <a:t/>
            </a:r>
            <a:br>
              <a:rPr lang="uk-UA" sz="3100" dirty="0" smtClean="0">
                <a:solidFill>
                  <a:schemeClr val="tx1"/>
                </a:solidFill>
              </a:rPr>
            </a:br>
            <a:r>
              <a:rPr lang="uk-UA" sz="3100" dirty="0" smtClean="0">
                <a:solidFill>
                  <a:schemeClr val="tx1"/>
                </a:solidFill>
              </a:rPr>
              <a:t>  </a:t>
            </a:r>
            <a:r>
              <a:rPr lang="uk-UA" sz="2700" dirty="0" smtClean="0">
                <a:solidFill>
                  <a:schemeClr val="tx1"/>
                </a:solidFill>
              </a:rPr>
              <a:t>« Коректурні таблиці Н. Гавриш у</a:t>
            </a:r>
            <a:r>
              <a:rPr lang="uk-UA" sz="2700" dirty="0">
                <a:solidFill>
                  <a:schemeClr val="tx1"/>
                </a:solidFill>
              </a:rPr>
              <a:t> </a:t>
            </a:r>
            <a:r>
              <a:rPr lang="uk-UA" sz="2700" dirty="0" smtClean="0">
                <a:solidFill>
                  <a:schemeClr val="tx1"/>
                </a:solidFill>
              </a:rPr>
              <a:t>сучасній дошкільній освіті»</a:t>
            </a:r>
            <a:r>
              <a:rPr lang="uk-UA" sz="3200" b="1" dirty="0" smtClean="0"/>
              <a:t/>
            </a:r>
            <a:br>
              <a:rPr lang="uk-UA" sz="3200" b="1" dirty="0" smtClean="0"/>
            </a:br>
            <a:endParaRPr lang="ru-RU" sz="32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3099" y="952500"/>
            <a:ext cx="4127501" cy="482600"/>
          </a:xfrm>
        </p:spPr>
        <p:txBody>
          <a:bodyPr>
            <a:normAutofit fontScale="25000" lnSpcReduction="20000"/>
          </a:bodyPr>
          <a:lstStyle/>
          <a:p>
            <a:r>
              <a:rPr lang="uk-UA" sz="1800" b="0" dirty="0" smtClean="0"/>
              <a:t>     </a:t>
            </a:r>
          </a:p>
          <a:p>
            <a:endParaRPr lang="uk-UA" sz="1800" b="0" dirty="0" smtClean="0"/>
          </a:p>
          <a:p>
            <a:r>
              <a:rPr lang="uk-UA" sz="5600" b="0" dirty="0" smtClean="0"/>
              <a:t> </a:t>
            </a:r>
            <a:r>
              <a:rPr lang="uk-UA" sz="6400" b="1" dirty="0" smtClean="0">
                <a:solidFill>
                  <a:schemeClr val="tx1"/>
                </a:solidFill>
              </a:rPr>
              <a:t>Початок роботи: 2019 рік  по 2026 </a:t>
            </a:r>
            <a:r>
              <a:rPr lang="uk-UA" sz="6400" b="0" dirty="0" smtClean="0">
                <a:solidFill>
                  <a:schemeClr val="tx1"/>
                </a:solidFill>
              </a:rPr>
              <a:t>р.</a:t>
            </a:r>
            <a:endParaRPr lang="ru-RU" sz="6400" b="0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203200" y="1181100"/>
            <a:ext cx="6639585" cy="557910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uk-UA" b="1" dirty="0" smtClean="0"/>
              <a:t>        </a:t>
            </a:r>
            <a:r>
              <a:rPr lang="uk-UA" sz="6400" b="1" dirty="0" smtClean="0">
                <a:solidFill>
                  <a:schemeClr val="tx1"/>
                </a:solidFill>
              </a:rPr>
              <a:t>Мета</a:t>
            </a:r>
            <a:r>
              <a:rPr lang="uk-UA" sz="6400" b="1" dirty="0">
                <a:solidFill>
                  <a:schemeClr val="tx1"/>
                </a:solidFill>
              </a:rPr>
              <a:t>: </a:t>
            </a:r>
            <a:r>
              <a:rPr lang="uk-UA" sz="6400" dirty="0">
                <a:solidFill>
                  <a:schemeClr val="tx1"/>
                </a:solidFill>
              </a:rPr>
              <a:t>розширити і поповнити базу методичного матеріалу, дидактичних посібників з питання, пропагувати практичний досвід  серед колег. Удосконалювати педагогічну майстерність. Створювати </a:t>
            </a:r>
            <a:r>
              <a:rPr lang="uk-UA" sz="6400" dirty="0" smtClean="0">
                <a:solidFill>
                  <a:schemeClr val="tx1"/>
                </a:solidFill>
              </a:rPr>
              <a:t>емоційну </a:t>
            </a:r>
            <a:r>
              <a:rPr lang="uk-UA" sz="6400" dirty="0">
                <a:solidFill>
                  <a:schemeClr val="tx1"/>
                </a:solidFill>
              </a:rPr>
              <a:t>позитивну творчу атмосферу на заняттях . Виявити природні нахили та здібності, обдарування у </a:t>
            </a:r>
            <a:r>
              <a:rPr lang="uk-UA" sz="6400" dirty="0" smtClean="0">
                <a:solidFill>
                  <a:schemeClr val="tx1"/>
                </a:solidFill>
              </a:rPr>
              <a:t>дітей.</a:t>
            </a:r>
            <a:r>
              <a:rPr lang="ru-RU" sz="6400" dirty="0">
                <a:solidFill>
                  <a:schemeClr val="tx1"/>
                </a:solidFill>
              </a:rPr>
              <a:t> </a:t>
            </a:r>
            <a:r>
              <a:rPr lang="uk-UA" sz="6400" dirty="0" smtClean="0">
                <a:solidFill>
                  <a:schemeClr val="tx1"/>
                </a:solidFill>
              </a:rPr>
              <a:t>Формувати </a:t>
            </a:r>
            <a:r>
              <a:rPr lang="uk-UA" sz="6400" dirty="0">
                <a:solidFill>
                  <a:schemeClr val="tx1"/>
                </a:solidFill>
              </a:rPr>
              <a:t>у дітей позитивне ставлення, почуття впевненості у своїх можливостях. </a:t>
            </a:r>
            <a:endParaRPr lang="ru-RU" sz="6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uk-UA" sz="6400" b="1" dirty="0" smtClean="0">
                <a:solidFill>
                  <a:schemeClr val="tx1"/>
                </a:solidFill>
              </a:rPr>
              <a:t>Завдання</a:t>
            </a:r>
            <a:r>
              <a:rPr lang="uk-UA" sz="6400" b="1" dirty="0">
                <a:solidFill>
                  <a:schemeClr val="tx1"/>
                </a:solidFill>
              </a:rPr>
              <a:t>:</a:t>
            </a:r>
            <a:r>
              <a:rPr lang="uk-UA" sz="6400" dirty="0">
                <a:solidFill>
                  <a:schemeClr val="tx1"/>
                </a:solidFill>
              </a:rPr>
              <a:t> </a:t>
            </a:r>
            <a:r>
              <a:rPr lang="uk-UA" sz="6400" dirty="0" smtClean="0">
                <a:solidFill>
                  <a:prstClr val="black"/>
                </a:solidFill>
              </a:rPr>
              <a:t>виготовити </a:t>
            </a:r>
            <a:r>
              <a:rPr lang="uk-UA" sz="6400" dirty="0">
                <a:solidFill>
                  <a:prstClr val="black"/>
                </a:solidFill>
              </a:rPr>
              <a:t>демонстраційний та роздатковий матеріал за інновацією: коректурні таблиці, коректурну рамку та систематизувати добірку коректурних таблиць відповідно блочно – тематичному плануванню.  </a:t>
            </a:r>
            <a:r>
              <a:rPr lang="uk-UA" sz="6400" dirty="0" smtClean="0">
                <a:solidFill>
                  <a:prstClr val="black"/>
                </a:solidFill>
              </a:rPr>
              <a:t>Виготовити </a:t>
            </a:r>
            <a:r>
              <a:rPr lang="uk-UA" sz="6400" dirty="0">
                <a:solidFill>
                  <a:prstClr val="black"/>
                </a:solidFill>
              </a:rPr>
              <a:t>та систематизувати по темам предметні картинки.                                                           </a:t>
            </a:r>
            <a:r>
              <a:rPr lang="uk-UA" sz="6400" dirty="0" smtClean="0">
                <a:solidFill>
                  <a:prstClr val="black"/>
                </a:solidFill>
              </a:rPr>
              <a:t>         Підібрати </a:t>
            </a:r>
            <a:r>
              <a:rPr lang="uk-UA" sz="6400" dirty="0">
                <a:solidFill>
                  <a:prstClr val="black"/>
                </a:solidFill>
              </a:rPr>
              <a:t>систему занять за інноваційною технологією </a:t>
            </a:r>
            <a:r>
              <a:rPr lang="uk-UA" sz="6400" dirty="0" err="1">
                <a:solidFill>
                  <a:prstClr val="black"/>
                </a:solidFill>
              </a:rPr>
              <a:t>Н.Гавриш</a:t>
            </a:r>
            <a:r>
              <a:rPr lang="uk-UA" sz="6400" dirty="0">
                <a:solidFill>
                  <a:prstClr val="black"/>
                </a:solidFill>
              </a:rPr>
              <a:t>.  </a:t>
            </a:r>
            <a:r>
              <a:rPr lang="uk-UA" sz="6400" dirty="0" smtClean="0">
                <a:solidFill>
                  <a:prstClr val="black"/>
                </a:solidFill>
              </a:rPr>
              <a:t> </a:t>
            </a:r>
            <a:r>
              <a:rPr lang="ru-RU" sz="6400" dirty="0" smtClean="0">
                <a:solidFill>
                  <a:prstClr val="black"/>
                </a:solidFill>
              </a:rPr>
              <a:t> </a:t>
            </a:r>
            <a:r>
              <a:rPr lang="uk-UA" sz="6400" dirty="0">
                <a:solidFill>
                  <a:prstClr val="black"/>
                </a:solidFill>
              </a:rPr>
              <a:t>Навчити дітей технічним прийомам складання розповідей використовуючи коректурні таблиці </a:t>
            </a:r>
            <a:r>
              <a:rPr lang="uk-UA" sz="6400" dirty="0" err="1">
                <a:solidFill>
                  <a:prstClr val="black"/>
                </a:solidFill>
              </a:rPr>
              <a:t>Н.Гавриш</a:t>
            </a:r>
            <a:r>
              <a:rPr lang="uk-UA" sz="6400" dirty="0">
                <a:solidFill>
                  <a:prstClr val="black"/>
                </a:solidFill>
              </a:rPr>
              <a:t>.</a:t>
            </a:r>
            <a:r>
              <a:rPr lang="ru-RU" sz="6400" dirty="0">
                <a:solidFill>
                  <a:prstClr val="black"/>
                </a:solidFill>
              </a:rPr>
              <a:t> </a:t>
            </a:r>
            <a:r>
              <a:rPr lang="uk-UA" sz="6400" dirty="0">
                <a:solidFill>
                  <a:prstClr val="black"/>
                </a:solidFill>
              </a:rPr>
              <a:t>Сформувати у дітей комунікативні здібності, навички вільного спілкування з однолітками.   </a:t>
            </a:r>
            <a:r>
              <a:rPr lang="uk-UA" sz="6400" dirty="0" smtClean="0">
                <a:solidFill>
                  <a:prstClr val="black"/>
                </a:solidFill>
              </a:rPr>
              <a:t>Розвивати  </a:t>
            </a:r>
            <a:r>
              <a:rPr lang="uk-UA" sz="6400" dirty="0">
                <a:solidFill>
                  <a:prstClr val="black"/>
                </a:solidFill>
              </a:rPr>
              <a:t>пізнавальну, мовленнєву та інтелектуальну активність, емоційну та зорову чутливість, образне мислення, </a:t>
            </a:r>
            <a:r>
              <a:rPr lang="uk-UA" sz="6400" dirty="0" smtClean="0">
                <a:solidFill>
                  <a:prstClr val="black"/>
                </a:solidFill>
              </a:rPr>
              <a:t>увагу, спостережливість.</a:t>
            </a:r>
            <a:r>
              <a:rPr lang="ru-RU" sz="6400" dirty="0" smtClean="0">
                <a:solidFill>
                  <a:prstClr val="black"/>
                </a:solidFill>
              </a:rPr>
              <a:t>   </a:t>
            </a:r>
          </a:p>
          <a:p>
            <a:pPr marL="0" lvl="0" indent="0" defTabSz="914400">
              <a:spcBef>
                <a:spcPts val="0"/>
              </a:spcBef>
              <a:buClrTx/>
              <a:buSzTx/>
              <a:buNone/>
              <a:defRPr/>
            </a:pPr>
            <a:r>
              <a:rPr lang="ru-RU" sz="6400" b="1" dirty="0" smtClean="0">
                <a:solidFill>
                  <a:prstClr val="black"/>
                </a:solidFill>
              </a:rPr>
              <a:t>Моя </a:t>
            </a:r>
            <a:r>
              <a:rPr lang="ru-RU" sz="6400" b="1" dirty="0" err="1" smtClean="0">
                <a:solidFill>
                  <a:prstClr val="black"/>
                </a:solidFill>
              </a:rPr>
              <a:t>публікація</a:t>
            </a:r>
            <a:r>
              <a:rPr lang="ru-RU" sz="6400" b="1" dirty="0" smtClean="0">
                <a:solidFill>
                  <a:prstClr val="black"/>
                </a:solidFill>
              </a:rPr>
              <a:t>:  </a:t>
            </a:r>
            <a:r>
              <a:rPr lang="en-US" sz="6400" dirty="0" smtClean="0">
                <a:solidFill>
                  <a:prstClr val="black"/>
                </a:solidFill>
              </a:rPr>
              <a:t>IINTERNATIONAL INNOVATION CENTER  “PERSPEKTIVA PLUS” </a:t>
            </a:r>
            <a:r>
              <a:rPr lang="ru-RU" sz="6400" dirty="0" err="1" smtClean="0">
                <a:solidFill>
                  <a:prstClr val="black"/>
                </a:solidFill>
              </a:rPr>
              <a:t>Міжнародний</a:t>
            </a:r>
            <a:r>
              <a:rPr lang="ru-RU" sz="6400" dirty="0" smtClean="0">
                <a:solidFill>
                  <a:prstClr val="black"/>
                </a:solidFill>
              </a:rPr>
              <a:t> конкурс </a:t>
            </a:r>
            <a:r>
              <a:rPr lang="ru-RU" sz="6400" dirty="0" err="1" smtClean="0">
                <a:solidFill>
                  <a:prstClr val="black"/>
                </a:solidFill>
              </a:rPr>
              <a:t>творчих</a:t>
            </a:r>
            <a:r>
              <a:rPr lang="ru-RU" sz="6400" dirty="0" smtClean="0">
                <a:solidFill>
                  <a:prstClr val="black"/>
                </a:solidFill>
              </a:rPr>
              <a:t> </a:t>
            </a:r>
            <a:r>
              <a:rPr lang="ru-RU" sz="6400" dirty="0" err="1" smtClean="0">
                <a:solidFill>
                  <a:prstClr val="black"/>
                </a:solidFill>
              </a:rPr>
              <a:t>робіт</a:t>
            </a:r>
            <a:r>
              <a:rPr lang="ru-RU" sz="6400" dirty="0" smtClean="0">
                <a:solidFill>
                  <a:prstClr val="black"/>
                </a:solidFill>
              </a:rPr>
              <a:t> та </a:t>
            </a:r>
            <a:r>
              <a:rPr lang="ru-RU" sz="6400" dirty="0" err="1" smtClean="0">
                <a:solidFill>
                  <a:prstClr val="black"/>
                </a:solidFill>
              </a:rPr>
              <a:t>навчально-методичних</a:t>
            </a:r>
            <a:r>
              <a:rPr lang="ru-RU" sz="6400" dirty="0" smtClean="0">
                <a:solidFill>
                  <a:prstClr val="black"/>
                </a:solidFill>
              </a:rPr>
              <a:t> </a:t>
            </a:r>
            <a:r>
              <a:rPr lang="ru-RU" sz="6400" dirty="0" err="1" smtClean="0">
                <a:solidFill>
                  <a:prstClr val="black"/>
                </a:solidFill>
              </a:rPr>
              <a:t>розробок</a:t>
            </a:r>
            <a:r>
              <a:rPr lang="ru-RU" sz="6400" dirty="0" smtClean="0">
                <a:solidFill>
                  <a:prstClr val="black"/>
                </a:solidFill>
              </a:rPr>
              <a:t> </a:t>
            </a:r>
            <a:r>
              <a:rPr lang="ru-RU" sz="6400" dirty="0" err="1" smtClean="0">
                <a:solidFill>
                  <a:prstClr val="black"/>
                </a:solidFill>
              </a:rPr>
              <a:t>вихователів</a:t>
            </a:r>
            <a:r>
              <a:rPr lang="ru-RU" sz="6400" dirty="0" smtClean="0">
                <a:solidFill>
                  <a:prstClr val="black"/>
                </a:solidFill>
              </a:rPr>
              <a:t> «</a:t>
            </a:r>
            <a:r>
              <a:rPr lang="ru-RU" sz="6400" dirty="0" err="1" smtClean="0">
                <a:solidFill>
                  <a:prstClr val="black"/>
                </a:solidFill>
              </a:rPr>
              <a:t>Професійний</a:t>
            </a:r>
            <a:r>
              <a:rPr lang="ru-RU" sz="6400" dirty="0" smtClean="0">
                <a:solidFill>
                  <a:prstClr val="black"/>
                </a:solidFill>
              </a:rPr>
              <a:t>  </a:t>
            </a:r>
            <a:r>
              <a:rPr lang="ru-RU" sz="6400" dirty="0" err="1" smtClean="0">
                <a:solidFill>
                  <a:prstClr val="black"/>
                </a:solidFill>
              </a:rPr>
              <a:t>успіх</a:t>
            </a:r>
            <a:r>
              <a:rPr lang="ru-RU" sz="6400" dirty="0">
                <a:solidFill>
                  <a:prstClr val="black"/>
                </a:solidFill>
              </a:rPr>
              <a:t>» </a:t>
            </a:r>
            <a:r>
              <a:rPr lang="ru-RU" sz="6400" dirty="0" err="1">
                <a:solidFill>
                  <a:prstClr val="black"/>
                </a:solidFill>
              </a:rPr>
              <a:t>Інтегроване</a:t>
            </a:r>
            <a:r>
              <a:rPr lang="ru-RU" sz="6400" dirty="0">
                <a:solidFill>
                  <a:prstClr val="black"/>
                </a:solidFill>
              </a:rPr>
              <a:t> </a:t>
            </a:r>
            <a:r>
              <a:rPr lang="ru-RU" sz="6400" dirty="0" err="1">
                <a:solidFill>
                  <a:prstClr val="black"/>
                </a:solidFill>
              </a:rPr>
              <a:t>заняття</a:t>
            </a:r>
            <a:r>
              <a:rPr lang="ru-RU" sz="6400" dirty="0">
                <a:solidFill>
                  <a:prstClr val="black"/>
                </a:solidFill>
              </a:rPr>
              <a:t> за методикою Н </a:t>
            </a:r>
            <a:r>
              <a:rPr lang="ru-RU" sz="6400" dirty="0" err="1">
                <a:solidFill>
                  <a:prstClr val="black"/>
                </a:solidFill>
              </a:rPr>
              <a:t>Гавриш</a:t>
            </a:r>
            <a:r>
              <a:rPr lang="ru-RU" sz="6400" dirty="0">
                <a:solidFill>
                  <a:prstClr val="black"/>
                </a:solidFill>
              </a:rPr>
              <a:t>« Зима в </a:t>
            </a:r>
            <a:r>
              <a:rPr lang="ru-RU" sz="6400" dirty="0" err="1">
                <a:solidFill>
                  <a:prstClr val="black"/>
                </a:solidFill>
              </a:rPr>
              <a:t>лісі</a:t>
            </a:r>
            <a:r>
              <a:rPr lang="ru-RU" sz="6400" dirty="0">
                <a:solidFill>
                  <a:prstClr val="black"/>
                </a:solidFill>
              </a:rPr>
              <a:t>»</a:t>
            </a:r>
            <a:r>
              <a:rPr lang="uk-UA" sz="6600" dirty="0" smtClean="0">
                <a:solidFill>
                  <a:prstClr val="black"/>
                </a:solidFill>
              </a:rPr>
              <a:t> </a:t>
            </a:r>
            <a:r>
              <a:rPr lang="uk-UA" sz="4800" dirty="0" smtClean="0">
                <a:solidFill>
                  <a:prstClr val="black"/>
                </a:solidFill>
              </a:rPr>
              <a:t>К</a:t>
            </a:r>
            <a:r>
              <a:rPr lang="en-US" sz="4800" dirty="0" smtClean="0">
                <a:solidFill>
                  <a:prstClr val="black"/>
                </a:solidFill>
              </a:rPr>
              <a:t>V43PP-75</a:t>
            </a:r>
            <a:r>
              <a:rPr lang="uk-UA" sz="4800" dirty="0" smtClean="0">
                <a:solidFill>
                  <a:prstClr val="black"/>
                </a:solidFill>
              </a:rPr>
              <a:t> </a:t>
            </a:r>
            <a:r>
              <a:rPr lang="en-US" sz="4800" dirty="0" smtClean="0">
                <a:solidFill>
                  <a:prstClr val="black"/>
                </a:solidFill>
              </a:rPr>
              <a:t>22.02.2024</a:t>
            </a:r>
            <a:r>
              <a:rPr lang="uk-UA" sz="4800" dirty="0" smtClean="0">
                <a:solidFill>
                  <a:prstClr val="black"/>
                </a:solidFill>
              </a:rPr>
              <a:t>  № 56/23 С</a:t>
            </a:r>
            <a:r>
              <a:rPr lang="ru-RU" sz="4800" dirty="0" smtClean="0">
                <a:solidFill>
                  <a:prstClr val="black"/>
                </a:solidFill>
              </a:rPr>
              <a:t> </a:t>
            </a:r>
            <a:r>
              <a:rPr lang="ru-RU" sz="6400" dirty="0" smtClean="0">
                <a:solidFill>
                  <a:prstClr val="black"/>
                </a:solidFill>
              </a:rPr>
              <a:t>та </a:t>
            </a:r>
            <a:r>
              <a:rPr lang="ru-RU" sz="6400" dirty="0" err="1" smtClean="0">
                <a:solidFill>
                  <a:prstClr val="black"/>
                </a:solidFill>
              </a:rPr>
              <a:t>отримала</a:t>
            </a:r>
            <a:r>
              <a:rPr lang="ru-RU" sz="6400" dirty="0" smtClean="0">
                <a:solidFill>
                  <a:prstClr val="black"/>
                </a:solidFill>
              </a:rPr>
              <a:t> диплом  і </a:t>
            </a:r>
            <a:r>
              <a:rPr lang="ru-RU" sz="6400" dirty="0" err="1" smtClean="0">
                <a:solidFill>
                  <a:prstClr val="black"/>
                </a:solidFill>
              </a:rPr>
              <a:t>свідоцтво</a:t>
            </a:r>
            <a:r>
              <a:rPr lang="ru-RU" sz="6400" dirty="0" smtClean="0">
                <a:solidFill>
                  <a:prstClr val="black"/>
                </a:solidFill>
              </a:rPr>
              <a:t> про </a:t>
            </a:r>
            <a:r>
              <a:rPr lang="ru-RU" sz="6400" dirty="0" err="1" smtClean="0">
                <a:solidFill>
                  <a:prstClr val="black"/>
                </a:solidFill>
              </a:rPr>
              <a:t>публікацію</a:t>
            </a:r>
            <a:r>
              <a:rPr lang="ru-RU" sz="6400" dirty="0" smtClean="0">
                <a:solidFill>
                  <a:prstClr val="black"/>
                </a:solidFill>
              </a:rPr>
              <a:t> </a:t>
            </a:r>
            <a:r>
              <a:rPr lang="en-US" sz="4400" dirty="0" smtClean="0">
                <a:solidFill>
                  <a:prstClr val="black"/>
                </a:solidFill>
              </a:rPr>
              <a:t>CULTURE</a:t>
            </a:r>
            <a:r>
              <a:rPr lang="ru-RU" sz="4400" dirty="0" smtClean="0">
                <a:solidFill>
                  <a:prstClr val="black"/>
                </a:solidFill>
              </a:rPr>
              <a:t>, </a:t>
            </a:r>
            <a:r>
              <a:rPr lang="en-US" sz="4400" dirty="0" smtClean="0">
                <a:solidFill>
                  <a:prstClr val="black"/>
                </a:solidFill>
              </a:rPr>
              <a:t>EDUCATION</a:t>
            </a:r>
            <a:r>
              <a:rPr lang="ru-RU" sz="4400" dirty="0" smtClean="0">
                <a:solidFill>
                  <a:prstClr val="black"/>
                </a:solidFill>
              </a:rPr>
              <a:t>, </a:t>
            </a:r>
            <a:r>
              <a:rPr lang="en-US" sz="4400" dirty="0" smtClean="0">
                <a:solidFill>
                  <a:prstClr val="black"/>
                </a:solidFill>
              </a:rPr>
              <a:t>LITERATURE 33</a:t>
            </a:r>
            <a:r>
              <a:rPr lang="uk-UA" sz="4400" dirty="0" smtClean="0">
                <a:solidFill>
                  <a:prstClr val="black"/>
                </a:solidFill>
              </a:rPr>
              <a:t>  Лютий 2024 </a:t>
            </a:r>
          </a:p>
          <a:p>
            <a:pPr marL="0" lvl="0" indent="0">
              <a:buClr>
                <a:srgbClr val="90C226"/>
              </a:buClr>
              <a:buNone/>
            </a:pPr>
            <a:endParaRPr lang="en-US" sz="6400" dirty="0">
              <a:solidFill>
                <a:prstClr val="black"/>
              </a:solidFill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ru-RU" sz="6400" b="1" dirty="0" smtClean="0">
                <a:solidFill>
                  <a:prstClr val="black"/>
                </a:solidFill>
              </a:rPr>
              <a:t>    </a:t>
            </a:r>
            <a:r>
              <a:rPr lang="ru-RU" sz="6400" dirty="0">
                <a:solidFill>
                  <a:prstClr val="black"/>
                </a:solidFill>
              </a:rPr>
              <a:t> </a:t>
            </a:r>
            <a:r>
              <a:rPr lang="ru-RU" sz="6400" b="1" dirty="0" smtClean="0">
                <a:solidFill>
                  <a:prstClr val="black"/>
                </a:solidFill>
              </a:rPr>
              <a:t>                                                                              </a:t>
            </a:r>
            <a:endParaRPr lang="ru-RU" sz="6400" b="1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uk-UA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9702800" y="4151869"/>
            <a:ext cx="2044700" cy="712231"/>
          </a:xfrm>
        </p:spPr>
        <p:txBody>
          <a:bodyPr/>
          <a:lstStyle/>
          <a:p>
            <a:r>
              <a:rPr lang="uk-UA" sz="1200" dirty="0" smtClean="0"/>
              <a:t>Фрагмент інтегрованої пізнавальної діяльності :« «Зимова подорож»</a:t>
            </a:r>
            <a:endParaRPr lang="ru-RU" sz="12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800" y="1181100"/>
            <a:ext cx="4203700" cy="29915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6232" y="4407435"/>
            <a:ext cx="1369321" cy="19093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9000" y="4407435"/>
            <a:ext cx="1363800" cy="190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44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000" y="241300"/>
            <a:ext cx="11239500" cy="6375400"/>
          </a:xfrm>
        </p:spPr>
        <p:txBody>
          <a:bodyPr>
            <a:noAutofit/>
          </a:bodyPr>
          <a:lstStyle/>
          <a:p>
            <a:r>
              <a:rPr lang="uk-UA" sz="1400" dirty="0" smtClean="0">
                <a:solidFill>
                  <a:schemeClr val="tx1"/>
                </a:solidFill>
              </a:rPr>
              <a:t>                      </a:t>
            </a:r>
            <a:r>
              <a:rPr lang="uk-UA" sz="2400" dirty="0" smtClean="0">
                <a:solidFill>
                  <a:schemeClr val="tx1"/>
                </a:solidFill>
              </a:rPr>
              <a:t>Пріоритетний напрям педагогічної діяльності з 2026 року </a:t>
            </a:r>
            <a:br>
              <a:rPr lang="uk-UA" sz="2400" dirty="0" smtClean="0">
                <a:solidFill>
                  <a:schemeClr val="tx1"/>
                </a:solidFill>
              </a:rPr>
            </a:b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                   </a:t>
            </a:r>
            <a:r>
              <a:rPr lang="uk-UA" sz="1800" dirty="0" smtClean="0">
                <a:solidFill>
                  <a:schemeClr val="tx1"/>
                </a:solidFill>
              </a:rPr>
              <a:t>« Палички </a:t>
            </a:r>
            <a:r>
              <a:rPr lang="uk-UA" sz="1800" dirty="0" err="1" smtClean="0">
                <a:solidFill>
                  <a:schemeClr val="tx1"/>
                </a:solidFill>
              </a:rPr>
              <a:t>Кюїнезера</a:t>
            </a:r>
            <a:r>
              <a:rPr lang="uk-UA" sz="1800" dirty="0" smtClean="0">
                <a:solidFill>
                  <a:schemeClr val="tx1"/>
                </a:solidFill>
              </a:rPr>
              <a:t> в системі сенсорно-пізнавальної</a:t>
            </a:r>
            <a:br>
              <a:rPr lang="uk-UA" sz="1800" dirty="0" smtClean="0">
                <a:solidFill>
                  <a:schemeClr val="tx1"/>
                </a:solidFill>
              </a:rPr>
            </a:br>
            <a:r>
              <a:rPr lang="uk-UA" sz="1800" dirty="0">
                <a:solidFill>
                  <a:schemeClr val="tx1"/>
                </a:solidFill>
              </a:rPr>
              <a:t> </a:t>
            </a:r>
            <a:r>
              <a:rPr lang="uk-UA" sz="1800" dirty="0" smtClean="0">
                <a:solidFill>
                  <a:schemeClr val="tx1"/>
                </a:solidFill>
              </a:rPr>
              <a:t>                            та логіко - математичної діяльності дошкільників»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b="1" dirty="0" err="1"/>
              <a:t>Чому</a:t>
            </a:r>
            <a:r>
              <a:rPr lang="ru-RU" sz="1400" b="1" dirty="0"/>
              <a:t> я </a:t>
            </a:r>
            <a:r>
              <a:rPr lang="ru-RU" sz="1400" b="1" dirty="0" err="1"/>
              <a:t>обрала</a:t>
            </a:r>
            <a:r>
              <a:rPr lang="ru-RU" sz="1400" b="1" dirty="0"/>
              <a:t> </a:t>
            </a:r>
            <a:r>
              <a:rPr lang="ru-RU" sz="1400" b="1" dirty="0" err="1"/>
              <a:t>цей</a:t>
            </a:r>
            <a:r>
              <a:rPr lang="ru-RU" sz="1400" b="1" dirty="0"/>
              <a:t> </a:t>
            </a:r>
            <a:r>
              <a:rPr lang="ru-RU" sz="1400" b="1" dirty="0" err="1"/>
              <a:t>напрям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smtClean="0"/>
              <a:t>   </a:t>
            </a:r>
            <a:r>
              <a:rPr lang="ru-RU" sz="1400" dirty="0" smtClean="0">
                <a:solidFill>
                  <a:schemeClr val="tx1"/>
                </a:solidFill>
              </a:rPr>
              <a:t>Я </a:t>
            </a:r>
            <a:r>
              <a:rPr lang="ru-RU" sz="1400" dirty="0" err="1">
                <a:solidFill>
                  <a:schemeClr val="tx1"/>
                </a:solidFill>
              </a:rPr>
              <a:t>обрала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цей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напрям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оскільки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палички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Кюїзенера</a:t>
            </a:r>
            <a:r>
              <a:rPr lang="ru-RU" sz="1400" dirty="0">
                <a:solidFill>
                  <a:schemeClr val="tx1"/>
                </a:solidFill>
              </a:rPr>
              <a:t> є </a:t>
            </a:r>
            <a:r>
              <a:rPr lang="ru-RU" sz="1400" dirty="0" err="1">
                <a:solidFill>
                  <a:schemeClr val="tx1"/>
                </a:solidFill>
              </a:rPr>
              <a:t>ефективним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засобом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розвитку</a:t>
            </a:r>
            <a:r>
              <a:rPr lang="ru-RU" sz="1400" dirty="0">
                <a:solidFill>
                  <a:schemeClr val="tx1"/>
                </a:solidFill>
              </a:rPr>
              <a:t> сенсорно-</a:t>
            </a:r>
            <a:r>
              <a:rPr lang="ru-RU" sz="1400" dirty="0" err="1">
                <a:solidFill>
                  <a:schemeClr val="tx1"/>
                </a:solidFill>
              </a:rPr>
              <a:t>пізнавальних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здібностей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дітей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дошкільного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віку</a:t>
            </a:r>
            <a:r>
              <a:rPr lang="ru-RU" sz="1400" dirty="0">
                <a:solidFill>
                  <a:schemeClr val="tx1"/>
                </a:solidFill>
              </a:rPr>
              <a:t>. Робота з ними </a:t>
            </a:r>
            <a:r>
              <a:rPr lang="ru-RU" sz="1400" dirty="0" err="1">
                <a:solidFill>
                  <a:schemeClr val="tx1"/>
                </a:solidFill>
              </a:rPr>
              <a:t>сприяє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формуванню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елементарних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математичних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уявлень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логічного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мислення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уваги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пам’яті</a:t>
            </a:r>
            <a:r>
              <a:rPr lang="ru-RU" sz="1400" dirty="0">
                <a:solidFill>
                  <a:schemeClr val="tx1"/>
                </a:solidFill>
              </a:rPr>
              <a:t> та </a:t>
            </a:r>
            <a:r>
              <a:rPr lang="ru-RU" sz="1400" dirty="0" err="1">
                <a:solidFill>
                  <a:schemeClr val="tx1"/>
                </a:solidFill>
              </a:rPr>
              <a:t>вміння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розв’язувати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пізнавальні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завдання</a:t>
            </a:r>
            <a:r>
              <a:rPr lang="ru-RU" sz="1400" dirty="0">
                <a:solidFill>
                  <a:schemeClr val="tx1"/>
                </a:solidFill>
              </a:rPr>
              <a:t> через </a:t>
            </a:r>
            <a:r>
              <a:rPr lang="ru-RU" sz="1400" dirty="0" err="1">
                <a:solidFill>
                  <a:schemeClr val="tx1"/>
                </a:solidFill>
              </a:rPr>
              <a:t>гру</a:t>
            </a:r>
            <a:r>
              <a:rPr lang="ru-RU" sz="1400" dirty="0">
                <a:solidFill>
                  <a:schemeClr val="tx1"/>
                </a:solidFill>
              </a:rPr>
              <a:t> й </a:t>
            </a:r>
            <a:r>
              <a:rPr lang="ru-RU" sz="1400" dirty="0" err="1">
                <a:solidFill>
                  <a:schemeClr val="tx1"/>
                </a:solidFill>
              </a:rPr>
              <a:t>практичну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діяльність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b="1" dirty="0" smtClean="0"/>
              <a:t>Початок </a:t>
            </a:r>
            <a:r>
              <a:rPr lang="ru-RU" sz="1400" b="1" dirty="0" err="1" smtClean="0"/>
              <a:t>роботи</a:t>
            </a:r>
            <a:r>
              <a:rPr lang="ru-RU" sz="1400" b="1" dirty="0" smtClean="0"/>
              <a:t>:  </a:t>
            </a:r>
            <a:r>
              <a:rPr lang="ru-RU" sz="1400" b="1" dirty="0" smtClean="0">
                <a:solidFill>
                  <a:schemeClr val="tx1"/>
                </a:solidFill>
              </a:rPr>
              <a:t>2026 р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b="1" dirty="0" smtClean="0"/>
              <a:t>Мета: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smtClean="0"/>
              <a:t>  </a:t>
            </a:r>
            <a:r>
              <a:rPr lang="ru-RU" sz="1400" dirty="0" err="1" smtClean="0">
                <a:solidFill>
                  <a:schemeClr val="tx1"/>
                </a:solidFill>
              </a:rPr>
              <a:t>Формувати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сенсорно-</a:t>
            </a:r>
            <a:r>
              <a:rPr lang="ru-RU" sz="1400" dirty="0" err="1">
                <a:solidFill>
                  <a:schemeClr val="tx1"/>
                </a:solidFill>
              </a:rPr>
              <a:t>пізнавальну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компетентність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дітей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дошкільного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віку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засобами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паличок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Кюїзенера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розвивати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логічне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мислення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математичні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здібності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просторове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орієнтування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уміння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порівнювати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класифікувати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аналізувати</a:t>
            </a:r>
            <a:r>
              <a:rPr lang="ru-RU" sz="1400" dirty="0">
                <a:solidFill>
                  <a:schemeClr val="tx1"/>
                </a:solidFill>
              </a:rPr>
              <a:t> та </a:t>
            </a:r>
            <a:r>
              <a:rPr lang="ru-RU" sz="1400" dirty="0" err="1">
                <a:solidFill>
                  <a:schemeClr val="tx1"/>
                </a:solidFill>
              </a:rPr>
              <a:t>встановлювати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закономірності</a:t>
            </a:r>
            <a:r>
              <a:rPr lang="ru-RU" sz="1400" dirty="0">
                <a:solidFill>
                  <a:schemeClr val="tx1"/>
                </a:solidFill>
              </a:rPr>
              <a:t> через </a:t>
            </a:r>
            <a:r>
              <a:rPr lang="ru-RU" sz="1400" dirty="0" err="1">
                <a:solidFill>
                  <a:schemeClr val="tx1"/>
                </a:solidFill>
              </a:rPr>
              <a:t>ігрову</a:t>
            </a:r>
            <a:r>
              <a:rPr lang="ru-RU" sz="1400" dirty="0">
                <a:solidFill>
                  <a:schemeClr val="tx1"/>
                </a:solidFill>
              </a:rPr>
              <a:t> й </a:t>
            </a:r>
            <a:r>
              <a:rPr lang="ru-RU" sz="1400" dirty="0" err="1">
                <a:solidFill>
                  <a:schemeClr val="tx1"/>
                </a:solidFill>
              </a:rPr>
              <a:t>практичну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діяльність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b="1" dirty="0" err="1"/>
              <a:t>Основні</a:t>
            </a:r>
            <a:r>
              <a:rPr lang="ru-RU" sz="1400" b="1" dirty="0"/>
              <a:t> </a:t>
            </a:r>
            <a:r>
              <a:rPr lang="ru-RU" sz="1400" b="1" dirty="0" err="1" smtClean="0"/>
              <a:t>завдання</a:t>
            </a:r>
            <a:r>
              <a:rPr lang="ru-RU" sz="1400" b="1" dirty="0" smtClean="0"/>
              <a:t>: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smtClean="0">
                <a:solidFill>
                  <a:schemeClr val="tx1"/>
                </a:solidFill>
              </a:rPr>
              <a:t>1</a:t>
            </a:r>
            <a:r>
              <a:rPr lang="ru-RU" sz="1400" dirty="0">
                <a:solidFill>
                  <a:schemeClr val="tx1"/>
                </a:solidFill>
              </a:rPr>
              <a:t>. </a:t>
            </a:r>
            <a:r>
              <a:rPr lang="ru-RU" sz="1400" dirty="0" err="1">
                <a:solidFill>
                  <a:schemeClr val="tx1"/>
                </a:solidFill>
              </a:rPr>
              <a:t>Створювати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умови</a:t>
            </a:r>
            <a:r>
              <a:rPr lang="ru-RU" sz="1400" dirty="0">
                <a:solidFill>
                  <a:schemeClr val="tx1"/>
                </a:solidFill>
              </a:rPr>
              <a:t> для сенсорно-</a:t>
            </a:r>
            <a:r>
              <a:rPr lang="ru-RU" sz="1400" dirty="0" err="1">
                <a:solidFill>
                  <a:schemeClr val="tx1"/>
                </a:solidFill>
              </a:rPr>
              <a:t>пізнавального</a:t>
            </a:r>
            <a:r>
              <a:rPr lang="ru-RU" sz="1400" dirty="0">
                <a:solidFill>
                  <a:schemeClr val="tx1"/>
                </a:solidFill>
              </a:rPr>
              <a:t> та </a:t>
            </a:r>
            <a:r>
              <a:rPr lang="ru-RU" sz="1400" dirty="0" err="1">
                <a:solidFill>
                  <a:schemeClr val="tx1"/>
                </a:solidFill>
              </a:rPr>
              <a:t>логіко-математичного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розвитку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дітей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засобами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паличок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Кюїзенера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2. </a:t>
            </a:r>
            <a:r>
              <a:rPr lang="ru-RU" sz="1400" dirty="0" err="1">
                <a:solidFill>
                  <a:schemeClr val="tx1"/>
                </a:solidFill>
              </a:rPr>
              <a:t>Формувати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уявлення</a:t>
            </a:r>
            <a:r>
              <a:rPr lang="ru-RU" sz="1400" dirty="0">
                <a:solidFill>
                  <a:schemeClr val="tx1"/>
                </a:solidFill>
              </a:rPr>
              <a:t> про </a:t>
            </a:r>
            <a:r>
              <a:rPr lang="ru-RU" sz="1400" dirty="0" err="1">
                <a:solidFill>
                  <a:schemeClr val="tx1"/>
                </a:solidFill>
              </a:rPr>
              <a:t>колір</a:t>
            </a:r>
            <a:r>
              <a:rPr lang="ru-RU" sz="1400" dirty="0">
                <a:solidFill>
                  <a:schemeClr val="tx1"/>
                </a:solidFill>
              </a:rPr>
              <a:t>, величину, </a:t>
            </a:r>
            <a:r>
              <a:rPr lang="ru-RU" sz="1400" dirty="0" err="1">
                <a:solidFill>
                  <a:schemeClr val="tx1"/>
                </a:solidFill>
              </a:rPr>
              <a:t>довжину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кількість</a:t>
            </a:r>
            <a:r>
              <a:rPr lang="ru-RU" sz="1400" dirty="0">
                <a:solidFill>
                  <a:schemeClr val="tx1"/>
                </a:solidFill>
              </a:rPr>
              <a:t>, число та </a:t>
            </a:r>
            <a:r>
              <a:rPr lang="ru-RU" sz="1400" dirty="0" err="1">
                <a:solidFill>
                  <a:schemeClr val="tx1"/>
                </a:solidFill>
              </a:rPr>
              <a:t>співвідношення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між</a:t>
            </a:r>
            <a:r>
              <a:rPr lang="ru-RU" sz="1400" dirty="0">
                <a:solidFill>
                  <a:schemeClr val="tx1"/>
                </a:solidFill>
              </a:rPr>
              <a:t> ними.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3. </a:t>
            </a:r>
            <a:r>
              <a:rPr lang="ru-RU" sz="1400" dirty="0" err="1">
                <a:solidFill>
                  <a:schemeClr val="tx1"/>
                </a:solidFill>
              </a:rPr>
              <a:t>Розвивати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логічне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мислення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увагу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пам’ять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уяву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кмітливість</a:t>
            </a:r>
            <a:r>
              <a:rPr lang="ru-RU" sz="1400" dirty="0">
                <a:solidFill>
                  <a:schemeClr val="tx1"/>
                </a:solidFill>
              </a:rPr>
              <a:t> і </a:t>
            </a:r>
            <a:r>
              <a:rPr lang="ru-RU" sz="1400" dirty="0" err="1">
                <a:solidFill>
                  <a:schemeClr val="tx1"/>
                </a:solidFill>
              </a:rPr>
              <a:t>пізнавальну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активність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4. </a:t>
            </a:r>
            <a:r>
              <a:rPr lang="ru-RU" sz="1400" dirty="0" err="1">
                <a:solidFill>
                  <a:schemeClr val="tx1"/>
                </a:solidFill>
              </a:rPr>
              <a:t>Учити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дітей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порівнювати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групувати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класифікувати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предмети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знаходити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закономірності</a:t>
            </a:r>
            <a:r>
              <a:rPr lang="ru-RU" sz="1400" dirty="0">
                <a:solidFill>
                  <a:schemeClr val="tx1"/>
                </a:solidFill>
              </a:rPr>
              <a:t> та </a:t>
            </a:r>
            <a:r>
              <a:rPr lang="ru-RU" sz="1400" dirty="0" err="1">
                <a:solidFill>
                  <a:schemeClr val="tx1"/>
                </a:solidFill>
              </a:rPr>
              <a:t>розв’язувати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логічні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завдання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5. </a:t>
            </a:r>
            <a:r>
              <a:rPr lang="ru-RU" sz="1400" dirty="0" err="1">
                <a:solidFill>
                  <a:schemeClr val="tx1"/>
                </a:solidFill>
              </a:rPr>
              <a:t>Розвивати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самостійність</a:t>
            </a:r>
            <a:r>
              <a:rPr lang="ru-RU" sz="1400" dirty="0">
                <a:solidFill>
                  <a:schemeClr val="tx1"/>
                </a:solidFill>
              </a:rPr>
              <a:t>, </a:t>
            </a:r>
            <a:r>
              <a:rPr lang="ru-RU" sz="1400" dirty="0" err="1">
                <a:solidFill>
                  <a:schemeClr val="tx1"/>
                </a:solidFill>
              </a:rPr>
              <a:t>творчість</a:t>
            </a:r>
            <a:r>
              <a:rPr lang="ru-RU" sz="1400" dirty="0">
                <a:solidFill>
                  <a:schemeClr val="tx1"/>
                </a:solidFill>
              </a:rPr>
              <a:t> і </a:t>
            </a:r>
            <a:r>
              <a:rPr lang="ru-RU" sz="1400" dirty="0" err="1">
                <a:solidFill>
                  <a:schemeClr val="tx1"/>
                </a:solidFill>
              </a:rPr>
              <a:t>вміння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знаходити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різні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способи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виконання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завдань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6. </a:t>
            </a:r>
            <a:r>
              <a:rPr lang="ru-RU" sz="1400" dirty="0" err="1">
                <a:solidFill>
                  <a:schemeClr val="tx1"/>
                </a:solidFill>
              </a:rPr>
              <a:t>Упроваджувати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ігрові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методи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роботи</a:t>
            </a:r>
            <a:r>
              <a:rPr lang="ru-RU" sz="1400" dirty="0">
                <a:solidFill>
                  <a:schemeClr val="tx1"/>
                </a:solidFill>
              </a:rPr>
              <a:t> з </a:t>
            </a:r>
            <a:r>
              <a:rPr lang="ru-RU" sz="1400" dirty="0" err="1">
                <a:solidFill>
                  <a:schemeClr val="tx1"/>
                </a:solidFill>
              </a:rPr>
              <a:t>паличками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Кюїзенера</a:t>
            </a:r>
            <a:r>
              <a:rPr lang="ru-RU" sz="1400" dirty="0">
                <a:solidFill>
                  <a:schemeClr val="tx1"/>
                </a:solidFill>
              </a:rPr>
              <a:t> з </a:t>
            </a:r>
            <a:r>
              <a:rPr lang="ru-RU" sz="1400" dirty="0" err="1">
                <a:solidFill>
                  <a:schemeClr val="tx1"/>
                </a:solidFill>
              </a:rPr>
              <a:t>урахуванням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вікових</a:t>
            </a:r>
            <a:r>
              <a:rPr lang="ru-RU" sz="1400" dirty="0">
                <a:solidFill>
                  <a:schemeClr val="tx1"/>
                </a:solidFill>
              </a:rPr>
              <a:t> та </a:t>
            </a:r>
            <a:r>
              <a:rPr lang="ru-RU" sz="1400" dirty="0" err="1">
                <a:solidFill>
                  <a:schemeClr val="tx1"/>
                </a:solidFill>
              </a:rPr>
              <a:t>індивідуальних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особливостей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дітей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7. </a:t>
            </a:r>
            <a:r>
              <a:rPr lang="ru-RU" sz="1400" dirty="0" err="1">
                <a:solidFill>
                  <a:schemeClr val="tx1"/>
                </a:solidFill>
              </a:rPr>
              <a:t>Залучати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батьків</a:t>
            </a:r>
            <a:r>
              <a:rPr lang="ru-RU" sz="1400" dirty="0">
                <a:solidFill>
                  <a:schemeClr val="tx1"/>
                </a:solidFill>
              </a:rPr>
              <a:t> до сенсорно-</a:t>
            </a:r>
            <a:r>
              <a:rPr lang="ru-RU" sz="1400" dirty="0" err="1">
                <a:solidFill>
                  <a:schemeClr val="tx1"/>
                </a:solidFill>
              </a:rPr>
              <a:t>пізнавального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розвитку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дітей</a:t>
            </a:r>
            <a:r>
              <a:rPr lang="ru-RU" sz="1400" dirty="0">
                <a:solidFill>
                  <a:schemeClr val="tx1"/>
                </a:solidFill>
              </a:rPr>
              <a:t> через </a:t>
            </a:r>
            <a:r>
              <a:rPr lang="ru-RU" sz="1400" dirty="0" err="1">
                <a:solidFill>
                  <a:schemeClr val="tx1"/>
                </a:solidFill>
              </a:rPr>
              <a:t>спільні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ігри</a:t>
            </a:r>
            <a:r>
              <a:rPr lang="ru-RU" sz="1400" dirty="0">
                <a:solidFill>
                  <a:schemeClr val="tx1"/>
                </a:solidFill>
              </a:rPr>
              <a:t> та </a:t>
            </a:r>
            <a:r>
              <a:rPr lang="ru-RU" sz="1400" dirty="0" err="1">
                <a:solidFill>
                  <a:schemeClr val="tx1"/>
                </a:solidFill>
              </a:rPr>
              <a:t>практичні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завдання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  <a:r>
              <a:rPr lang="ru-RU" sz="1400" dirty="0"/>
              <a:t/>
            </a:r>
            <a:br>
              <a:rPr lang="ru-RU" sz="1400" dirty="0"/>
            </a:b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69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39700"/>
            <a:ext cx="9635066" cy="655320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                     </a:t>
            </a:r>
            <a:r>
              <a:rPr lang="ru-RU" sz="2400" b="1" dirty="0" err="1" smtClean="0"/>
              <a:t>Перспективний</a:t>
            </a:r>
            <a:r>
              <a:rPr lang="ru-RU" sz="2400" b="1" dirty="0" smtClean="0"/>
              <a:t> </a:t>
            </a:r>
            <a:r>
              <a:rPr lang="en-US" sz="2400" b="1" dirty="0" smtClean="0"/>
              <a:t> </a:t>
            </a:r>
            <a:r>
              <a:rPr lang="uk-UA" sz="2400" b="1" dirty="0"/>
              <a:t>план </a:t>
            </a:r>
            <a:r>
              <a:rPr lang="uk-UA" sz="2400" b="1" dirty="0" smtClean="0"/>
              <a:t>роботи на 2026-2029 роки</a:t>
            </a:r>
            <a:r>
              <a:rPr lang="uk-UA" sz="2400" b="1" dirty="0"/>
              <a:t/>
            </a:r>
            <a:br>
              <a:rPr lang="uk-UA" sz="2400" b="1" dirty="0"/>
            </a:br>
            <a:r>
              <a:rPr lang="uk-UA" sz="1800" b="1" dirty="0"/>
              <a:t/>
            </a:r>
            <a:br>
              <a:rPr lang="uk-UA" sz="1800" b="1" dirty="0"/>
            </a:br>
            <a:r>
              <a:rPr lang="uk-UA" sz="1600" b="1" dirty="0" smtClean="0"/>
              <a:t> 2026–2027 </a:t>
            </a:r>
            <a:r>
              <a:rPr lang="uk-UA" sz="1600" b="1" dirty="0"/>
              <a:t>навчальний рік — </a:t>
            </a:r>
            <a:r>
              <a:rPr lang="uk-UA" sz="1600" b="1" dirty="0" smtClean="0"/>
              <a:t>молодший дошкільний вік</a:t>
            </a:r>
            <a:r>
              <a:rPr lang="uk-UA" sz="1600" b="1" dirty="0"/>
              <a:t/>
            </a:r>
            <a:br>
              <a:rPr lang="uk-UA" sz="1600" b="1" dirty="0"/>
            </a:br>
            <a:r>
              <a:rPr lang="uk-UA" sz="1600" b="1" dirty="0" smtClean="0">
                <a:solidFill>
                  <a:schemeClr val="tx1"/>
                </a:solidFill>
              </a:rPr>
              <a:t>Етап </a:t>
            </a:r>
            <a:r>
              <a:rPr lang="uk-UA" sz="1600" b="1" dirty="0">
                <a:solidFill>
                  <a:schemeClr val="tx1"/>
                </a:solidFill>
              </a:rPr>
              <a:t>1. Ознайомлення та формування початкових математичних </a:t>
            </a:r>
            <a:r>
              <a:rPr lang="uk-UA" sz="1600" b="1" dirty="0" smtClean="0">
                <a:solidFill>
                  <a:schemeClr val="tx1"/>
                </a:solidFill>
              </a:rPr>
              <a:t>уявлень</a:t>
            </a:r>
            <a:r>
              <a:rPr lang="uk-UA" sz="1600" b="1" dirty="0"/>
              <a:t/>
            </a:r>
            <a:br>
              <a:rPr lang="uk-UA" sz="1600" b="1" dirty="0"/>
            </a:br>
            <a:r>
              <a:rPr lang="uk-UA" sz="1600" dirty="0">
                <a:solidFill>
                  <a:schemeClr val="tx1"/>
                </a:solidFill>
              </a:rPr>
              <a:t>• Опрацювання методичної літератури щодо використання паличок </a:t>
            </a:r>
            <a:r>
              <a:rPr lang="uk-UA" sz="1600" dirty="0" err="1">
                <a:solidFill>
                  <a:schemeClr val="tx1"/>
                </a:solidFill>
              </a:rPr>
              <a:t>Кюїзенера</a:t>
            </a:r>
            <a:r>
              <a:rPr lang="uk-UA" sz="1600" dirty="0">
                <a:solidFill>
                  <a:schemeClr val="tx1"/>
                </a:solidFill>
              </a:rPr>
              <a:t>.</a:t>
            </a:r>
            <a:br>
              <a:rPr lang="uk-UA" sz="1600" dirty="0">
                <a:solidFill>
                  <a:schemeClr val="tx1"/>
                </a:solidFill>
              </a:rPr>
            </a:br>
            <a:r>
              <a:rPr lang="uk-UA" sz="1600" dirty="0">
                <a:solidFill>
                  <a:schemeClr val="tx1"/>
                </a:solidFill>
              </a:rPr>
              <a:t>• Створення предметно-ігрового середовища для роботи з паличками.</a:t>
            </a:r>
            <a:br>
              <a:rPr lang="uk-UA" sz="1600" dirty="0">
                <a:solidFill>
                  <a:schemeClr val="tx1"/>
                </a:solidFill>
              </a:rPr>
            </a:br>
            <a:r>
              <a:rPr lang="uk-UA" sz="1600" dirty="0">
                <a:solidFill>
                  <a:schemeClr val="tx1"/>
                </a:solidFill>
              </a:rPr>
              <a:t>• Ознайомлення дітей із паличками, їхніми кольорами та розмірами.</a:t>
            </a:r>
            <a:br>
              <a:rPr lang="uk-UA" sz="1600" dirty="0">
                <a:solidFill>
                  <a:schemeClr val="tx1"/>
                </a:solidFill>
              </a:rPr>
            </a:br>
            <a:r>
              <a:rPr lang="uk-UA" sz="1600" dirty="0">
                <a:solidFill>
                  <a:schemeClr val="tx1"/>
                </a:solidFill>
              </a:rPr>
              <a:t>• Формування вміння розрізняти кольори, порівнювати палички за довжиною, знаходити однакові та різні.</a:t>
            </a:r>
            <a:br>
              <a:rPr lang="uk-UA" sz="1600" dirty="0">
                <a:solidFill>
                  <a:schemeClr val="tx1"/>
                </a:solidFill>
              </a:rPr>
            </a:br>
            <a:r>
              <a:rPr lang="uk-UA" sz="1600" dirty="0">
                <a:solidFill>
                  <a:schemeClr val="tx1"/>
                </a:solidFill>
              </a:rPr>
              <a:t>• Ігри на групування, добір за кольором і величиною, викладання простих візерунків.</a:t>
            </a:r>
            <a:br>
              <a:rPr lang="uk-UA" sz="1600" dirty="0">
                <a:solidFill>
                  <a:schemeClr val="tx1"/>
                </a:solidFill>
              </a:rPr>
            </a:br>
            <a:r>
              <a:rPr lang="uk-UA" sz="1600" dirty="0">
                <a:solidFill>
                  <a:schemeClr val="tx1"/>
                </a:solidFill>
              </a:rPr>
              <a:t>• Залучення батьків до використання розвивальних ігор удома</a:t>
            </a:r>
            <a:r>
              <a:rPr lang="uk-UA" sz="1600" dirty="0" smtClean="0">
                <a:solidFill>
                  <a:schemeClr val="tx1"/>
                </a:solidFill>
              </a:rPr>
              <a:t>.</a:t>
            </a:r>
            <a:br>
              <a:rPr lang="uk-UA" sz="1600" dirty="0" smtClean="0">
                <a:solidFill>
                  <a:schemeClr val="tx1"/>
                </a:solidFill>
              </a:rPr>
            </a:br>
            <a:r>
              <a:rPr lang="uk-UA" sz="1600" b="1" dirty="0"/>
              <a:t/>
            </a:r>
            <a:br>
              <a:rPr lang="uk-UA" sz="1600" b="1" dirty="0"/>
            </a:br>
            <a:r>
              <a:rPr lang="uk-UA" sz="1600" b="1" dirty="0"/>
              <a:t>2027–2028 навчальний рік — </a:t>
            </a:r>
            <a:r>
              <a:rPr lang="uk-UA" sz="1600" b="1" dirty="0" smtClean="0"/>
              <a:t>середній дошкільний вік</a:t>
            </a:r>
            <a:r>
              <a:rPr lang="uk-UA" sz="1600" b="1" dirty="0"/>
              <a:t/>
            </a:r>
            <a:br>
              <a:rPr lang="uk-UA" sz="1600" b="1" dirty="0"/>
            </a:br>
            <a:r>
              <a:rPr lang="uk-UA" sz="1600" b="1" dirty="0" smtClean="0">
                <a:solidFill>
                  <a:schemeClr val="tx1"/>
                </a:solidFill>
              </a:rPr>
              <a:t>Етап </a:t>
            </a:r>
            <a:r>
              <a:rPr lang="uk-UA" sz="1600" b="1" dirty="0">
                <a:solidFill>
                  <a:schemeClr val="tx1"/>
                </a:solidFill>
              </a:rPr>
              <a:t>2. Розвиток логічного мислення та математичних </a:t>
            </a:r>
            <a:r>
              <a:rPr lang="uk-UA" sz="1600" b="1" dirty="0" smtClean="0">
                <a:solidFill>
                  <a:schemeClr val="tx1"/>
                </a:solidFill>
              </a:rPr>
              <a:t>уявлень</a:t>
            </a:r>
            <a:r>
              <a:rPr lang="uk-UA" sz="1600" b="1" dirty="0"/>
              <a:t/>
            </a:r>
            <a:br>
              <a:rPr lang="uk-UA" sz="1600" b="1" dirty="0"/>
            </a:br>
            <a:r>
              <a:rPr lang="uk-UA" sz="1600" dirty="0">
                <a:solidFill>
                  <a:schemeClr val="tx1"/>
                </a:solidFill>
              </a:rPr>
              <a:t>• Закріплення знань про колір, довжину та величину паличок.</a:t>
            </a:r>
            <a:br>
              <a:rPr lang="uk-UA" sz="1600" dirty="0">
                <a:solidFill>
                  <a:schemeClr val="tx1"/>
                </a:solidFill>
              </a:rPr>
            </a:br>
            <a:r>
              <a:rPr lang="uk-UA" sz="1600" dirty="0">
                <a:solidFill>
                  <a:schemeClr val="tx1"/>
                </a:solidFill>
              </a:rPr>
              <a:t>• Формування уявлень про кількість, число та співвідношення між числами.</a:t>
            </a:r>
            <a:br>
              <a:rPr lang="uk-UA" sz="1600" dirty="0">
                <a:solidFill>
                  <a:schemeClr val="tx1"/>
                </a:solidFill>
              </a:rPr>
            </a:br>
            <a:r>
              <a:rPr lang="uk-UA" sz="1600" dirty="0">
                <a:solidFill>
                  <a:schemeClr val="tx1"/>
                </a:solidFill>
              </a:rPr>
              <a:t>• Вправляння у порівнянні предметів за довжиною та встановленні рівності й нерівності.</a:t>
            </a:r>
            <a:br>
              <a:rPr lang="uk-UA" sz="1600" dirty="0">
                <a:solidFill>
                  <a:schemeClr val="tx1"/>
                </a:solidFill>
              </a:rPr>
            </a:br>
            <a:r>
              <a:rPr lang="uk-UA" sz="1600" dirty="0">
                <a:solidFill>
                  <a:schemeClr val="tx1"/>
                </a:solidFill>
              </a:rPr>
              <a:t>• Виконання завдань на складання чисел із двох менших величин.</a:t>
            </a:r>
            <a:br>
              <a:rPr lang="uk-UA" sz="1600" dirty="0">
                <a:solidFill>
                  <a:schemeClr val="tx1"/>
                </a:solidFill>
              </a:rPr>
            </a:br>
            <a:r>
              <a:rPr lang="uk-UA" sz="1600" dirty="0">
                <a:solidFill>
                  <a:schemeClr val="tx1"/>
                </a:solidFill>
              </a:rPr>
              <a:t>• Розвиток уміння продовжувати закономірності, складати серії та алгоритми.</a:t>
            </a:r>
            <a:br>
              <a:rPr lang="uk-UA" sz="1600" dirty="0">
                <a:solidFill>
                  <a:schemeClr val="tx1"/>
                </a:solidFill>
              </a:rPr>
            </a:br>
            <a:r>
              <a:rPr lang="uk-UA" sz="1600" dirty="0">
                <a:solidFill>
                  <a:schemeClr val="tx1"/>
                </a:solidFill>
              </a:rPr>
              <a:t>• Використання паличок для конструювання геометричних фігур, предметів і сюжетних композицій.</a:t>
            </a:r>
            <a:br>
              <a:rPr lang="uk-UA" sz="1600" dirty="0">
                <a:solidFill>
                  <a:schemeClr val="tx1"/>
                </a:solidFill>
              </a:rPr>
            </a:br>
            <a:r>
              <a:rPr lang="uk-UA" sz="1600" dirty="0">
                <a:solidFill>
                  <a:schemeClr val="tx1"/>
                </a:solidFill>
              </a:rPr>
              <a:t>• Проведення дидактичних ігор та консультацій для батьків.</a:t>
            </a:r>
            <a:r>
              <a:rPr lang="uk-UA" sz="1600" b="1" dirty="0"/>
              <a:t/>
            </a:r>
            <a:br>
              <a:rPr lang="uk-UA" sz="1600" b="1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14327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943600"/>
          </a:xfrm>
        </p:spPr>
        <p:txBody>
          <a:bodyPr>
            <a:normAutofit/>
          </a:bodyPr>
          <a:lstStyle/>
          <a:p>
            <a:r>
              <a:rPr lang="uk-UA" sz="1600" b="1" dirty="0"/>
              <a:t>2028–2029 навчальний рік — старший дошкільний вік</a:t>
            </a:r>
            <a:br>
              <a:rPr lang="uk-UA" sz="1600" b="1" dirty="0"/>
            </a:br>
            <a:r>
              <a:rPr lang="uk-UA" sz="1600" b="1" dirty="0">
                <a:solidFill>
                  <a:schemeClr val="tx1"/>
                </a:solidFill>
              </a:rPr>
              <a:t>Етап 3. Удосконалення логіко-математичних умінь і самостійного розв’язання завдань</a:t>
            </a:r>
            <a:r>
              <a:rPr lang="uk-UA" sz="1600" b="1" dirty="0"/>
              <a:t/>
            </a:r>
            <a:br>
              <a:rPr lang="uk-UA" sz="1600" b="1" dirty="0"/>
            </a:br>
            <a:r>
              <a:rPr lang="uk-UA" sz="1600" dirty="0">
                <a:solidFill>
                  <a:schemeClr val="tx1"/>
                </a:solidFill>
              </a:rPr>
              <a:t>• Закріплення знань про числа, їх склад і кількісні співвідношення.</a:t>
            </a:r>
            <a:br>
              <a:rPr lang="uk-UA" sz="1600" dirty="0">
                <a:solidFill>
                  <a:schemeClr val="tx1"/>
                </a:solidFill>
              </a:rPr>
            </a:br>
            <a:r>
              <a:rPr lang="uk-UA" sz="1600" dirty="0">
                <a:solidFill>
                  <a:schemeClr val="tx1"/>
                </a:solidFill>
              </a:rPr>
              <a:t>• Формування вміння моделювати числа та математичні залежності за допомогою паличок.</a:t>
            </a:r>
            <a:br>
              <a:rPr lang="uk-UA" sz="1600" dirty="0">
                <a:solidFill>
                  <a:schemeClr val="tx1"/>
                </a:solidFill>
              </a:rPr>
            </a:br>
            <a:r>
              <a:rPr lang="uk-UA" sz="1600" dirty="0">
                <a:solidFill>
                  <a:schemeClr val="tx1"/>
                </a:solidFill>
              </a:rPr>
              <a:t>• Розв’язування логічних задач і завдань на пошук закономірностей.</a:t>
            </a:r>
            <a:br>
              <a:rPr lang="uk-UA" sz="1600" dirty="0">
                <a:solidFill>
                  <a:schemeClr val="tx1"/>
                </a:solidFill>
              </a:rPr>
            </a:br>
            <a:r>
              <a:rPr lang="uk-UA" sz="1600" dirty="0">
                <a:solidFill>
                  <a:schemeClr val="tx1"/>
                </a:solidFill>
              </a:rPr>
              <a:t>• Виконання вправ на вимірювання умовною міркою, порівняння довжин і складання геометричних композицій.</a:t>
            </a:r>
            <a:br>
              <a:rPr lang="uk-UA" sz="1600" dirty="0">
                <a:solidFill>
                  <a:schemeClr val="tx1"/>
                </a:solidFill>
              </a:rPr>
            </a:br>
            <a:r>
              <a:rPr lang="uk-UA" sz="1600" dirty="0">
                <a:solidFill>
                  <a:schemeClr val="tx1"/>
                </a:solidFill>
              </a:rPr>
              <a:t>• Розвиток просторового мислення, кмітливості, самостійності та творчого підходу.</a:t>
            </a:r>
            <a:br>
              <a:rPr lang="uk-UA" sz="1600" dirty="0">
                <a:solidFill>
                  <a:schemeClr val="tx1"/>
                </a:solidFill>
              </a:rPr>
            </a:br>
            <a:r>
              <a:rPr lang="uk-UA" sz="1600" dirty="0">
                <a:solidFill>
                  <a:schemeClr val="tx1"/>
                </a:solidFill>
              </a:rPr>
              <a:t>• Використання паличок у </a:t>
            </a:r>
            <a:r>
              <a:rPr lang="uk-UA" sz="1600" dirty="0" err="1">
                <a:solidFill>
                  <a:schemeClr val="tx1"/>
                </a:solidFill>
              </a:rPr>
              <a:t>квестах</a:t>
            </a:r>
            <a:r>
              <a:rPr lang="uk-UA" sz="1600" dirty="0">
                <a:solidFill>
                  <a:schemeClr val="tx1"/>
                </a:solidFill>
              </a:rPr>
              <a:t>, математичних іграх і проблемно-пошукових ситуаціях.</a:t>
            </a:r>
            <a:br>
              <a:rPr lang="uk-UA" sz="1600" dirty="0">
                <a:solidFill>
                  <a:schemeClr val="tx1"/>
                </a:solidFill>
              </a:rPr>
            </a:br>
            <a:r>
              <a:rPr lang="uk-UA" sz="1600" dirty="0">
                <a:solidFill>
                  <a:schemeClr val="tx1"/>
                </a:solidFill>
              </a:rPr>
              <a:t>• Проведення підсумкового моніторингу сформованості сенсорно-пізнавальних і логіко-математичних умінь дітей.</a:t>
            </a:r>
            <a:br>
              <a:rPr lang="uk-UA" sz="1600" dirty="0">
                <a:solidFill>
                  <a:schemeClr val="tx1"/>
                </a:solidFill>
              </a:rPr>
            </a:br>
            <a:r>
              <a:rPr lang="uk-UA" sz="1600" dirty="0">
                <a:solidFill>
                  <a:schemeClr val="tx1"/>
                </a:solidFill>
              </a:rPr>
              <a:t>• Узагальнення досвіду роботи та презентація результатів педагогічної діяльності.</a:t>
            </a:r>
            <a:r>
              <a:rPr lang="uk-UA" sz="1600" b="1" dirty="0"/>
              <a:t/>
            </a:r>
            <a:br>
              <a:rPr lang="uk-UA" sz="1600" b="1" dirty="0"/>
            </a:br>
            <a:r>
              <a:rPr lang="uk-UA" sz="1600" b="1" dirty="0"/>
              <a:t>Очікуваний </a:t>
            </a:r>
            <a:r>
              <a:rPr lang="uk-UA" sz="1600" b="1" dirty="0" smtClean="0"/>
              <a:t>результат:</a:t>
            </a:r>
            <a:r>
              <a:rPr lang="uk-UA" sz="1600" dirty="0">
                <a:solidFill>
                  <a:schemeClr val="tx1"/>
                </a:solidFill>
              </a:rPr>
              <a:t/>
            </a:r>
            <a:br>
              <a:rPr lang="uk-UA" sz="1600" dirty="0">
                <a:solidFill>
                  <a:schemeClr val="tx1"/>
                </a:solidFill>
              </a:rPr>
            </a:br>
            <a:r>
              <a:rPr lang="uk-UA" sz="1600" dirty="0">
                <a:solidFill>
                  <a:schemeClr val="tx1"/>
                </a:solidFill>
              </a:rPr>
              <a:t>Підвищення рівня сенсорно-пізнавального розвитку дітей, формування стійкого інтересу до математики, розвиток логічного мислення, самостійності та вміння застосовувати набуті знання у повсякденному житті.</a:t>
            </a:r>
            <a:endParaRPr lang="ru-RU" sz="1600" dirty="0"/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10083800" y="5892799"/>
            <a:ext cx="584200" cy="148563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3007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828" y="1781612"/>
            <a:ext cx="1035468" cy="10570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"/>
            <a:ext cx="10841566" cy="927100"/>
          </a:xfrm>
        </p:spPr>
        <p:txBody>
          <a:bodyPr>
            <a:normAutofit fontScale="90000"/>
          </a:bodyPr>
          <a:lstStyle/>
          <a:p>
            <a:pPr lvl="0" defTabSz="914400">
              <a:spcBef>
                <a:spcPts val="0"/>
              </a:spcBef>
            </a:pPr>
            <a:r>
              <a:rPr lang="uk-UA" sz="20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                                            МЕТОДИЧНА ДІЯЛЬНІСТЬ:</a:t>
            </a:r>
            <a:br>
              <a:rPr lang="uk-UA" sz="20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sz="20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     УЧАСТЬ У РОБОТІ МЕТОДИЧНОЇ СЛУЖБИ </a:t>
            </a:r>
            <a:r>
              <a:rPr lang="uk-UA" sz="2000" b="1" dirty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ЗАКЛАДУ </a:t>
            </a:r>
            <a:r>
              <a:rPr lang="uk-UA" sz="20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ДОШКІЛЬНОЇ </a:t>
            </a:r>
            <a:br>
              <a:rPr lang="uk-UA" sz="20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sz="2000" b="1" dirty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uk-UA" sz="20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                                                ОСВІТИ : 20</a:t>
            </a:r>
            <a:r>
              <a:rPr lang="en-US" sz="20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24</a:t>
            </a:r>
            <a:r>
              <a:rPr lang="uk-UA" sz="20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-202</a:t>
            </a:r>
            <a:r>
              <a:rPr lang="en-US" sz="20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7</a:t>
            </a:r>
            <a:r>
              <a:rPr lang="uk-UA" sz="20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р.</a:t>
            </a:r>
            <a:br>
              <a:rPr lang="uk-UA" sz="20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sz="2000" b="1" dirty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uk-UA" sz="20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     </a:t>
            </a:r>
            <a:r>
              <a:rPr lang="uk-UA" sz="14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uk-UA" sz="14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sz="14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                                                                   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888914"/>
              </p:ext>
            </p:extLst>
          </p:nvPr>
        </p:nvGraphicFramePr>
        <p:xfrm>
          <a:off x="368300" y="927101"/>
          <a:ext cx="11531599" cy="6193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85254">
                  <a:extLst>
                    <a:ext uri="{9D8B030D-6E8A-4147-A177-3AD203B41FA5}">
                      <a16:colId xmlns:a16="http://schemas.microsoft.com/office/drawing/2014/main" val="476495576"/>
                    </a:ext>
                  </a:extLst>
                </a:gridCol>
                <a:gridCol w="2046345">
                  <a:extLst>
                    <a:ext uri="{9D8B030D-6E8A-4147-A177-3AD203B41FA5}">
                      <a16:colId xmlns:a16="http://schemas.microsoft.com/office/drawing/2014/main" val="2656551067"/>
                    </a:ext>
                  </a:extLst>
                </a:gridCol>
              </a:tblGrid>
              <a:tr h="58419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28836"/>
                  </a:ext>
                </a:extLst>
              </a:tr>
              <a:tr h="293467"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90C226"/>
                        </a:buClr>
                        <a:buSzPct val="8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Участь в акції Благодійного фонду « Щаслива лапа»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90C226"/>
                        </a:buClr>
                        <a:buSzPct val="80000"/>
                        <a:buFont typeface="Wingdings 3" charset="2"/>
                        <a:buNone/>
                        <a:tabLst/>
                        <a:defRPr/>
                      </a:pPr>
                      <a:r>
                        <a:rPr kumimoji="0" lang="uk-UA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uk-UA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-202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uk-UA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uk-UA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н.р</a:t>
                      </a:r>
                      <a:r>
                        <a:rPr kumimoji="0" lang="uk-UA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417449"/>
                  </a:ext>
                </a:extLst>
              </a:tr>
              <a:tr h="293467"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Інформаційно- практична година «Коректурні таблиці для активного мовлення дошкільників» Чек-лист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90C226"/>
                        </a:buClr>
                        <a:buSzPct val="80000"/>
                        <a:buFont typeface="Wingdings 3" charset="2"/>
                        <a:buNone/>
                        <a:tabLst/>
                        <a:defRPr/>
                      </a:pP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2024-2025 </a:t>
                      </a:r>
                      <a:r>
                        <a:rPr kumimoji="0" lang="uk-UA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н.р</a:t>
                      </a: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627934"/>
                  </a:ext>
                </a:extLst>
              </a:tr>
              <a:tr h="498895"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Інтегрована </a:t>
                      </a:r>
                      <a:r>
                        <a:rPr kumimoji="0" lang="uk-UA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пізнавально</a:t>
                      </a: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розвивальна діяльність дітей молодшого </a:t>
                      </a:r>
                      <a:r>
                        <a:rPr kumimoji="0" lang="uk-UA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донкільного</a:t>
                      </a: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віку « Тварини та птахи» з використанням коректурної таблиці</a:t>
                      </a: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2024-2025 </a:t>
                      </a:r>
                      <a:r>
                        <a:rPr kumimoji="0" lang="uk-UA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н.р</a:t>
                      </a: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29095"/>
                  </a:ext>
                </a:extLst>
              </a:tr>
              <a:tr h="309700">
                <a:tc>
                  <a:txBody>
                    <a:bodyPr/>
                    <a:lstStyle/>
                    <a:p>
                      <a:pPr marL="285750" marR="0" lvl="0" indent="-285750" algn="just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Спортивно – розважальна</a:t>
                      </a:r>
                      <a:r>
                        <a:rPr lang="uk-UA" sz="14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uk-UA" sz="1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година до Дня Конституції України : « Наша воля – наша доля.»  </a:t>
                      </a:r>
                      <a:endParaRPr lang="uk-UA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28.06.24 р.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572959"/>
                  </a:ext>
                </a:extLst>
              </a:tr>
              <a:tr h="308131">
                <a:tc>
                  <a:txBody>
                    <a:bodyPr/>
                    <a:lstStyle/>
                    <a:p>
                      <a:pPr marL="285750" marR="0" lvl="0" indent="-285750" algn="just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Всесвітній День яйця, проведено ігрове дійство « І знесла курочка яєчко».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11.10.24 р.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066881"/>
                  </a:ext>
                </a:extLst>
              </a:tr>
              <a:tr h="310403">
                <a:tc>
                  <a:txBody>
                    <a:bodyPr/>
                    <a:lstStyle/>
                    <a:p>
                      <a:pPr marL="285750" lvl="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uk-UA" sz="14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Вистава з безпеки життєдіяльності: « Пригоди поросятка </a:t>
                      </a:r>
                      <a:r>
                        <a:rPr lang="uk-UA" sz="140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Чока</a:t>
                      </a:r>
                      <a:r>
                        <a:rPr lang="uk-UA" sz="14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на тему « Сам вдома»</a:t>
                      </a:r>
                      <a:endParaRPr lang="ru-RU" sz="1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17.03.24 р.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737817"/>
                  </a:ext>
                </a:extLst>
              </a:tr>
              <a:tr h="309303">
                <a:tc>
                  <a:txBody>
                    <a:bodyPr/>
                    <a:lstStyle/>
                    <a:p>
                      <a:pPr marL="285750" marR="0" lvl="0" indent="-285750" algn="just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Літня розвага</a:t>
                      </a:r>
                      <a:r>
                        <a:rPr lang="uk-UA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«А у нашім у садочку»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08.07.25 р.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890431"/>
                  </a:ext>
                </a:extLst>
              </a:tr>
              <a:tr h="308131">
                <a:tc>
                  <a:txBody>
                    <a:bodyPr/>
                    <a:lstStyle/>
                    <a:p>
                      <a:pPr marL="285750" lvl="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Всеукраїнський День </a:t>
                      </a:r>
                      <a:r>
                        <a:rPr lang="uk-UA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Дошкілля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Дозвілля « А у нашім у садочку» </a:t>
                      </a: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90C226"/>
                        </a:buClr>
                        <a:buSzPct val="80000"/>
                        <a:buFont typeface="Wingdings 3" charset="2"/>
                        <a:buNone/>
                        <a:tabLst/>
                        <a:defRPr/>
                      </a:pP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26.09.25 р.</a:t>
                      </a:r>
                      <a:endParaRPr kumimoji="0" 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275101"/>
                  </a:ext>
                </a:extLst>
              </a:tr>
              <a:tr h="498895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Відкритий</a:t>
                      </a:r>
                      <a:r>
                        <a:rPr lang="ru-RU" sz="1400" dirty="0" smtClean="0"/>
                        <a:t> показ  </a:t>
                      </a:r>
                      <a:r>
                        <a:rPr lang="ru-RU" sz="1400" dirty="0" err="1" smtClean="0"/>
                        <a:t>ігрового</a:t>
                      </a:r>
                      <a:r>
                        <a:rPr lang="ru-RU" sz="1400" dirty="0" smtClean="0"/>
                        <a:t>  </a:t>
                      </a:r>
                      <a:r>
                        <a:rPr lang="ru-RU" sz="1400" dirty="0" err="1" smtClean="0"/>
                        <a:t>квесту</a:t>
                      </a:r>
                      <a:r>
                        <a:rPr lang="ru-RU" sz="1400" dirty="0" smtClean="0"/>
                        <a:t> з </a:t>
                      </a:r>
                      <a:r>
                        <a:rPr lang="ru-RU" sz="1400" dirty="0" err="1" smtClean="0"/>
                        <a:t>використанням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коректурної</a:t>
                      </a:r>
                      <a:r>
                        <a:rPr lang="ru-RU" sz="1400" dirty="0" smtClean="0"/>
                        <a:t> рамки за методикою Н. </a:t>
                      </a:r>
                      <a:r>
                        <a:rPr lang="ru-RU" sz="1400" dirty="0" err="1" smtClean="0"/>
                        <a:t>Гавриш</a:t>
                      </a:r>
                      <a:r>
                        <a:rPr lang="ru-RU" sz="1400" dirty="0" smtClean="0"/>
                        <a:t> для </a:t>
                      </a:r>
                      <a:r>
                        <a:rPr lang="ru-RU" sz="1400" dirty="0" err="1" smtClean="0"/>
                        <a:t>мовно</a:t>
                      </a:r>
                      <a:r>
                        <a:rPr lang="ru-RU" sz="1400" dirty="0" smtClean="0"/>
                        <a:t>- </a:t>
                      </a:r>
                      <a:r>
                        <a:rPr lang="ru-RU" sz="1400" dirty="0" err="1" smtClean="0"/>
                        <a:t>логічних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ігор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дітей</a:t>
                      </a:r>
                      <a:r>
                        <a:rPr lang="ru-RU" sz="1400" baseline="0" dirty="0" smtClean="0"/>
                        <a:t> « </a:t>
                      </a:r>
                      <a:r>
                        <a:rPr lang="ru-RU" sz="1400" baseline="0" dirty="0" err="1" smtClean="0"/>
                        <a:t>Веснограй</a:t>
                      </a:r>
                      <a:r>
                        <a:rPr lang="ru-RU" sz="1400" baseline="0" dirty="0" smtClean="0"/>
                        <a:t>»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25.03.26 р.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938806"/>
                  </a:ext>
                </a:extLst>
              </a:tr>
              <a:tr h="293467"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/>
                        <a:t> «</a:t>
                      </a:r>
                      <a:r>
                        <a:rPr lang="ru-RU" sz="1400" dirty="0" err="1" smtClean="0"/>
                        <a:t>Подорож</a:t>
                      </a:r>
                      <a:r>
                        <a:rPr lang="ru-RU" sz="1400" dirty="0" smtClean="0"/>
                        <a:t>- </a:t>
                      </a:r>
                      <a:r>
                        <a:rPr lang="ru-RU" sz="1400" dirty="0" err="1" smtClean="0"/>
                        <a:t>екскурсія</a:t>
                      </a:r>
                      <a:r>
                        <a:rPr lang="ru-RU" sz="1400" dirty="0" smtClean="0"/>
                        <a:t> на </a:t>
                      </a:r>
                      <a:r>
                        <a:rPr lang="ru-RU" sz="1400" dirty="0" err="1" smtClean="0"/>
                        <a:t>страусину</a:t>
                      </a:r>
                      <a:r>
                        <a:rPr lang="ru-RU" sz="1400" dirty="0" smtClean="0"/>
                        <a:t> ферму»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30.09.25 р.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721066"/>
                  </a:ext>
                </a:extLst>
              </a:tr>
              <a:tr h="29346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Екскурсія</a:t>
                      </a:r>
                      <a:r>
                        <a:rPr lang="ru-RU" sz="1400" dirty="0" smtClean="0"/>
                        <a:t> до </a:t>
                      </a:r>
                      <a:r>
                        <a:rPr lang="ru-RU" sz="1400" dirty="0" err="1" smtClean="0"/>
                        <a:t>Прилуцької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гімназії</a:t>
                      </a:r>
                      <a:r>
                        <a:rPr lang="ru-RU" sz="1400" dirty="0" smtClean="0"/>
                        <a:t> № 10 , </a:t>
                      </a:r>
                      <a:r>
                        <a:rPr lang="ru-RU" sz="1400" dirty="0" err="1" smtClean="0"/>
                        <a:t>діти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переглянули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виставу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присвячену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Новорічним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святам</a:t>
                      </a:r>
                      <a:r>
                        <a:rPr lang="ru-RU" sz="1400" dirty="0" smtClean="0"/>
                        <a:t> 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06.01.26 р.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680971"/>
                  </a:ext>
                </a:extLst>
              </a:tr>
              <a:tr h="29346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Канікулярний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період</a:t>
                      </a:r>
                      <a:r>
                        <a:rPr lang="ru-RU" sz="1400" dirty="0" smtClean="0"/>
                        <a:t>:  </a:t>
                      </a:r>
                      <a:r>
                        <a:rPr lang="ru-RU" sz="1400" dirty="0" err="1" smtClean="0"/>
                        <a:t>музично</a:t>
                      </a:r>
                      <a:r>
                        <a:rPr lang="ru-RU" sz="1400" dirty="0" smtClean="0"/>
                        <a:t>- </a:t>
                      </a:r>
                      <a:r>
                        <a:rPr lang="ru-RU" sz="1400" dirty="0" err="1" smtClean="0"/>
                        <a:t>спортивний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 « Зимовий драйв».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09.01.26 р.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712296"/>
                  </a:ext>
                </a:extLst>
              </a:tr>
              <a:tr h="29346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 smtClean="0"/>
                        <a:t>Свято «День  </a:t>
                      </a:r>
                      <a:r>
                        <a:rPr lang="ru-RU" sz="1400" b="0" dirty="0" err="1" smtClean="0"/>
                        <a:t>Української</a:t>
                      </a:r>
                      <a:r>
                        <a:rPr lang="ru-RU" sz="1400" b="0" dirty="0" smtClean="0"/>
                        <a:t> </a:t>
                      </a:r>
                      <a:r>
                        <a:rPr lang="ru-RU" sz="1400" b="0" dirty="0" err="1" smtClean="0"/>
                        <a:t>Державності</a:t>
                      </a:r>
                      <a:r>
                        <a:rPr lang="ru-RU" sz="1400" b="0" dirty="0" smtClean="0"/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15.07.26</a:t>
                      </a:r>
                      <a:r>
                        <a:rPr lang="uk-UA" sz="1400" baseline="0" dirty="0" smtClean="0"/>
                        <a:t> р.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26680"/>
                  </a:ext>
                </a:extLst>
              </a:tr>
              <a:tr h="29346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Ігрове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дійство</a:t>
                      </a:r>
                      <a:r>
                        <a:rPr lang="ru-RU" sz="1400" dirty="0" smtClean="0"/>
                        <a:t> : « І </a:t>
                      </a:r>
                      <a:r>
                        <a:rPr lang="ru-RU" sz="1400" dirty="0" err="1" smtClean="0"/>
                        <a:t>знесла</a:t>
                      </a:r>
                      <a:r>
                        <a:rPr lang="ru-RU" sz="1400" dirty="0" smtClean="0"/>
                        <a:t> курочка </a:t>
                      </a:r>
                      <a:r>
                        <a:rPr lang="ru-RU" sz="1400" dirty="0" err="1" smtClean="0"/>
                        <a:t>яєчко</a:t>
                      </a:r>
                      <a:r>
                        <a:rPr lang="ru-RU" sz="1400" dirty="0" smtClean="0"/>
                        <a:t>, </a:t>
                      </a:r>
                      <a:r>
                        <a:rPr lang="ru-RU" sz="1400" dirty="0" err="1" smtClean="0"/>
                        <a:t>присвячене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Всесвітньому</a:t>
                      </a:r>
                      <a:r>
                        <a:rPr lang="ru-RU" sz="1400" dirty="0" smtClean="0"/>
                        <a:t> Дню </a:t>
                      </a:r>
                      <a:r>
                        <a:rPr lang="ru-RU" sz="1400" dirty="0" err="1" smtClean="0"/>
                        <a:t>Яйця</a:t>
                      </a:r>
                      <a:r>
                        <a:rPr lang="ru-RU" sz="1400" dirty="0" smtClean="0"/>
                        <a:t>.»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12.19.26 р.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292503"/>
                  </a:ext>
                </a:extLst>
              </a:tr>
              <a:tr h="29346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uk-UA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Палички </a:t>
                      </a:r>
                      <a:r>
                        <a:rPr lang="uk-UA" sz="1400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Кюїзенера</a:t>
                      </a:r>
                      <a:r>
                        <a:rPr lang="uk-UA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ЗДО :основи впровадження. Практикум.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10.03.2027р</a:t>
                      </a:r>
                      <a:endParaRPr lang="ru-RU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434371"/>
                  </a:ext>
                </a:extLst>
              </a:tr>
              <a:tr h="450188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711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0791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101600"/>
            <a:ext cx="7951693" cy="8382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    </a:t>
            </a:r>
            <a:r>
              <a:rPr lang="ru-RU" sz="2800" dirty="0" smtClean="0">
                <a:solidFill>
                  <a:schemeClr val="tx1"/>
                </a:solidFill>
              </a:rPr>
              <a:t>Г</a:t>
            </a:r>
            <a:r>
              <a:rPr lang="uk-UA" sz="2800" dirty="0" err="1" smtClean="0">
                <a:solidFill>
                  <a:schemeClr val="tx1"/>
                </a:solidFill>
              </a:rPr>
              <a:t>ромадська</a:t>
            </a:r>
            <a:r>
              <a:rPr lang="uk-UA" sz="2800" dirty="0" smtClean="0">
                <a:solidFill>
                  <a:schemeClr val="tx1"/>
                </a:solidFill>
              </a:rPr>
              <a:t> діяльність педагога</a:t>
            </a: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0461" y="4450976"/>
            <a:ext cx="2245457" cy="1590385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355600" y="596900"/>
            <a:ext cx="11087100" cy="626110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</a:rPr>
              <a:t>ВСЗЯО </a:t>
            </a:r>
            <a:r>
              <a:rPr lang="ru-RU" sz="1600" dirty="0" err="1">
                <a:solidFill>
                  <a:schemeClr val="tx1"/>
                </a:solidFill>
              </a:rPr>
              <a:t>напрям</a:t>
            </a:r>
            <a:r>
              <a:rPr lang="ru-RU" sz="1600" dirty="0">
                <a:solidFill>
                  <a:schemeClr val="tx1"/>
                </a:solidFill>
              </a:rPr>
              <a:t> :«</a:t>
            </a:r>
            <a:r>
              <a:rPr lang="ru-RU" sz="1600" dirty="0" err="1">
                <a:solidFill>
                  <a:schemeClr val="tx1"/>
                </a:solidFill>
              </a:rPr>
              <a:t>Здобувачі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дошкільної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освіти</a:t>
            </a:r>
            <a:r>
              <a:rPr lang="ru-RU" sz="1600" dirty="0">
                <a:solidFill>
                  <a:schemeClr val="tx1"/>
                </a:solidFill>
              </a:rPr>
              <a:t>. </a:t>
            </a:r>
            <a:r>
              <a:rPr lang="ru-RU" sz="1600" dirty="0" err="1">
                <a:solidFill>
                  <a:schemeClr val="tx1"/>
                </a:solidFill>
              </a:rPr>
              <a:t>Забезпечення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всебічного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розвитку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дитини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дошкільного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віку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err="1">
                <a:solidFill>
                  <a:schemeClr val="tx1"/>
                </a:solidFill>
              </a:rPr>
              <a:t>набуття</a:t>
            </a:r>
            <a:r>
              <a:rPr lang="ru-RU" sz="1600" dirty="0">
                <a:solidFill>
                  <a:schemeClr val="tx1"/>
                </a:solidFill>
              </a:rPr>
              <a:t> нею </a:t>
            </a:r>
            <a:r>
              <a:rPr lang="ru-RU" sz="1600" dirty="0" err="1">
                <a:solidFill>
                  <a:schemeClr val="tx1"/>
                </a:solidFill>
              </a:rPr>
              <a:t>життєвого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соціального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досвіду</a:t>
            </a:r>
            <a:r>
              <a:rPr lang="ru-RU" sz="1600" dirty="0">
                <a:solidFill>
                  <a:schemeClr val="tx1"/>
                </a:solidFill>
              </a:rPr>
              <a:t>» </a:t>
            </a:r>
            <a:r>
              <a:rPr lang="ru-RU" sz="1600" dirty="0" smtClean="0">
                <a:solidFill>
                  <a:schemeClr val="tx1"/>
                </a:solidFill>
              </a:rPr>
              <a:t>(</a:t>
            </a:r>
            <a:r>
              <a:rPr lang="ru-RU" sz="1600" dirty="0" err="1" smtClean="0">
                <a:solidFill>
                  <a:schemeClr val="tx1"/>
                </a:solidFill>
              </a:rPr>
              <a:t>жовтень</a:t>
            </a:r>
            <a:r>
              <a:rPr lang="ru-RU" sz="1600" dirty="0" smtClean="0">
                <a:solidFill>
                  <a:schemeClr val="tx1"/>
                </a:solidFill>
              </a:rPr>
              <a:t> 2023- </a:t>
            </a:r>
            <a:r>
              <a:rPr lang="ru-RU" sz="1600" dirty="0" err="1" smtClean="0">
                <a:solidFill>
                  <a:schemeClr val="tx1"/>
                </a:solidFill>
              </a:rPr>
              <a:t>січень</a:t>
            </a:r>
            <a:r>
              <a:rPr lang="ru-RU" sz="1600" smtClean="0">
                <a:solidFill>
                  <a:schemeClr val="tx1"/>
                </a:solidFill>
              </a:rPr>
              <a:t> 2024 </a:t>
            </a:r>
            <a:r>
              <a:rPr lang="ru-RU" sz="1600" dirty="0">
                <a:solidFill>
                  <a:schemeClr val="tx1"/>
                </a:solidFill>
              </a:rPr>
              <a:t>н р)</a:t>
            </a:r>
            <a:endParaRPr lang="en-US" sz="16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</a:rPr>
              <a:t>Участь </a:t>
            </a:r>
            <a:r>
              <a:rPr lang="ru-RU" sz="1600" dirty="0">
                <a:solidFill>
                  <a:schemeClr val="tx1"/>
                </a:solidFill>
              </a:rPr>
              <a:t>в </a:t>
            </a:r>
            <a:r>
              <a:rPr lang="ru-RU" sz="1600" dirty="0" err="1">
                <a:solidFill>
                  <a:schemeClr val="tx1"/>
                </a:solidFill>
              </a:rPr>
              <a:t>акції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err="1">
                <a:solidFill>
                  <a:schemeClr val="tx1"/>
                </a:solidFill>
              </a:rPr>
              <a:t>Благодійного</a:t>
            </a:r>
            <a:r>
              <a:rPr lang="ru-RU" sz="1600" dirty="0">
                <a:solidFill>
                  <a:schemeClr val="tx1"/>
                </a:solidFill>
              </a:rPr>
              <a:t> фонду « </a:t>
            </a:r>
            <a:r>
              <a:rPr lang="ru-RU" sz="1600" dirty="0" err="1">
                <a:solidFill>
                  <a:schemeClr val="tx1"/>
                </a:solidFill>
              </a:rPr>
              <a:t>Щаслива</a:t>
            </a:r>
            <a:r>
              <a:rPr lang="ru-RU" sz="1600" dirty="0">
                <a:solidFill>
                  <a:schemeClr val="tx1"/>
                </a:solidFill>
              </a:rPr>
              <a:t> лапа</a:t>
            </a:r>
            <a:r>
              <a:rPr lang="ru-RU" sz="1600" dirty="0" smtClean="0">
                <a:solidFill>
                  <a:schemeClr val="tx1"/>
                </a:solidFill>
              </a:rPr>
              <a:t>»   </a:t>
            </a:r>
            <a:r>
              <a:rPr lang="ru-RU" sz="1600" dirty="0">
                <a:solidFill>
                  <a:schemeClr val="tx1"/>
                </a:solidFill>
              </a:rPr>
              <a:t>2023-2024 </a:t>
            </a:r>
            <a:r>
              <a:rPr lang="ru-RU" sz="1600" dirty="0" err="1">
                <a:solidFill>
                  <a:schemeClr val="tx1"/>
                </a:solidFill>
              </a:rPr>
              <a:t>н.р</a:t>
            </a:r>
            <a:r>
              <a:rPr lang="ru-RU" sz="1600" dirty="0" smtClean="0">
                <a:solidFill>
                  <a:schemeClr val="tx1"/>
                </a:solidFill>
              </a:rPr>
              <a:t>.</a:t>
            </a:r>
            <a:endParaRPr lang="uk-UA" sz="1600" dirty="0" smtClean="0">
              <a:solidFill>
                <a:schemeClr val="tx1"/>
              </a:solidFill>
            </a:endParaRPr>
          </a:p>
          <a:p>
            <a:pPr marL="285750" lvl="0" indent="-285750">
              <a:buClr>
                <a:srgbClr val="90C226"/>
              </a:buClr>
              <a:buFont typeface="Arial" panose="020B0604020202020204" pitchFamily="34" charset="0"/>
              <a:buChar char="•"/>
            </a:pPr>
            <a:r>
              <a:rPr lang="uk-UA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Сертифікат за проведення освітньої розмови " Поважай та розумій" у межах благодійної акції #</a:t>
            </a:r>
            <a:r>
              <a:rPr 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Super Coins</a:t>
            </a:r>
            <a:r>
              <a:rPr lang="uk-UA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НБУ, #</a:t>
            </a:r>
            <a:r>
              <a:rPr lang="en-US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SuperCoins</a:t>
            </a:r>
            <a:r>
              <a:rPr lang="uk-UA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#</a:t>
            </a:r>
            <a:r>
              <a:rPr lang="uk-UA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ПоважайРозумій</a:t>
            </a:r>
            <a:r>
              <a:rPr lang="uk-UA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2024 рік.</a:t>
            </a:r>
            <a:r>
              <a:rPr lang="uk-UA" sz="1600" u="sng" dirty="0" smtClean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  <a:hlinkClick r:id="rId3"/>
              </a:rPr>
              <a:t> https://talan.bank.gov.ua/get-user-certificate/1gOQz-xaItUpv06821Pt</a:t>
            </a:r>
            <a:r>
              <a:rPr lang="uk-UA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1600" dirty="0" smtClean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90C226"/>
              </a:buClr>
              <a:buFont typeface="Arial" panose="020B0604020202020204" pitchFamily="34" charset="0"/>
              <a:buChar char="•"/>
            </a:pPr>
            <a:r>
              <a:rPr lang="uk-UA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Сертифікат </a:t>
            </a:r>
            <a:r>
              <a:rPr lang="uk-UA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учасника конкурсу " Поважай, розумій та будь вдячним"" “Щедрий вівторок  НБУ , ІЗІ Академія турботи,  </a:t>
            </a:r>
            <a:r>
              <a:rPr lang="uk-UA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ТАЛАН/2024</a:t>
            </a:r>
            <a:r>
              <a:rPr lang="uk-UA" sz="1600" u="sng" dirty="0" smtClean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  <a:hlinkClick r:id="rId4"/>
              </a:rPr>
              <a:t>https</a:t>
            </a:r>
            <a:r>
              <a:rPr lang="uk-UA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  <a:hlinkClick r:id="rId4"/>
              </a:rPr>
              <a:t>://fileview.ukr.net/?</a:t>
            </a:r>
            <a:r>
              <a:rPr lang="uk-UA" sz="1600" u="sng" dirty="0" smtClean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  <a:hlinkClick r:id="rId4"/>
              </a:rPr>
              <a:t>url=https%3A%2F%2Fmail.ukr.net%2Fapi%2Fpublic%2Ffile_view%2Flist%3Ftoken%3DFzUDRtCWNtSn0BO-y-EgJDx_twp7O7ss5xXUWk-nKrSD</a:t>
            </a:r>
            <a:endParaRPr lang="en-US" sz="1600" u="sng" dirty="0">
              <a:solidFill>
                <a:srgbClr val="0563C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90C226"/>
              </a:buClr>
              <a:buFont typeface="Arial" panose="020B0604020202020204" pitchFamily="34" charset="0"/>
              <a:buChar char="•"/>
            </a:pPr>
            <a:r>
              <a:rPr lang="uk-UA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Сертифікат </a:t>
            </a:r>
            <a:r>
              <a:rPr lang="uk-UA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учасника конкурсу " Монети вдячності" НБУ, #</a:t>
            </a:r>
            <a:r>
              <a:rPr lang="ru-RU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Super</a:t>
            </a: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Couns</a:t>
            </a:r>
            <a:r>
              <a:rPr lang="uk-UA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  2024 р,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  <a:hlinkClick r:id="rId5"/>
              </a:rPr>
              <a:t>https://www.facebook.com/photo?fbid=1649725439283550&amp;set=pcb.1713516722537415</a:t>
            </a:r>
            <a:r>
              <a:rPr lang="uk-UA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US" sz="1600" dirty="0" smtClean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90C226"/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ВСЗЯО </a:t>
            </a:r>
            <a:r>
              <a:rPr lang="ru-RU" sz="1600" dirty="0" err="1">
                <a:solidFill>
                  <a:schemeClr val="tx1"/>
                </a:solidFill>
              </a:rPr>
              <a:t>напрям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:«</a:t>
            </a:r>
            <a:r>
              <a:rPr lang="ru-RU" sz="1600" dirty="0" err="1" smtClean="0">
                <a:solidFill>
                  <a:schemeClr val="tx1"/>
                </a:solidFill>
              </a:rPr>
              <a:t>Забезпечення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ефективної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системи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управління</a:t>
            </a:r>
            <a:r>
              <a:rPr lang="ru-RU" sz="1600" dirty="0" smtClean="0">
                <a:solidFill>
                  <a:schemeClr val="tx1"/>
                </a:solidFill>
              </a:rPr>
              <a:t>» та «</a:t>
            </a:r>
            <a:r>
              <a:rPr lang="ru-RU" sz="1600" dirty="0" err="1" smtClean="0">
                <a:solidFill>
                  <a:schemeClr val="tx1"/>
                </a:solidFill>
              </a:rPr>
              <a:t>Формування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культури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академічної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доброчесності</a:t>
            </a:r>
            <a:r>
              <a:rPr lang="ru-RU" sz="1600" dirty="0" smtClean="0">
                <a:solidFill>
                  <a:schemeClr val="tx1"/>
                </a:solidFill>
              </a:rPr>
              <a:t>» (26.01.26- 05.26 </a:t>
            </a:r>
            <a:r>
              <a:rPr lang="ru-RU" sz="1600" dirty="0" err="1" smtClean="0">
                <a:solidFill>
                  <a:schemeClr val="tx1"/>
                </a:solidFill>
              </a:rPr>
              <a:t>н.р</a:t>
            </a:r>
            <a:r>
              <a:rPr lang="ru-RU" sz="1600" dirty="0" smtClean="0">
                <a:solidFill>
                  <a:schemeClr val="tx1"/>
                </a:solidFill>
              </a:rPr>
              <a:t>.)</a:t>
            </a: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90C226"/>
              </a:buClr>
              <a:buFont typeface="Arial" panose="020B0604020202020204" pitchFamily="34" charset="0"/>
              <a:buChar char="•"/>
            </a:pPr>
            <a:r>
              <a:rPr lang="ru-RU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Сертифікат</a:t>
            </a:r>
            <a:r>
              <a:rPr lang="ru-RU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 ТУРБОТЛИВОЇ ГРУПИ  за </a:t>
            </a:r>
            <a:r>
              <a:rPr lang="ru-RU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проведені</a:t>
            </a:r>
            <a:r>
              <a:rPr lang="ru-RU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9 занять « Уроки </a:t>
            </a:r>
            <a:r>
              <a:rPr lang="ru-RU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турботи</a:t>
            </a:r>
            <a:r>
              <a:rPr lang="ru-RU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» </a:t>
            </a:r>
            <a:r>
              <a:rPr lang="ru-RU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від</a:t>
            </a:r>
            <a:r>
              <a:rPr lang="ru-RU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Академії</a:t>
            </a:r>
            <a:r>
              <a:rPr lang="ru-RU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турботи</a:t>
            </a:r>
            <a:r>
              <a:rPr lang="ru-RU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за </a:t>
            </a:r>
            <a:r>
              <a:rPr lang="ru-RU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підтримки</a:t>
            </a:r>
            <a:r>
              <a:rPr lang="ru-RU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радниці</a:t>
            </a:r>
            <a:r>
              <a:rPr lang="ru-RU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- </a:t>
            </a:r>
            <a:r>
              <a:rPr lang="ru-RU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уповноваженої</a:t>
            </a:r>
            <a:r>
              <a:rPr lang="ru-RU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президента </a:t>
            </a:r>
            <a:r>
              <a:rPr lang="ru-RU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України</a:t>
            </a:r>
            <a:r>
              <a:rPr lang="ru-RU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з прав </a:t>
            </a:r>
            <a:r>
              <a:rPr lang="ru-RU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дитини</a:t>
            </a:r>
            <a:r>
              <a:rPr lang="ru-RU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та </a:t>
            </a:r>
            <a:r>
              <a:rPr lang="ru-RU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дитячої</a:t>
            </a:r>
            <a:r>
              <a:rPr lang="ru-RU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реабілітації</a:t>
            </a:r>
            <a:r>
              <a:rPr lang="ru-RU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 Дар</a:t>
            </a:r>
            <a:r>
              <a:rPr 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’</a:t>
            </a:r>
            <a:r>
              <a:rPr lang="uk-UA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ї Герасимчук.</a:t>
            </a:r>
            <a:r>
              <a:rPr lang="ru-RU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2025-2026 </a:t>
            </a:r>
            <a:r>
              <a:rPr lang="uk-UA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рр.</a:t>
            </a:r>
            <a:endParaRPr lang="ru-RU" sz="1600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endParaRPr lang="ru-RU" sz="15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1622078"/>
              </p:ext>
            </p:extLst>
          </p:nvPr>
        </p:nvGraphicFramePr>
        <p:xfrm>
          <a:off x="5977217" y="5450040"/>
          <a:ext cx="1719166" cy="1191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9" name="Acrobat Document" r:id="rId6" imgW="8019943" imgH="5667255" progId="AcroExch.Document.7">
                  <p:embed/>
                </p:oleObj>
              </mc:Choice>
              <mc:Fallback>
                <p:oleObj name="Acrobat Document" r:id="rId6" imgW="8019943" imgH="5667255" progId="AcroExch.Document.7">
                  <p:embed/>
                  <p:pic>
                    <p:nvPicPr>
                      <p:cNvPr id="13" name="Объект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7217" y="5450040"/>
                        <a:ext cx="1719166" cy="11911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14808" y="5410199"/>
            <a:ext cx="1771944" cy="12623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51571" y="5444775"/>
            <a:ext cx="1740023" cy="122511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200" y="5435672"/>
            <a:ext cx="1665513" cy="12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692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77800"/>
            <a:ext cx="8596668" cy="5841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      </a:t>
            </a:r>
            <a:r>
              <a:rPr lang="uk-UA" dirty="0" smtClean="0"/>
              <a:t>      </a:t>
            </a:r>
            <a:r>
              <a:rPr lang="en-US" dirty="0" smtClean="0"/>
              <a:t> </a:t>
            </a:r>
            <a:r>
              <a:rPr lang="uk-UA" sz="2800" dirty="0" smtClean="0">
                <a:solidFill>
                  <a:schemeClr val="tx1"/>
                </a:solidFill>
              </a:rPr>
              <a:t>Публікації у фахових виданнях</a:t>
            </a:r>
            <a:endParaRPr lang="ru-RU" sz="2800" dirty="0">
              <a:solidFill>
                <a:schemeClr val="tx1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9691498"/>
              </p:ext>
            </p:extLst>
          </p:nvPr>
        </p:nvGraphicFramePr>
        <p:xfrm>
          <a:off x="495301" y="761999"/>
          <a:ext cx="10553701" cy="590980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20008">
                  <a:extLst>
                    <a:ext uri="{9D8B030D-6E8A-4147-A177-3AD203B41FA5}">
                      <a16:colId xmlns:a16="http://schemas.microsoft.com/office/drawing/2014/main" val="2617112167"/>
                    </a:ext>
                  </a:extLst>
                </a:gridCol>
                <a:gridCol w="1792991">
                  <a:extLst>
                    <a:ext uri="{9D8B030D-6E8A-4147-A177-3AD203B41FA5}">
                      <a16:colId xmlns:a16="http://schemas.microsoft.com/office/drawing/2014/main" val="1975825822"/>
                    </a:ext>
                  </a:extLst>
                </a:gridCol>
                <a:gridCol w="1794377">
                  <a:extLst>
                    <a:ext uri="{9D8B030D-6E8A-4147-A177-3AD203B41FA5}">
                      <a16:colId xmlns:a16="http://schemas.microsoft.com/office/drawing/2014/main" val="2262562816"/>
                    </a:ext>
                  </a:extLst>
                </a:gridCol>
                <a:gridCol w="3286313">
                  <a:extLst>
                    <a:ext uri="{9D8B030D-6E8A-4147-A177-3AD203B41FA5}">
                      <a16:colId xmlns:a16="http://schemas.microsoft.com/office/drawing/2014/main" val="3130289751"/>
                    </a:ext>
                  </a:extLst>
                </a:gridCol>
                <a:gridCol w="1663277">
                  <a:extLst>
                    <a:ext uri="{9D8B030D-6E8A-4147-A177-3AD203B41FA5}">
                      <a16:colId xmlns:a16="http://schemas.microsoft.com/office/drawing/2014/main" val="2848153893"/>
                    </a:ext>
                  </a:extLst>
                </a:gridCol>
                <a:gridCol w="1396735">
                  <a:extLst>
                    <a:ext uri="{9D8B030D-6E8A-4147-A177-3AD203B41FA5}">
                      <a16:colId xmlns:a16="http://schemas.microsoft.com/office/drawing/2014/main" val="673566558"/>
                    </a:ext>
                  </a:extLst>
                </a:gridCol>
              </a:tblGrid>
              <a:tr h="685090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№</a:t>
                      </a:r>
                    </a:p>
                    <a:p>
                      <a:r>
                        <a:rPr lang="uk-UA" sz="1400" dirty="0" smtClean="0"/>
                        <a:t>п/п</a:t>
                      </a:r>
                      <a:endParaRPr lang="ru-RU" sz="1400" dirty="0" smtClean="0"/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Вид</a:t>
                      </a:r>
                    </a:p>
                    <a:p>
                      <a:r>
                        <a:rPr lang="uk-UA" sz="1400" b="0" dirty="0" smtClean="0"/>
                        <a:t>документа</a:t>
                      </a:r>
                      <a:endParaRPr lang="ru-RU" sz="1400" b="0" dirty="0" smtClean="0"/>
                    </a:p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Номер документа</a:t>
                      </a:r>
                    </a:p>
                    <a:p>
                      <a:r>
                        <a:rPr lang="uk-UA" sz="1400" b="0" dirty="0" smtClean="0"/>
                        <a:t>Дата видачі</a:t>
                      </a:r>
                      <a:endParaRPr lang="ru-RU" sz="1400" b="0" dirty="0" smtClean="0"/>
                    </a:p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      Назва публікації</a:t>
                      </a:r>
                      <a:endParaRPr lang="ru-RU" sz="1400" b="0" dirty="0" smtClean="0"/>
                    </a:p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/>
                        <a:t>Місце публікації</a:t>
                      </a:r>
                      <a:endParaRPr lang="ru-RU" sz="1400" b="0" dirty="0" smtClean="0"/>
                    </a:p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Примітка</a:t>
                      </a:r>
                      <a:endParaRPr lang="ru-RU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285966"/>
                  </a:ext>
                </a:extLst>
              </a:tr>
              <a:tr h="905536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Свідоцтво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SH358198</a:t>
                      </a:r>
                    </a:p>
                    <a:p>
                      <a:r>
                        <a:rPr lang="en-US" sz="1400" b="0" dirty="0" smtClean="0"/>
                        <a:t>12/05/2020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«Заняття з використанням коректурних таблиць для старшого дошкільного віку»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Сайт</a:t>
                      </a:r>
                    </a:p>
                    <a:p>
                      <a:r>
                        <a:rPr lang="uk-UA" sz="1400" b="0" dirty="0" smtClean="0"/>
                        <a:t>«</a:t>
                      </a:r>
                      <a:r>
                        <a:rPr lang="uk-UA" sz="1400" b="0" dirty="0" err="1" smtClean="0"/>
                        <a:t>Всеосвіта</a:t>
                      </a:r>
                      <a:r>
                        <a:rPr lang="uk-UA" sz="1400" b="0" dirty="0" smtClean="0"/>
                        <a:t>»</a:t>
                      </a:r>
                      <a:endParaRPr lang="ru-RU" sz="1400" b="0" dirty="0" smtClean="0"/>
                    </a:p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Методична розробка</a:t>
                      </a:r>
                      <a:endParaRPr lang="ru-RU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068120"/>
                  </a:ext>
                </a:extLst>
              </a:tr>
              <a:tr h="834315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Свідоцтво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МК900065</a:t>
                      </a:r>
                    </a:p>
                    <a:p>
                      <a:r>
                        <a:rPr lang="uk-UA" sz="1400" b="0" dirty="0" smtClean="0"/>
                        <a:t>19.08.2020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Інтегрована спортивно-</a:t>
                      </a:r>
                      <a:r>
                        <a:rPr lang="uk-UA" sz="1400" b="0" dirty="0" err="1" smtClean="0"/>
                        <a:t>валеологічна</a:t>
                      </a:r>
                      <a:r>
                        <a:rPr lang="uk-UA" sz="1400" b="0" dirty="0" smtClean="0"/>
                        <a:t> діяльність: «Стежиною </a:t>
                      </a:r>
                      <a:r>
                        <a:rPr lang="uk-UA" sz="1400" b="0" dirty="0" err="1" smtClean="0"/>
                        <a:t>здоров</a:t>
                      </a:r>
                      <a:r>
                        <a:rPr lang="en-US" sz="1400" b="0" dirty="0" smtClean="0"/>
                        <a:t>’</a:t>
                      </a:r>
                      <a:r>
                        <a:rPr lang="uk-UA" sz="1400" b="0" dirty="0" smtClean="0"/>
                        <a:t>я»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Сайт</a:t>
                      </a:r>
                    </a:p>
                    <a:p>
                      <a:r>
                        <a:rPr lang="uk-UA" sz="1400" b="0" dirty="0" smtClean="0"/>
                        <a:t>«</a:t>
                      </a:r>
                      <a:r>
                        <a:rPr lang="uk-UA" sz="1400" b="0" dirty="0" err="1" smtClean="0"/>
                        <a:t>Всеосвіта</a:t>
                      </a:r>
                      <a:r>
                        <a:rPr lang="uk-UA" sz="1400" b="0" dirty="0" smtClean="0"/>
                        <a:t>»</a:t>
                      </a:r>
                      <a:endParaRPr lang="ru-RU" sz="1400" b="0" dirty="0" smtClean="0"/>
                    </a:p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Методична розробка</a:t>
                      </a:r>
                      <a:endParaRPr lang="ru-RU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900698"/>
                  </a:ext>
                </a:extLst>
              </a:tr>
              <a:tr h="1284544">
                <a:tc>
                  <a:txBody>
                    <a:bodyPr/>
                    <a:lstStyle/>
                    <a:p>
                      <a:r>
                        <a:rPr lang="uk-UA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Диплом</a:t>
                      </a:r>
                      <a:endParaRPr kumimoji="0" 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V43PP-75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22.02.2024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№ 56/23 С</a:t>
                      </a:r>
                    </a:p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Міжнародний</a:t>
                      </a:r>
                      <a:r>
                        <a:rPr lang="uk-UA" sz="1400" b="0" baseline="0" dirty="0" smtClean="0"/>
                        <a:t> конкурс творчих робіт та навчально-методичних розробок вихователів «Професійний успіх»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IINTERNATIONAL INNOVATION CENTER  “PERSPEKTIVA PLUS”</a:t>
                      </a: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Методична розробка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784361"/>
                  </a:ext>
                </a:extLst>
              </a:tr>
              <a:tr h="1701070">
                <a:tc>
                  <a:txBody>
                    <a:bodyPr/>
                    <a:lstStyle/>
                    <a:p>
                      <a:r>
                        <a:rPr lang="uk-UA" dirty="0" smtClean="0"/>
                        <a:t>4</a:t>
                      </a:r>
                    </a:p>
                    <a:p>
                      <a:endParaRPr lang="uk-UA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Свідоцтво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про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публікацію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err="1" smtClean="0"/>
                        <a:t>Лютий</a:t>
                      </a:r>
                      <a:r>
                        <a:rPr lang="ru-RU" sz="1400" b="0" dirty="0" smtClean="0"/>
                        <a:t> 2024 </a:t>
                      </a:r>
                    </a:p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Інтегроване заняття за методикою Н Гавриш« Зима в лісі»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CULTURE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EDUCATION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LITERATURE 33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Лютий 2024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/>
                        <a:t>Публікація</a:t>
                      </a:r>
                      <a:endParaRPr lang="ru-RU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057826"/>
                  </a:ext>
                </a:extLst>
              </a:tr>
              <a:tr h="34254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643652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022" y="1590661"/>
            <a:ext cx="581897" cy="6908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713" y="2564099"/>
            <a:ext cx="551394" cy="6291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555" y="4752032"/>
            <a:ext cx="581897" cy="8108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5009" y="3536433"/>
            <a:ext cx="595443" cy="8496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5009" y="3613666"/>
            <a:ext cx="595443" cy="84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64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0" dirty="0" smtClean="0">
                <a:effectLst/>
              </a:rPr>
              <a:t> 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301" y="1"/>
            <a:ext cx="8978900" cy="673100"/>
          </a:xfrm>
        </p:spPr>
        <p:txBody>
          <a:bodyPr>
            <a:noAutofit/>
          </a:bodyPr>
          <a:lstStyle/>
          <a:p>
            <a:r>
              <a:rPr lang="uk-UA" sz="3200" dirty="0" smtClean="0">
                <a:solidFill>
                  <a:schemeClr val="tx1"/>
                </a:solidFill>
              </a:rPr>
              <a:t>                         </a:t>
            </a:r>
            <a:r>
              <a:rPr lang="uk-UA" sz="2800" dirty="0" smtClean="0">
                <a:solidFill>
                  <a:schemeClr val="tx1"/>
                </a:solidFill>
              </a:rPr>
              <a:t>Моя фотогалерея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11200" y="5638798"/>
            <a:ext cx="4318000" cy="927100"/>
          </a:xfrm>
        </p:spPr>
        <p:txBody>
          <a:bodyPr>
            <a:noAutofit/>
          </a:bodyPr>
          <a:lstStyle/>
          <a:p>
            <a:r>
              <a:rPr lang="uk-UA" sz="1800" dirty="0" smtClean="0">
                <a:solidFill>
                  <a:schemeClr val="tx1"/>
                </a:solidFill>
              </a:rPr>
              <a:t> </a:t>
            </a:r>
            <a:r>
              <a:rPr lang="uk-UA" sz="1800" dirty="0">
                <a:solidFill>
                  <a:schemeClr val="tx1"/>
                </a:solidFill>
              </a:rPr>
              <a:t>З</a:t>
            </a:r>
            <a:r>
              <a:rPr lang="uk-UA" sz="1800" dirty="0" smtClean="0">
                <a:solidFill>
                  <a:schemeClr val="tx1"/>
                </a:solidFill>
              </a:rPr>
              <a:t>аняття з використанням коректурних таблиць : «Математична мандрівка»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64200" y="5638798"/>
            <a:ext cx="490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 </a:t>
            </a:r>
            <a:r>
              <a:rPr lang="uk-UA" dirty="0"/>
              <a:t>З</a:t>
            </a:r>
            <a:r>
              <a:rPr lang="uk-UA" dirty="0" smtClean="0"/>
              <a:t>аняття </a:t>
            </a:r>
            <a:r>
              <a:rPr lang="uk-UA" dirty="0"/>
              <a:t>з використанням коректурних таблиць : « </a:t>
            </a:r>
            <a:r>
              <a:rPr lang="uk-UA" dirty="0" smtClean="0"/>
              <a:t>Вітаміни для дитини»»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200" y="1045171"/>
            <a:ext cx="4544751" cy="3906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Объект 1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045171"/>
            <a:ext cx="4317999" cy="3906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27849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7400" y="177799"/>
            <a:ext cx="5268462" cy="558801"/>
          </a:xfrm>
        </p:spPr>
        <p:txBody>
          <a:bodyPr/>
          <a:lstStyle/>
          <a:p>
            <a:r>
              <a:rPr lang="uk-UA" sz="2800" dirty="0">
                <a:solidFill>
                  <a:prstClr val="black"/>
                </a:solidFill>
              </a:rPr>
              <a:t>Моя фотогалерея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81100" y="5422900"/>
            <a:ext cx="9474200" cy="990600"/>
          </a:xfrm>
        </p:spPr>
        <p:txBody>
          <a:bodyPr/>
          <a:lstStyle/>
          <a:p>
            <a:r>
              <a:rPr lang="uk-UA" dirty="0" smtClean="0"/>
              <a:t>         </a:t>
            </a:r>
            <a:r>
              <a:rPr lang="uk-UA" sz="1600" dirty="0" smtClean="0">
                <a:solidFill>
                  <a:schemeClr val="tx1"/>
                </a:solidFill>
              </a:rPr>
              <a:t>Інтегрована діяльність з використанням індивідуальної коректурної рамки « Птахи»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1040871"/>
            <a:ext cx="4127500" cy="38163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981593"/>
            <a:ext cx="4445793" cy="37729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430737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2200" y="190504"/>
            <a:ext cx="3668262" cy="634996"/>
          </a:xfrm>
        </p:spPr>
        <p:txBody>
          <a:bodyPr/>
          <a:lstStyle/>
          <a:p>
            <a:r>
              <a:rPr lang="uk-UA" sz="2800" dirty="0">
                <a:solidFill>
                  <a:prstClr val="black"/>
                </a:solidFill>
              </a:rPr>
              <a:t>Моя фотогалерея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100" y="1384300"/>
            <a:ext cx="3911600" cy="391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1200" y="5778500"/>
            <a:ext cx="9969500" cy="901700"/>
          </a:xfrm>
        </p:spPr>
        <p:txBody>
          <a:bodyPr>
            <a:normAutofit/>
          </a:bodyPr>
          <a:lstStyle/>
          <a:p>
            <a:r>
              <a:rPr lang="uk-UA" sz="1600" dirty="0" smtClean="0"/>
              <a:t>                               Динамічна коректурна таблиця « Ліс, тварини, птахи»</a:t>
            </a:r>
            <a:endParaRPr 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650" y="1384300"/>
            <a:ext cx="3835400" cy="3835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42917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77334" y="88900"/>
            <a:ext cx="8596668" cy="698500"/>
          </a:xfrm>
        </p:spPr>
        <p:txBody>
          <a:bodyPr>
            <a:normAutofit/>
          </a:bodyPr>
          <a:lstStyle/>
          <a:p>
            <a:r>
              <a:rPr lang="uk-UA" sz="3200" dirty="0" smtClean="0">
                <a:solidFill>
                  <a:schemeClr val="tx1"/>
                </a:solidFill>
              </a:rPr>
              <a:t>             </a:t>
            </a:r>
            <a:r>
              <a:rPr lang="en-US" sz="3200" dirty="0" smtClean="0">
                <a:solidFill>
                  <a:schemeClr val="tx1"/>
                </a:solidFill>
              </a:rPr>
              <a:t>     </a:t>
            </a:r>
            <a:r>
              <a:rPr lang="uk-UA" sz="2800" dirty="0" smtClean="0">
                <a:solidFill>
                  <a:schemeClr val="tx1"/>
                </a:solidFill>
              </a:rPr>
              <a:t>Нормативні документи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82600" y="787400"/>
            <a:ext cx="9410700" cy="5816599"/>
          </a:xfrm>
        </p:spPr>
        <p:txBody>
          <a:bodyPr>
            <a:normAutofit fontScale="85000" lnSpcReduction="20000"/>
          </a:bodyPr>
          <a:lstStyle/>
          <a:p>
            <a:pPr marL="0" indent="0" fontAlgn="base">
              <a:buNone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Clr>
                <a:schemeClr val="dk1"/>
              </a:buClr>
              <a:buSzPts val="1800"/>
              <a:buNone/>
            </a:pPr>
            <a:r>
              <a:rPr lang="ru-RU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ru-RU" b="1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Базовий</a:t>
            </a:r>
            <a:r>
              <a:rPr lang="ru-RU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компонент 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дошкільної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освіти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(наказ МОН 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12.01.2021 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 33) </a:t>
            </a:r>
            <a:r>
              <a:rPr lang="ru-RU" b="1" u="sng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2"/>
              </a:rPr>
              <a:t> https</a:t>
            </a:r>
            <a:r>
              <a:rPr lang="ru-RU" b="1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2"/>
              </a:rPr>
              <a:t>://mon.gov.ua/storage/app/media/rizne/2021/12.01/Pro_novu_redaktsiyu%20Bazovoho%20komponenta%20doshkilnoyi%20osvity.pdf</a:t>
            </a:r>
            <a:endParaRPr lang="ru-RU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 fontAlgn="base">
              <a:buNone/>
            </a:pP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Державний стандарт дошкільної освіти, 2025 р.</a:t>
            </a:r>
            <a:endParaRPr lang="uk-UA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fontAlgn="base"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Закон України Про дошкільну освіту від  06.06.2024 р. </a:t>
            </a:r>
            <a:r>
              <a:rPr lang="en-US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https://zakon.rada.gov.ua/laws/show/3788-20#Text</a:t>
            </a:r>
            <a:endParaRPr lang="ru-RU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Clr>
                <a:schemeClr val="dk1"/>
              </a:buClr>
              <a:buSzPts val="1800"/>
              <a:buNone/>
            </a:pPr>
            <a:r>
              <a:rPr lang="ru-RU" b="1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Щодо</a:t>
            </a:r>
            <a:r>
              <a:rPr lang="ru-RU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методичних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рекомендацій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до 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оновленого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Базового компонента 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дошкільної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b="1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освіти</a:t>
            </a:r>
            <a:endParaRPr lang="ru-RU" b="1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 algn="just">
              <a:spcBef>
                <a:spcPts val="0"/>
              </a:spcBef>
              <a:buClr>
                <a:schemeClr val="dk1"/>
              </a:buClr>
              <a:buSzPts val="1800"/>
              <a:buNone/>
            </a:pPr>
            <a:r>
              <a:rPr lang="ru-RU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(лист МОН </a:t>
            </a:r>
            <a:r>
              <a:rPr lang="ru-RU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16.03.2021 № </a:t>
            </a:r>
            <a:r>
              <a:rPr lang="ru-RU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1/9-    148</a:t>
            </a:r>
            <a:r>
              <a:rPr lang="ru-RU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endParaRPr lang="ru-RU" b="1" dirty="0"/>
          </a:p>
          <a:p>
            <a:pPr marL="0" indent="0" algn="just">
              <a:spcBef>
                <a:spcPts val="0"/>
              </a:spcBef>
              <a:buNone/>
            </a:pPr>
            <a:r>
              <a:rPr lang="ru-RU" b="1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https://mon.gov.ua/ua/npa/shodo-metodichnih-rekomendacij-do-onovlenogo-bazovogo-komponenta-doshkilnoyi-osviti</a:t>
            </a:r>
            <a:endParaRPr lang="ru-RU" b="1" u="sng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 fontAlgn="base">
              <a:buNone/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«Про </a:t>
            </a:r>
            <a:r>
              <a:rPr lang="ru-RU" b="1" dirty="0" err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забезпечення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психологічного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супроводу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учасників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освітнього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процесу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</a:t>
            </a:r>
            <a:r>
              <a:rPr lang="ru-RU" b="1" dirty="0" err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умовах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воєнного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стану </a:t>
            </a:r>
            <a:r>
              <a:rPr lang="ru-RU" b="1" dirty="0" err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вУкраїні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 </a:t>
            </a:r>
            <a:r>
              <a:rPr lang="ru-RU" u="sng" dirty="0">
                <a:solidFill>
                  <a:schemeClr val="accent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лист МОН N 1/3737-22 </a:t>
            </a:r>
            <a:r>
              <a:rPr lang="ru-RU" u="sng" dirty="0" err="1">
                <a:solidFill>
                  <a:schemeClr val="accent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</a:t>
            </a:r>
            <a:r>
              <a:rPr lang="ru-RU" u="sng" dirty="0">
                <a:solidFill>
                  <a:schemeClr val="accent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29.03. 2022</a:t>
            </a:r>
          </a:p>
          <a:p>
            <a:pPr marL="0" indent="0" fontAlgn="base"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«Про </a:t>
            </a:r>
            <a:r>
              <a:rPr lang="ru-RU" b="1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забезпечення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психологічного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супроводу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учасників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освітнього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процесу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</a:t>
            </a:r>
            <a:r>
              <a:rPr lang="ru-RU" b="1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умовах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воєнного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стану </a:t>
            </a:r>
            <a:r>
              <a:rPr lang="ru-RU" b="1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вУкраїні</a:t>
            </a: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 </a:t>
            </a:r>
            <a:r>
              <a:rPr lang="ru-RU" b="1" u="sng" dirty="0" smtClean="0">
                <a:solidFill>
                  <a:schemeClr val="accent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лист МОН N 1/3737-22 </a:t>
            </a:r>
            <a:r>
              <a:rPr lang="ru-RU" b="1" u="sng" dirty="0" err="1" smtClean="0">
                <a:solidFill>
                  <a:schemeClr val="accent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</a:t>
            </a:r>
            <a:r>
              <a:rPr lang="ru-RU" b="1" u="sng" dirty="0" smtClean="0">
                <a:solidFill>
                  <a:schemeClr val="accent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29.03. 2022</a:t>
            </a:r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uk-UA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Положення </a:t>
            </a:r>
            <a:r>
              <a:rPr lang="uk-UA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 атестацію педагогічних працівників </a:t>
            </a:r>
            <a:r>
              <a:rPr lang="en-US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https://zakon.rada.gov.ua/laws/show/z1649-22#n22</a:t>
            </a:r>
            <a:r>
              <a:rPr lang="uk-UA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uk-UA" b="1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Постанова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Кабінету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Міністрів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№ 800 “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Деякі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питання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кваліфікації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педагогічних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науково-педагогічних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працівників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b="1" dirty="0">
                <a:latin typeface="Times New Roman" pitchFamily="18" charset="0"/>
                <a:cs typeface="Times New Roman" pitchFamily="18" charset="0"/>
                <a:hlinkClick r:id="rId5"/>
              </a:rPr>
              <a:t>https://sqe.gov.ua/law/postanova-kabinetu-ministriv-ukrain-52/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Санітарний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регламент для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дошкільних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навчальних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закладів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https://zakon.rada.gov.ua/laws/show/z0563-16#Text</a:t>
            </a:r>
            <a:r>
              <a:rPr lang="uk-UA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uk-UA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Професійний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стандарт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вихователя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ЗДО 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https://mon.gov.ua/npa/pro-zatverdzhennya-profesijnogo-standartu-vihovatel-zakladu-doshkilnoyi-osviti</a:t>
            </a:r>
            <a:r>
              <a:rPr lang="uk-UA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Освітня програма для дітей від 2 до 7 років "Дитина" - </a:t>
            </a:r>
            <a:r>
              <a:rPr lang="uk-UA" b="1" u="sng" dirty="0">
                <a:solidFill>
                  <a:srgbClr val="0563C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8"/>
              </a:rPr>
              <a:t>https://mon.gov.ua/ua/osvita/doshkilna-osvita/programi-rozvitku-ditej</a:t>
            </a:r>
            <a:r>
              <a:rPr lang="uk-UA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8316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300" y="406400"/>
            <a:ext cx="9944100" cy="1079500"/>
          </a:xfrm>
        </p:spPr>
        <p:txBody>
          <a:bodyPr>
            <a:normAutofit fontScale="90000"/>
          </a:bodyPr>
          <a:lstStyle/>
          <a:p>
            <a:pPr lvl="2" algn="l" rtl="0"/>
            <a:r>
              <a:rPr lang="uk-UA" sz="3100" dirty="0" smtClean="0">
                <a:solidFill>
                  <a:schemeClr val="tx1"/>
                </a:solidFill>
              </a:rPr>
              <a:t>                </a:t>
            </a:r>
            <a:r>
              <a:rPr lang="uk-UA" sz="31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Система заходів з метою презентації </a:t>
            </a:r>
            <a:br>
              <a:rPr lang="uk-UA" sz="31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sz="31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                            практичної діяльності:</a:t>
            </a:r>
            <a:r>
              <a:rPr lang="uk-UA" sz="1800" b="1" dirty="0" smtClean="0">
                <a:solidFill>
                  <a:srgbClr val="C17529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uk-UA" sz="1800" b="1" dirty="0" smtClean="0">
                <a:solidFill>
                  <a:srgbClr val="C17529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sz="1800" b="1" dirty="0" smtClean="0">
                <a:solidFill>
                  <a:srgbClr val="C17529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uk-UA" sz="1800" b="1" dirty="0" smtClean="0">
                <a:solidFill>
                  <a:srgbClr val="C17529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sz="1800" b="1" dirty="0">
                <a:solidFill>
                  <a:srgbClr val="C17529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uk-UA" sz="1800" b="1" dirty="0">
                <a:solidFill>
                  <a:srgbClr val="C17529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b="1" dirty="0" smtClean="0">
                <a:solidFill>
                  <a:prstClr val="black"/>
                </a:solidFill>
                <a:ea typeface="+mn-ea"/>
                <a:cs typeface="+mn-cs"/>
              </a:rPr>
              <a:t>1.</a:t>
            </a:r>
            <a:r>
              <a:rPr lang="uk-UA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Особистий блог: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vseosvita.ua/user/id762188/blog</a:t>
            </a:r>
            <a:r>
              <a:rPr lang="uk-UA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br>
              <a:rPr lang="uk-UA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Національна освітня платформа </a:t>
            </a:r>
            <a:r>
              <a:rPr lang="uk-UA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Всеосвіта</a:t>
            </a:r>
            <a:r>
              <a:rPr lang="uk-UA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vseosvita.ua/user/id762188</a:t>
            </a:r>
            <a:r>
              <a:rPr lang="uk-UA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br>
              <a:rPr lang="uk-UA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  </a:t>
            </a: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Група </a:t>
            </a:r>
            <a:r>
              <a:rPr lang="uk-UA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ЗДО КТ № 26 </a:t>
            </a: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https://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www.facebook.com/groups/469566153599151</a:t>
            </a: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4. Підсумкова самооцінка власної професійної діяльності педагогічного працівника за професійним   стандартом: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vseosvita.ua/blogs/pidsumkove-samootsiniuvannia-profesiinoi-diialnosti-za-2025-2026-r-131719.html</a:t>
            </a:r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« Вихователь закладу дошкільної освіти» 2025-2026 </a:t>
            </a:r>
            <a:r>
              <a:rPr lang="uk-UA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н.р</a:t>
            </a:r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Індивідуальна 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освітня траєкторія професійного розвитку педагога2024-2027 р</a:t>
            </a:r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uk-UA" sz="16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hlinkClick r:id="rId6"/>
              </a:rPr>
              <a:t> </a:t>
            </a:r>
            <a:r>
              <a:rPr lang="en-US" sz="16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hlinkClick r:id="rId7"/>
              </a:rPr>
              <a:t>https://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hlinkClick r:id="rId7"/>
              </a:rPr>
              <a:t>vseosvita.ua/blogs/indyvidualna-osvitnya-traiektoriya-profesiinoho-rozvytku-v-mizhatestatsiinyi-period-2024-2027-r-</a:t>
            </a:r>
            <a:r>
              <a:rPr lang="uk-UA" sz="16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hlinkClick r:id="rId7"/>
              </a:rPr>
              <a:t>  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hlinkClick r:id="rId7"/>
              </a:rPr>
              <a:t>131720.html</a:t>
            </a:r>
            <a:r>
              <a:rPr lang="uk-UA" sz="16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18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1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1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18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1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1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18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1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1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18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1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1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18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sz="1800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                     </a:t>
            </a:r>
            <a:br>
              <a:rPr lang="uk-UA" sz="1800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sz="18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uk-UA" sz="18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sz="1800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                           </a:t>
            </a:r>
            <a:r>
              <a:rPr lang="uk-UA" sz="18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                       </a:t>
            </a:r>
            <a:r>
              <a:rPr lang="en-US" sz="1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1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17529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C17529">
                    <a:lumMod val="75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uk-UA" sz="1800" dirty="0">
              <a:solidFill>
                <a:prstClr val="black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38707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2174</TotalTime>
  <Words>2008</Words>
  <Application>Microsoft Office PowerPoint</Application>
  <PresentationFormat>Широкоэкранный</PresentationFormat>
  <Paragraphs>400</Paragraphs>
  <Slides>20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Arial</vt:lpstr>
      <vt:lpstr>Calibri</vt:lpstr>
      <vt:lpstr>Franklin Gothic Book</vt:lpstr>
      <vt:lpstr>Times New Roman</vt:lpstr>
      <vt:lpstr>Trebuchet MS</vt:lpstr>
      <vt:lpstr>Wingdings</vt:lpstr>
      <vt:lpstr>Wingdings 3</vt:lpstr>
      <vt:lpstr>Аспект</vt:lpstr>
      <vt:lpstr>Acrobat Document</vt:lpstr>
      <vt:lpstr>                                                                                     Прилуцький заклад дошкільної освіти (ясла-садок)                                                    комбінованого типу № 26                                   Прилуцької міської ради  Чернігівської області  </vt:lpstr>
      <vt:lpstr>              Будемо знайомі</vt:lpstr>
      <vt:lpstr>           Моє педагогічне есе</vt:lpstr>
      <vt:lpstr>            Відомості про підвищення кваліфікації</vt:lpstr>
      <vt:lpstr>                 Підвищення кваліфікації</vt:lpstr>
      <vt:lpstr>                                     </vt:lpstr>
      <vt:lpstr>                                     </vt:lpstr>
      <vt:lpstr>                                                              Мої нагороди:                             </vt:lpstr>
      <vt:lpstr>                          Педагогічний вектор: по 2026 р.   « Коректурні таблиці Н. Гавриш у сучасній дошкільній освіті» </vt:lpstr>
      <vt:lpstr>                      Пріоритетний напрям педагогічної діяльності з 2026 року                      « Палички Кюїнезера в системі сенсорно-пізнавальної                              та логіко - математичної діяльності дошкільників» Чому я обрала цей напрям    Я обрала цей напрям, оскільки палички Кюїзенера є ефективним засобом розвитку сенсорно-пізнавальних здібностей дітей дошкільного віку. Робота з ними сприяє формуванню елементарних математичних уявлень, логічного мислення, уваги, пам’яті та вміння розв’язувати пізнавальні завдання через гру й практичну діяльність. Початок роботи:  2026 р. Мета:   Формувати сенсорно-пізнавальну компетентність дітей дошкільного віку засобами паличок Кюїзенера, розвивати логічне мислення, математичні здібності, просторове орієнтування, уміння порівнювати, класифікувати, аналізувати та встановлювати закономірності через ігрову й практичну діяльність. Основні завдання: 1. Створювати умови для сенсорно-пізнавального та логіко-математичного розвитку дітей засобами паличок Кюїзенера. 2. Формувати уявлення про колір, величину, довжину, кількість, число та співвідношення між ними. 3. Розвивати логічне мислення, увагу, пам’ять, уяву, кмітливість і пізнавальну активність. 4. Учити дітей порівнювати, групувати, класифікувати предмети, знаходити закономірності та розв’язувати логічні завдання. 5. Розвивати самостійність, творчість і вміння знаходити різні способи виконання завдань. 6. Упроваджувати ігрові методи роботи з паличками Кюїзенера з урахуванням вікових та індивідуальних особливостей дітей. 7. Залучати батьків до сенсорно-пізнавального розвитку дітей через спільні ігри та практичні завдання. </vt:lpstr>
      <vt:lpstr>                     Перспективний  план роботи на 2026-2029 роки   2026–2027 навчальний рік — молодший дошкільний вік Етап 1. Ознайомлення та формування початкових математичних уявлень • Опрацювання методичної літератури щодо використання паличок Кюїзенера. • Створення предметно-ігрового середовища для роботи з паличками. • Ознайомлення дітей із паличками, їхніми кольорами та розмірами. • Формування вміння розрізняти кольори, порівнювати палички за довжиною, знаходити однакові та різні. • Ігри на групування, добір за кольором і величиною, викладання простих візерунків. • Залучення батьків до використання розвивальних ігор удома.  2027–2028 навчальний рік — середній дошкільний вік Етап 2. Розвиток логічного мислення та математичних уявлень • Закріплення знань про колір, довжину та величину паличок. • Формування уявлень про кількість, число та співвідношення між числами. • Вправляння у порівнянні предметів за довжиною та встановленні рівності й нерівності. • Виконання завдань на складання чисел із двох менших величин. • Розвиток уміння продовжувати закономірності, складати серії та алгоритми. • Використання паличок для конструювання геометричних фігур, предметів і сюжетних композицій. • Проведення дидактичних ігор та консультацій для батьків. </vt:lpstr>
      <vt:lpstr>2028–2029 навчальний рік — старший дошкільний вік Етап 3. Удосконалення логіко-математичних умінь і самостійного розв’язання завдань • Закріплення знань про числа, їх склад і кількісні співвідношення. • Формування вміння моделювати числа та математичні залежності за допомогою паличок. • Розв’язування логічних задач і завдань на пошук закономірностей. • Виконання вправ на вимірювання умовною міркою, порівняння довжин і складання геометричних композицій. • Розвиток просторового мислення, кмітливості, самостійності та творчого підходу. • Використання паличок у квестах, математичних іграх і проблемно-пошукових ситуаціях. • Проведення підсумкового моніторингу сформованості сенсорно-пізнавальних і логіко-математичних умінь дітей. • Узагальнення досвіду роботи та презентація результатів педагогічної діяльності. Очікуваний результат: Підвищення рівня сенсорно-пізнавального розвитку дітей, формування стійкого інтересу до математики, розвиток логічного мислення, самостійності та вміння застосовувати набуті знання у повсякденному житті.</vt:lpstr>
      <vt:lpstr>                                              МЕТОДИЧНА ДІЯЛЬНІСТЬ:        УЧАСТЬ У РОБОТІ МЕТОДИЧНОЇ СЛУЖБИ ЗАКЛАДУ ДОШКІЛЬНОЇ                                                     ОСВІТИ : 2024 -2027 р.                                                                                </vt:lpstr>
      <vt:lpstr>    Громадська діяльність педагога </vt:lpstr>
      <vt:lpstr>                 Публікації у фахових виданнях</vt:lpstr>
      <vt:lpstr>                         Моя фотогалерея</vt:lpstr>
      <vt:lpstr>Моя фотогалерея</vt:lpstr>
      <vt:lpstr>Моя фотогалерея</vt:lpstr>
      <vt:lpstr>                  Нормативні документи</vt:lpstr>
      <vt:lpstr>                Система заходів з метою презентації                                практичної діяльності:   1. Особистий блог:https:   https://vseosvita.ua/user/id762188/blog                                  2.  Національна освітня платформа Всеосвіта: https://vseosvita.ua/user/id762188       3.  Група ЗДО КТ № 26 : https://www.facebook.com/groups/469566153599151   4. Підсумкова самооцінка власної професійної діяльності педагогічного працівника за професійним   стандартом: https://vseosvita.ua/blogs/pidsumkove-samootsiniuvannia-profesiinoi-diialnosti-za-2025-2026-r-131719.html      « Вихователь закладу дошкільної освіти» 2025-2026 н.р.   5. Індивідуальна освітня траєкторія професійного розвитку педагога2024-2027 р.    https://vseosvita.ua/blogs/indyvidualna-osvitnya-traiektoriya-profesiinoho-rozvytku-v-mizhatestatsiinyi-period-2024-2027-r-  131720.html                                                                                 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270</cp:revision>
  <dcterms:created xsi:type="dcterms:W3CDTF">2022-10-23T14:18:21Z</dcterms:created>
  <dcterms:modified xsi:type="dcterms:W3CDTF">2026-10-22T15:17:47Z</dcterms:modified>
</cp:coreProperties>
</file>